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918400" cx="43891200"/>
  <p:notesSz cx="6858000" cy="9144000"/>
  <p:embeddedFontLst>
    <p:embeddedFont>
      <p:font typeface="Mond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xYOs6ckV5VbHVTJ+ORKN5ZKwo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E37AB2-E187-40E6-B715-DD9541D7BD37}">
  <a:tblStyle styleId="{ACE37AB2-E187-40E6-B715-DD9541D7BD3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da-regular.fntdata"/><Relationship Id="rId8" Type="http://schemas.openxmlformats.org/officeDocument/2006/relationships/font" Target="fonts/Monda-bold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Book1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Book1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5-4248-970E-3764D2C45C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5-4248-970E-3764D2C45C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5-4248-970E-3764D2C45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5869071"/>
        <c:axId val="1605740687"/>
      </c:barChart>
      <c:catAx>
        <c:axId val="160586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40687"/>
        <c:crosses val="autoZero"/>
        <c:auto val="1"/>
        <c:lblAlgn val="ctr"/>
        <c:lblOffset val="100"/>
        <c:noMultiLvlLbl val="0"/>
      </c:catAx>
      <c:valAx>
        <c:axId val="160574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86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F-E244-8309-0D05A34889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F-E244-8309-0D05A34889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F-E244-8309-0D05A3488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5869071"/>
        <c:axId val="1605740687"/>
      </c:barChart>
      <c:catAx>
        <c:axId val="160586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40687"/>
        <c:crosses val="autoZero"/>
        <c:auto val="1"/>
        <c:lblAlgn val="ctr"/>
        <c:lblOffset val="100"/>
        <c:noMultiLvlLbl val="0"/>
      </c:catAx>
      <c:valAx>
        <c:axId val="160574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86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Sheet1!$B$2:$D$2</c:f>
              <c:strCache>
                <c:ptCount val="3"/>
                <c:pt idx="0">
                  <c:v>x</c:v>
                </c:pt>
                <c:pt idx="1">
                  <c:v>y</c:v>
                </c:pt>
                <c:pt idx="2">
                  <c:v>z</c:v>
                </c:pt>
              </c:strCache>
            </c:strRef>
          </c:xVal>
          <c:yVal>
            <c:numRef>
              <c:f>Sheet1!$B$3:$D$3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70-0345-A804-C4CC707DF098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Sheet1!$B$2:$D$2</c:f>
              <c:strCache>
                <c:ptCount val="3"/>
                <c:pt idx="0">
                  <c:v>x</c:v>
                </c:pt>
                <c:pt idx="1">
                  <c:v>y</c:v>
                </c:pt>
                <c:pt idx="2">
                  <c:v>z</c:v>
                </c:pt>
              </c:strCache>
            </c:strRef>
          </c:xVal>
          <c:yVal>
            <c:numRef>
              <c:f>Sheet1!$B$4:$D$4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70-0345-A804-C4CC707DF098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Sheet1!$B$2:$D$2</c:f>
              <c:strCache>
                <c:ptCount val="3"/>
                <c:pt idx="0">
                  <c:v>x</c:v>
                </c:pt>
                <c:pt idx="1">
                  <c:v>y</c:v>
                </c:pt>
                <c:pt idx="2">
                  <c:v>z</c:v>
                </c:pt>
              </c:strCache>
            </c:strRef>
          </c:xVal>
          <c:yVal>
            <c:numRef>
              <c:f>Sheet1!$B$5:$D$5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70-0345-A804-C4CC707DF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4390975"/>
        <c:axId val="1477772895"/>
      </c:scatterChart>
      <c:valAx>
        <c:axId val="143439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772895"/>
        <c:crosses val="autoZero"/>
        <c:crossBetween val="midCat"/>
      </c:valAx>
      <c:valAx>
        <c:axId val="147777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390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Sheet1!$B$2:$D$2</c:f>
              <c:strCache>
                <c:ptCount val="3"/>
                <c:pt idx="0">
                  <c:v>x</c:v>
                </c:pt>
                <c:pt idx="1">
                  <c:v>y</c:v>
                </c:pt>
                <c:pt idx="2">
                  <c:v>z</c:v>
                </c:pt>
              </c:strCache>
            </c:strRef>
          </c:xVal>
          <c:yVal>
            <c:numRef>
              <c:f>Sheet1!$B$3:$D$3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18-9F47-9048-D3197B5C52C1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Sheet1!$B$2:$D$2</c:f>
              <c:strCache>
                <c:ptCount val="3"/>
                <c:pt idx="0">
                  <c:v>x</c:v>
                </c:pt>
                <c:pt idx="1">
                  <c:v>y</c:v>
                </c:pt>
                <c:pt idx="2">
                  <c:v>z</c:v>
                </c:pt>
              </c:strCache>
            </c:strRef>
          </c:xVal>
          <c:yVal>
            <c:numRef>
              <c:f>Sheet1!$B$4:$D$4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18-9F47-9048-D3197B5C52C1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Sheet1!$B$2:$D$2</c:f>
              <c:strCache>
                <c:ptCount val="3"/>
                <c:pt idx="0">
                  <c:v>x</c:v>
                </c:pt>
                <c:pt idx="1">
                  <c:v>y</c:v>
                </c:pt>
                <c:pt idx="2">
                  <c:v>z</c:v>
                </c:pt>
              </c:strCache>
            </c:strRef>
          </c:xVal>
          <c:yVal>
            <c:numRef>
              <c:f>Sheet1!$B$5:$D$5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18-9F47-9048-D3197B5C5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4390975"/>
        <c:axId val="1477772895"/>
      </c:scatterChart>
      <c:valAx>
        <c:axId val="143439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772895"/>
        <c:crosses val="autoZero"/>
        <c:crossBetween val="midCat"/>
      </c:valAx>
      <c:valAx>
        <c:axId val="147777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390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9-DB41-8F92-DF51D9A392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9-DB41-8F92-DF51D9A392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9-DB41-8F92-DF51D9A39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5869071"/>
        <c:axId val="1605740687"/>
      </c:barChart>
      <c:catAx>
        <c:axId val="160586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40687"/>
        <c:crosses val="autoZero"/>
        <c:auto val="1"/>
        <c:lblAlgn val="ctr"/>
        <c:lblOffset val="100"/>
        <c:noMultiLvlLbl val="0"/>
      </c:catAx>
      <c:valAx>
        <c:axId val="160574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86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3291840" y="5387342"/>
            <a:ext cx="37307520" cy="1146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5486400" y="17289782"/>
            <a:ext cx="32918400" cy="794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11502389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22193251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2990851" y="1779271"/>
            <a:ext cx="27896822" cy="2784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994662" y="22029429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0175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22199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b="1" sz="115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3023242" y="12024360"/>
            <a:ext cx="18568032" cy="17686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b="1" sz="115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22219922" y="12024360"/>
            <a:ext cx="18659477" cy="17686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20396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indent="-108204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indent="-96012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indent="-8382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indent="-8382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indent="-8382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indent="-8382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indent="-8382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indent="-8382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b="0" i="0" sz="21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82040" lvl="0" marL="457200" marR="0" rtl="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b="0" i="0" sz="13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60120" lvl="1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b="0" i="0" sz="1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7239" lvl="3" marL="1828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7239" lvl="4" marL="22860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7239" lvl="5" marL="2743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7239" lvl="6" marL="3200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7239" lvl="7" marL="3657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7240" lvl="8" marL="4114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5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0" Type="http://schemas.openxmlformats.org/officeDocument/2006/relationships/chart" Target="../charts/chart5.xml"/><Relationship Id="rId9" Type="http://schemas.openxmlformats.org/officeDocument/2006/relationships/image" Target="../media/image2.jpg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image" Target="../media/image3.jpg"/><Relationship Id="rId8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9302988" y="27551122"/>
            <a:ext cx="14256658" cy="3114832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58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72498" y="4878705"/>
            <a:ext cx="13984514" cy="6295948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58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9340628" y="31285482"/>
            <a:ext cx="14256658" cy="874514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58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9569228" y="31368796"/>
            <a:ext cx="142566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Your contact information </a:t>
            </a:r>
            <a:r>
              <a:rPr b="0" i="0" lang="en-US" sz="4000" u="none" cap="none" strike="noStrik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here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29340628" y="4878705"/>
            <a:ext cx="14256658" cy="9676863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5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4924314" y="4878706"/>
            <a:ext cx="13868400" cy="12873635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5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0"/>
            <a:ext cx="43891200" cy="4376057"/>
          </a:xfrm>
          <a:prstGeom prst="rect">
            <a:avLst/>
          </a:prstGeom>
          <a:solidFill>
            <a:srgbClr val="00429A"/>
          </a:solidFill>
          <a:ln cap="flat" cmpd="sng" w="127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5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91886" y="387514"/>
            <a:ext cx="4293325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Poster Template 48 x 36 – NMT WCL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91886" y="1834064"/>
            <a:ext cx="1624148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Researcher Name &amp; Collaborators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391886" y="2942060"/>
            <a:ext cx="350868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Department of “ “, New Mexico Institute of Mining and Technology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34157919" y="387514"/>
            <a:ext cx="9290013" cy="3385543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5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8008" y="1001636"/>
            <a:ext cx="7909833" cy="22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391886" y="11882539"/>
            <a:ext cx="13984514" cy="8275614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5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4924314" y="18355341"/>
            <a:ext cx="13868400" cy="13820561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5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29340628" y="15158570"/>
            <a:ext cx="14256658" cy="8085969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5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9340628" y="23748608"/>
            <a:ext cx="14256658" cy="3297363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5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620485" y="4878706"/>
            <a:ext cx="489857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Introduction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627550" y="11850474"/>
            <a:ext cx="64915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Background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391886" y="20955536"/>
            <a:ext cx="13984514" cy="11204460"/>
          </a:xfrm>
          <a:prstGeom prst="rect">
            <a:avLst/>
          </a:prstGeom>
          <a:solidFill>
            <a:schemeClr val="lt1"/>
          </a:solidFill>
          <a:ln cap="flat" cmpd="sng" w="63500">
            <a:solidFill>
              <a:srgbClr val="0042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5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620483" y="20955536"/>
            <a:ext cx="489857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Methods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15181943" y="4878706"/>
            <a:ext cx="64915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Results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5398749" y="18633175"/>
            <a:ext cx="64915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Analysis/Models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29569228" y="4930055"/>
            <a:ext cx="64915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Discussion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29569228" y="15158571"/>
            <a:ext cx="64915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Recommendations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>
            <a:off x="29569228" y="23847541"/>
            <a:ext cx="64915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References</a:t>
            </a:r>
            <a:endParaRPr sz="48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graphicFrame>
        <p:nvGraphicFramePr>
          <p:cNvPr id="113" name="Google Shape;113;p1"/>
          <p:cNvGraphicFramePr/>
          <p:nvPr/>
        </p:nvGraphicFramePr>
        <p:xfrm>
          <a:off x="21673456" y="25806400"/>
          <a:ext cx="6469743" cy="5544457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14" name="Google Shape;114;p1"/>
          <p:cNvGraphicFramePr/>
          <p:nvPr/>
        </p:nvGraphicFramePr>
        <p:xfrm>
          <a:off x="15484928" y="20058743"/>
          <a:ext cx="6319156" cy="5544457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115" name="Google Shape;115;p1"/>
          <p:cNvGraphicFramePr/>
          <p:nvPr/>
        </p:nvGraphicFramePr>
        <p:xfrm>
          <a:off x="22220887" y="5371922"/>
          <a:ext cx="5939520" cy="5651678"/>
        </p:xfrm>
        <a:graphic>
          <a:graphicData uri="http://schemas.openxmlformats.org/drawingml/2006/chart">
            <c:chart r:id="rId6"/>
          </a:graphicData>
        </a:graphic>
      </p:graphicFrame>
      <p:graphicFrame>
        <p:nvGraphicFramePr>
          <p:cNvPr id="116" name="Google Shape;116;p1"/>
          <p:cNvGraphicFramePr/>
          <p:nvPr/>
        </p:nvGraphicFramePr>
        <p:xfrm>
          <a:off x="22435682" y="117761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{ACE37AB2-E187-40E6-B715-DD9541D7BD37}</a:tableStyleId>
              </a:tblPr>
              <a:tblGrid>
                <a:gridCol w="1902500"/>
                <a:gridCol w="1902500"/>
                <a:gridCol w="1902500"/>
              </a:tblGrid>
              <a:tr h="81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onda"/>
                          <a:ea typeface="Monda"/>
                          <a:cs typeface="Monda"/>
                          <a:sym typeface="Monda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12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74901"/>
                      </a:srgbClr>
                    </a:solidFill>
                  </a:tcPr>
                </a:tc>
              </a:tr>
              <a:tr h="81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20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49803"/>
                      </a:srgbClr>
                    </a:solidFill>
                  </a:tcPr>
                </a:tc>
              </a:tr>
              <a:tr h="81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35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2470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" name="Google Shape;117;p1"/>
          <p:cNvGraphicFramePr/>
          <p:nvPr/>
        </p:nvGraphicFramePr>
        <p:xfrm>
          <a:off x="22435682" y="147137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{ACE37AB2-E187-40E6-B715-DD9541D7BD37}</a:tableStyleId>
              </a:tblPr>
              <a:tblGrid>
                <a:gridCol w="1902500"/>
                <a:gridCol w="1902500"/>
                <a:gridCol w="1902500"/>
              </a:tblGrid>
              <a:tr h="745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12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74901"/>
                      </a:srgbClr>
                    </a:solidFill>
                  </a:tcPr>
                </a:tc>
              </a:tr>
              <a:tr h="745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20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49803"/>
                      </a:srgbClr>
                    </a:solidFill>
                  </a:tcPr>
                </a:tc>
              </a:tr>
              <a:tr h="745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35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2470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8" name="Google Shape;11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12000" y="21313229"/>
            <a:ext cx="6992716" cy="52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620482" y="26522593"/>
            <a:ext cx="48985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Subheading</a:t>
            </a:r>
            <a:endParaRPr sz="40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620484" y="21972758"/>
            <a:ext cx="6204859" cy="324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Explain your research process. Lab equipment you used or places you went might go here.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This can be made into a second results section if you have lots of data.</a:t>
            </a:r>
            <a:endParaRPr sz="28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620484" y="12681471"/>
            <a:ext cx="13484232" cy="5196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This section can be used to explain the research project in more detail, or substituted for a larger methods section if needed.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Prioritize using figures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When using a figure, captions should be at least 18 points in order to be visible.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Main text should not be smaller than 24 points</a:t>
            </a:r>
            <a:endParaRPr sz="28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If you’re adding a graph or chart, consider colorblind viewers (4.5% of the general population). Instead of red/green color combinations, substitute yellow/blue, green/magenta, or go with greyscale.</a:t>
            </a: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620484" y="5760056"/>
            <a:ext cx="13484232" cy="324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Use your introduction as a way to introduce the aim of your project and your hypothesis.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Try to avoid walls of text and use of jargon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When structuring, go from general to specific, in order to help your reader stay focused.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For font choice, sans serif is recommended to make reading easier for viewers, but Times New Roman is always a good choice if you prefer serif fonts.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5342265" y="5612447"/>
            <a:ext cx="6460672" cy="1964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This is where you can put your data.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Text should be relatively sparse in this section</a:t>
            </a:r>
            <a:endParaRPr/>
          </a:p>
        </p:txBody>
      </p:sp>
      <p:sp>
        <p:nvSpPr>
          <p:cNvPr id="124" name="Google Shape;124;p1"/>
          <p:cNvSpPr txBox="1"/>
          <p:nvPr/>
        </p:nvSpPr>
        <p:spPr>
          <a:xfrm>
            <a:off x="22199599" y="20053244"/>
            <a:ext cx="6197599" cy="2610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Charts and figures based on your data can go here.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There’s also room for some discussion of results.</a:t>
            </a:r>
            <a:endParaRPr/>
          </a:p>
        </p:txBody>
      </p:sp>
      <p:sp>
        <p:nvSpPr>
          <p:cNvPr id="125" name="Google Shape;125;p1"/>
          <p:cNvSpPr txBox="1"/>
          <p:nvPr/>
        </p:nvSpPr>
        <p:spPr>
          <a:xfrm>
            <a:off x="29569228" y="5761052"/>
            <a:ext cx="13483772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Use this space to explain why your study was valuable. What did you learn?</a:t>
            </a:r>
            <a:endParaRPr/>
          </a:p>
        </p:txBody>
      </p:sp>
      <p:sp>
        <p:nvSpPr>
          <p:cNvPr id="126" name="Google Shape;126;p1"/>
          <p:cNvSpPr txBox="1"/>
          <p:nvPr/>
        </p:nvSpPr>
        <p:spPr>
          <a:xfrm>
            <a:off x="34751215" y="15896594"/>
            <a:ext cx="8696717" cy="1964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If you want to do more work, or feel that the study could have gone better, this is the place to explain.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Otherwise, you can expand the discussion section.</a:t>
            </a:r>
            <a:endParaRPr/>
          </a:p>
        </p:txBody>
      </p:sp>
      <p:sp>
        <p:nvSpPr>
          <p:cNvPr id="127" name="Google Shape;127;p1"/>
          <p:cNvSpPr txBox="1"/>
          <p:nvPr/>
        </p:nvSpPr>
        <p:spPr>
          <a:xfrm>
            <a:off x="29592717" y="28382119"/>
            <a:ext cx="13589459" cy="131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Coauthors go here. This is also a good section to put the logos of additional organizations that supported you (like the NSF) if they didn’t fit well in the header.</a:t>
            </a:r>
            <a:endParaRPr/>
          </a:p>
        </p:txBody>
      </p:sp>
      <p:graphicFrame>
        <p:nvGraphicFramePr>
          <p:cNvPr id="128" name="Google Shape;128;p1"/>
          <p:cNvGraphicFramePr/>
          <p:nvPr/>
        </p:nvGraphicFramePr>
        <p:xfrm>
          <a:off x="38459615" y="10280678"/>
          <a:ext cx="4201433" cy="3930456"/>
        </p:xfrm>
        <a:graphic>
          <a:graphicData uri="http://schemas.openxmlformats.org/drawingml/2006/chart">
            <c:chart r:id="rId8"/>
          </a:graphicData>
        </a:graphic>
      </p:graphicFrame>
      <p:graphicFrame>
        <p:nvGraphicFramePr>
          <p:cNvPr id="129" name="Google Shape;129;p1"/>
          <p:cNvGraphicFramePr/>
          <p:nvPr/>
        </p:nvGraphicFramePr>
        <p:xfrm>
          <a:off x="30102852" y="112044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{ACE37AB2-E187-40E6-B715-DD9541D7BD37}</a:tableStyleId>
              </a:tblPr>
              <a:tblGrid>
                <a:gridCol w="2310250"/>
                <a:gridCol w="2310250"/>
                <a:gridCol w="2310250"/>
              </a:tblGrid>
              <a:tr h="79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12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74901"/>
                      </a:srgbClr>
                    </a:solidFill>
                  </a:tcPr>
                </a:tc>
              </a:tr>
              <a:tr h="79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20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49803"/>
                      </a:srgbClr>
                    </a:solidFill>
                  </a:tcPr>
                </a:tc>
              </a:tr>
              <a:tr h="79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da"/>
                          <a:ea typeface="Monda"/>
                          <a:cs typeface="Monda"/>
                          <a:sym typeface="Monda"/>
                        </a:rPr>
                        <a:t>35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429A">
                        <a:alpha val="2470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30" name="Google Shape;13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770126" y="16173327"/>
            <a:ext cx="4387793" cy="32908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1"/>
          <p:cNvGraphicFramePr/>
          <p:nvPr/>
        </p:nvGraphicFramePr>
        <p:xfrm>
          <a:off x="30238208" y="19968241"/>
          <a:ext cx="3090994" cy="2772229"/>
        </p:xfrm>
        <a:graphic>
          <a:graphicData uri="http://schemas.openxmlformats.org/drawingml/2006/chart">
            <c:chart r:id="rId10"/>
          </a:graphicData>
        </a:graphic>
      </p:graphicFrame>
      <p:sp>
        <p:nvSpPr>
          <p:cNvPr id="132" name="Google Shape;132;p1"/>
          <p:cNvSpPr txBox="1"/>
          <p:nvPr/>
        </p:nvSpPr>
        <p:spPr>
          <a:xfrm>
            <a:off x="29569228" y="27494162"/>
            <a:ext cx="64915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Acknowledgements</a:t>
            </a:r>
            <a:endParaRPr/>
          </a:p>
        </p:txBody>
      </p:sp>
      <p:sp>
        <p:nvSpPr>
          <p:cNvPr id="133" name="Google Shape;133;p1"/>
          <p:cNvSpPr txBox="1"/>
          <p:nvPr/>
        </p:nvSpPr>
        <p:spPr>
          <a:xfrm>
            <a:off x="29569228" y="24701068"/>
            <a:ext cx="13589459" cy="1964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All works cited in your research go here.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Citation styles vary by study topic, so check with your mentor if you aren’t sure, or ask the writing center.</a:t>
            </a:r>
            <a:endParaRPr/>
          </a:p>
        </p:txBody>
      </p:sp>
      <p:sp>
        <p:nvSpPr>
          <p:cNvPr id="134" name="Google Shape;134;p1"/>
          <p:cNvSpPr txBox="1"/>
          <p:nvPr/>
        </p:nvSpPr>
        <p:spPr>
          <a:xfrm>
            <a:off x="620482" y="27353590"/>
            <a:ext cx="13484232" cy="195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More text can go here.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• None of the figures here have captions (because they’re all filler), but in your final research poster they should be captioned with a brief explanation/citation if needed. </a:t>
            </a:r>
            <a:endParaRPr sz="2800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25998980" y="3081260"/>
            <a:ext cx="71404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SRS Registration #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2021-10-24T01:14:48Z</dcterms:created>
  <dc:creator>Dominique Cottrell</dc:creator>
</cp:coreProperties>
</file>