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Mond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B02142-20CB-4735-B449-2D0E75AC625D}">
  <a:tblStyle styleId="{27B02142-20CB-4735-B449-2D0E75AC625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Mond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Mond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eba8cfb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1eba8cfb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11eba8cfb0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6089493" y="4922033"/>
            <a:ext cx="2963100" cy="1278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089493" y="4327890"/>
            <a:ext cx="2967600" cy="4983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089494" y="3451787"/>
            <a:ext cx="2970000" cy="7929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089494" y="790575"/>
            <a:ext cx="2967600" cy="25545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080466" y="2915282"/>
            <a:ext cx="2893500" cy="21348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080466" y="786196"/>
            <a:ext cx="2889300" cy="20115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</a:t>
            </a:r>
            <a:endParaRPr sz="300"/>
          </a:p>
        </p:txBody>
      </p:sp>
      <p:sp>
        <p:nvSpPr>
          <p:cNvPr id="61" name="Google Shape;61;p13"/>
          <p:cNvSpPr/>
          <p:nvPr/>
        </p:nvSpPr>
        <p:spPr>
          <a:xfrm>
            <a:off x="47247" y="1881609"/>
            <a:ext cx="2913300" cy="31683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7247" y="782751"/>
            <a:ext cx="2913300" cy="983700"/>
          </a:xfrm>
          <a:prstGeom prst="rect">
            <a:avLst/>
          </a:prstGeom>
          <a:solidFill>
            <a:srgbClr val="771821"/>
          </a:solidFill>
          <a:ln cap="flat" cmpd="sng" w="635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77604" y="762298"/>
            <a:ext cx="2913300" cy="9837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112631" y="4888357"/>
            <a:ext cx="2970000" cy="1365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60256" y="4901374"/>
            <a:ext cx="29700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Your contact information </a:t>
            </a:r>
            <a:r>
              <a:rPr lang="en" sz="8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here</a:t>
            </a:r>
            <a:endParaRPr sz="300"/>
          </a:p>
        </p:txBody>
      </p:sp>
      <p:sp>
        <p:nvSpPr>
          <p:cNvPr id="66" name="Google Shape;66;p13"/>
          <p:cNvSpPr/>
          <p:nvPr/>
        </p:nvSpPr>
        <p:spPr>
          <a:xfrm>
            <a:off x="3109232" y="762298"/>
            <a:ext cx="2889300" cy="20115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</a:t>
            </a:r>
            <a:endParaRPr sz="300"/>
          </a:p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683700"/>
          </a:xfrm>
          <a:prstGeom prst="rect">
            <a:avLst/>
          </a:prstGeom>
          <a:solidFill>
            <a:srgbClr val="771821"/>
          </a:solidFill>
          <a:ln cap="flat" cmpd="sng" w="127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1643" y="60549"/>
            <a:ext cx="89445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Poster Template 48 x 36 – NMT WCL</a:t>
            </a:r>
            <a:endParaRPr sz="300"/>
          </a:p>
        </p:txBody>
      </p:sp>
      <p:sp>
        <p:nvSpPr>
          <p:cNvPr id="69" name="Google Shape;69;p13"/>
          <p:cNvSpPr txBox="1"/>
          <p:nvPr/>
        </p:nvSpPr>
        <p:spPr>
          <a:xfrm>
            <a:off x="81643" y="286572"/>
            <a:ext cx="33837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Researcher Name &amp; Collaborators</a:t>
            </a:r>
            <a:endParaRPr sz="300"/>
          </a:p>
        </p:txBody>
      </p:sp>
      <p:sp>
        <p:nvSpPr>
          <p:cNvPr id="70" name="Google Shape;70;p13"/>
          <p:cNvSpPr txBox="1"/>
          <p:nvPr/>
        </p:nvSpPr>
        <p:spPr>
          <a:xfrm>
            <a:off x="81643" y="459697"/>
            <a:ext cx="73098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Department of “ “, New Mexico Institute of Mining and Technology</a:t>
            </a:r>
            <a:endParaRPr sz="300"/>
          </a:p>
        </p:txBody>
      </p:sp>
      <p:sp>
        <p:nvSpPr>
          <p:cNvPr id="71" name="Google Shape;71;p13"/>
          <p:cNvSpPr/>
          <p:nvPr/>
        </p:nvSpPr>
        <p:spPr>
          <a:xfrm>
            <a:off x="7391400" y="60549"/>
            <a:ext cx="1496400" cy="52890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7718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931" y="128528"/>
            <a:ext cx="873942" cy="39462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81643" y="1856647"/>
            <a:ext cx="2913300" cy="31710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3109232" y="2868022"/>
            <a:ext cx="2889300" cy="21594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6112631" y="762298"/>
            <a:ext cx="2970000" cy="25512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6112631" y="3420349"/>
            <a:ext cx="2970000" cy="8055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29268" y="762298"/>
            <a:ext cx="10206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Introduction</a:t>
            </a:r>
            <a:endParaRPr sz="300"/>
          </a:p>
        </p:txBody>
      </p:sp>
      <p:sp>
        <p:nvSpPr>
          <p:cNvPr id="78" name="Google Shape;78;p13"/>
          <p:cNvSpPr txBox="1"/>
          <p:nvPr/>
        </p:nvSpPr>
        <p:spPr>
          <a:xfrm>
            <a:off x="130740" y="1851637"/>
            <a:ext cx="13524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Methods</a:t>
            </a:r>
            <a:endParaRPr sz="300"/>
          </a:p>
        </p:txBody>
      </p:sp>
      <p:sp>
        <p:nvSpPr>
          <p:cNvPr id="79" name="Google Shape;79;p13"/>
          <p:cNvSpPr txBox="1"/>
          <p:nvPr/>
        </p:nvSpPr>
        <p:spPr>
          <a:xfrm>
            <a:off x="119050" y="2501580"/>
            <a:ext cx="10206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Subheading 1</a:t>
            </a:r>
            <a:endParaRPr sz="300"/>
          </a:p>
        </p:txBody>
      </p:sp>
      <p:sp>
        <p:nvSpPr>
          <p:cNvPr id="80" name="Google Shape;80;p13"/>
          <p:cNvSpPr txBox="1"/>
          <p:nvPr/>
        </p:nvSpPr>
        <p:spPr>
          <a:xfrm>
            <a:off x="3162905" y="762298"/>
            <a:ext cx="13524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Results</a:t>
            </a:r>
            <a:endParaRPr sz="300"/>
          </a:p>
        </p:txBody>
      </p:sp>
      <p:sp>
        <p:nvSpPr>
          <p:cNvPr id="81" name="Google Shape;81;p13"/>
          <p:cNvSpPr txBox="1"/>
          <p:nvPr/>
        </p:nvSpPr>
        <p:spPr>
          <a:xfrm>
            <a:off x="3162905" y="2868022"/>
            <a:ext cx="13524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Discussion</a:t>
            </a:r>
            <a:endParaRPr sz="300"/>
          </a:p>
        </p:txBody>
      </p:sp>
      <p:sp>
        <p:nvSpPr>
          <p:cNvPr id="82" name="Google Shape;82;p13"/>
          <p:cNvSpPr txBox="1"/>
          <p:nvPr/>
        </p:nvSpPr>
        <p:spPr>
          <a:xfrm>
            <a:off x="6173762" y="786196"/>
            <a:ext cx="13524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Recommendations</a:t>
            </a:r>
            <a:endParaRPr sz="300"/>
          </a:p>
        </p:txBody>
      </p:sp>
      <p:sp>
        <p:nvSpPr>
          <p:cNvPr id="83" name="Google Shape;83;p13"/>
          <p:cNvSpPr txBox="1"/>
          <p:nvPr/>
        </p:nvSpPr>
        <p:spPr>
          <a:xfrm>
            <a:off x="6160256" y="3726178"/>
            <a:ext cx="13524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References</a:t>
            </a:r>
            <a:endParaRPr sz="9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303" y="4032250"/>
            <a:ext cx="1347900" cy="8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6027" y="3134179"/>
            <a:ext cx="1316400" cy="8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9351" y="839363"/>
            <a:ext cx="1237500" cy="88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3"/>
          <p:cNvGraphicFramePr/>
          <p:nvPr/>
        </p:nvGraphicFramePr>
        <p:xfrm>
          <a:off x="4674100" y="18400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{27B02142-20CB-4735-B449-2D0E75AC625D}</a:tableStyleId>
              </a:tblPr>
              <a:tblGrid>
                <a:gridCol w="396350"/>
                <a:gridCol w="396350"/>
                <a:gridCol w="396350"/>
              </a:tblGrid>
              <a:tr h="1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1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7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12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</a:tr>
              <a:tr h="1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2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8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20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</a:tr>
              <a:tr h="1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3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6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35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Google Shape;88;p13"/>
          <p:cNvGraphicFramePr/>
          <p:nvPr/>
        </p:nvGraphicFramePr>
        <p:xfrm>
          <a:off x="4674100" y="22982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{27B02142-20CB-4735-B449-2D0E75AC625D}</a:tableStyleId>
              </a:tblPr>
              <a:tblGrid>
                <a:gridCol w="396350"/>
                <a:gridCol w="396350"/>
                <a:gridCol w="396350"/>
              </a:tblGrid>
              <a:tr h="11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1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7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12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</a:tr>
              <a:tr h="11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2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8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20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</a:tr>
              <a:tr h="11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3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6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35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1667" y="3330192"/>
            <a:ext cx="1092611" cy="8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4720" y="979442"/>
            <a:ext cx="908371" cy="68127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6112631" y="4304863"/>
            <a:ext cx="2962200" cy="48660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725" lIns="17450" spcFirstLastPara="1" rIns="17450" wrap="square" tIns="8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160256" y="4295963"/>
            <a:ext cx="13524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Acknowledgements</a:t>
            </a:r>
            <a:endParaRPr sz="300"/>
          </a:p>
        </p:txBody>
      </p:sp>
      <p:sp>
        <p:nvSpPr>
          <p:cNvPr id="93" name="Google Shape;93;p13"/>
          <p:cNvSpPr txBox="1"/>
          <p:nvPr/>
        </p:nvSpPr>
        <p:spPr>
          <a:xfrm>
            <a:off x="151473" y="900164"/>
            <a:ext cx="28092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Use your introduction as a way to introduce the aim of your project and your hypothesis.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Try to avoid walls of text and use of jargon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When structuring, go from general to specific, in order to help your reader stay focused.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For font choice, sans serif is recommended to make reading easier for viewers, but Times New Roman is always a good choice if you prefer serif fonts.</a:t>
            </a:r>
            <a:endParaRPr sz="300"/>
          </a:p>
        </p:txBody>
      </p:sp>
      <p:sp>
        <p:nvSpPr>
          <p:cNvPr id="94" name="Google Shape;94;p13"/>
          <p:cNvSpPr txBox="1"/>
          <p:nvPr/>
        </p:nvSpPr>
        <p:spPr>
          <a:xfrm>
            <a:off x="129267" y="1981480"/>
            <a:ext cx="2809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Explain your research process. Lab equipment you used or places you went might go here.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This can be made into a second results section if you have lots of data.</a:t>
            </a:r>
            <a:endParaRPr sz="300"/>
          </a:p>
        </p:txBody>
      </p:sp>
      <p:sp>
        <p:nvSpPr>
          <p:cNvPr id="95" name="Google Shape;95;p13"/>
          <p:cNvSpPr txBox="1"/>
          <p:nvPr/>
        </p:nvSpPr>
        <p:spPr>
          <a:xfrm>
            <a:off x="129267" y="4144155"/>
            <a:ext cx="10206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Subheading</a:t>
            </a:r>
            <a:endParaRPr sz="8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9267" y="4274242"/>
            <a:ext cx="2809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More text can go here.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None of the figures here have captions (because they’re all filler), but in your final research poster they should be captioned with a brief explanation/citation if needed. </a:t>
            </a:r>
            <a:endParaRPr sz="5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196305" y="876945"/>
            <a:ext cx="1346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This is where you can put your data.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Text should be relatively sparse in this section</a:t>
            </a:r>
            <a:endParaRPr sz="300"/>
          </a:p>
        </p:txBody>
      </p:sp>
      <p:sp>
        <p:nvSpPr>
          <p:cNvPr id="98" name="Google Shape;98;p13"/>
          <p:cNvSpPr txBox="1"/>
          <p:nvPr/>
        </p:nvSpPr>
        <p:spPr>
          <a:xfrm>
            <a:off x="3162905" y="1181381"/>
            <a:ext cx="1291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Charts and figures based on your data can go here.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There’s also room for some discussion of results.</a:t>
            </a:r>
            <a:endParaRPr sz="300"/>
          </a:p>
        </p:txBody>
      </p:sp>
      <p:sp>
        <p:nvSpPr>
          <p:cNvPr id="99" name="Google Shape;99;p13"/>
          <p:cNvSpPr txBox="1"/>
          <p:nvPr/>
        </p:nvSpPr>
        <p:spPr>
          <a:xfrm>
            <a:off x="4777255" y="3120038"/>
            <a:ext cx="1089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 this space to explain why your study was valuable. What did you learn?</a:t>
            </a:r>
            <a:endParaRPr sz="300"/>
          </a:p>
        </p:txBody>
      </p:sp>
      <p:sp>
        <p:nvSpPr>
          <p:cNvPr id="100" name="Google Shape;100;p13"/>
          <p:cNvSpPr txBox="1"/>
          <p:nvPr/>
        </p:nvSpPr>
        <p:spPr>
          <a:xfrm>
            <a:off x="7548481" y="1016598"/>
            <a:ext cx="12414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If you want to do more work, or feel that the study could have gone better, this is the place to explain.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Otherwise, you can expand the discussion section.</a:t>
            </a:r>
            <a:endParaRPr sz="300"/>
          </a:p>
        </p:txBody>
      </p:sp>
      <p:sp>
        <p:nvSpPr>
          <p:cNvPr id="101" name="Google Shape;101;p13"/>
          <p:cNvSpPr txBox="1"/>
          <p:nvPr/>
        </p:nvSpPr>
        <p:spPr>
          <a:xfrm>
            <a:off x="6160256" y="3859542"/>
            <a:ext cx="2831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All works cited in your research go here.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Citation styles vary by study topic, so check with your mentor if you aren’t sure, or ask the writing center.</a:t>
            </a:r>
            <a:endParaRPr sz="300"/>
          </a:p>
        </p:txBody>
      </p:sp>
      <p:sp>
        <p:nvSpPr>
          <p:cNvPr id="102" name="Google Shape;102;p13"/>
          <p:cNvSpPr txBox="1"/>
          <p:nvPr/>
        </p:nvSpPr>
        <p:spPr>
          <a:xfrm>
            <a:off x="6165149" y="4434706"/>
            <a:ext cx="2831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Coauthors go here. This is also a good section to put the logos of additional organizations that supported you (like the NSF) if they didn’t fit well in the header.</a:t>
            </a:r>
            <a:endParaRPr sz="300"/>
          </a:p>
        </p:txBody>
      </p:sp>
      <p:sp>
        <p:nvSpPr>
          <p:cNvPr id="103" name="Google Shape;103;p13"/>
          <p:cNvSpPr txBox="1"/>
          <p:nvPr/>
        </p:nvSpPr>
        <p:spPr>
          <a:xfrm>
            <a:off x="133707" y="2648539"/>
            <a:ext cx="12900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Prioritize using figures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When using a figure, captions should be at least 18 points in order to be visible.</a:t>
            </a:r>
            <a:endParaRPr sz="3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Main text should not be smaller than 24 points</a:t>
            </a:r>
            <a:endParaRPr sz="5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If you’re adding a graph or chart, consider colorblind viewers (4.5% of the general population). Instead of red/green color combinations, substitute yellow/blue, green/magenta, or go with greyscale.</a:t>
            </a:r>
            <a:endParaRPr sz="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89176" y="1791948"/>
            <a:ext cx="1091700" cy="63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13"/>
          <p:cNvGraphicFramePr/>
          <p:nvPr/>
        </p:nvGraphicFramePr>
        <p:xfrm>
          <a:off x="6240248" y="27038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{27B02142-20CB-4735-B449-2D0E75AC625D}</a:tableStyleId>
              </a:tblPr>
              <a:tblGrid>
                <a:gridCol w="396350"/>
                <a:gridCol w="396350"/>
                <a:gridCol w="396350"/>
              </a:tblGrid>
              <a:tr h="1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1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7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12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74900"/>
                      </a:srgbClr>
                    </a:solidFill>
                  </a:tcPr>
                </a:tc>
              </a:tr>
              <a:tr h="1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2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8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20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49800"/>
                      </a:srgbClr>
                    </a:solidFill>
                  </a:tcPr>
                </a:tc>
              </a:tr>
              <a:tr h="1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3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6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latin typeface="Monda"/>
                          <a:ea typeface="Monda"/>
                          <a:cs typeface="Monda"/>
                          <a:sym typeface="Monda"/>
                        </a:rPr>
                        <a:t>35</a:t>
                      </a:r>
                      <a:endParaRPr sz="200"/>
                    </a:p>
                  </a:txBody>
                  <a:tcPr marT="7150" marB="7150" marR="19050" marL="19050">
                    <a:solidFill>
                      <a:srgbClr val="00429A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13"/>
          <p:cNvSpPr txBox="1"/>
          <p:nvPr/>
        </p:nvSpPr>
        <p:spPr>
          <a:xfrm>
            <a:off x="5416454" y="481447"/>
            <a:ext cx="14877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5" lIns="17450" spcFirstLastPara="1" rIns="17450" wrap="square" tIns="8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SRS Registration #</a:t>
            </a:r>
            <a:endParaRPr sz="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