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3"/>
    <p:restoredTop sz="94679"/>
  </p:normalViewPr>
  <p:slideViewPr>
    <p:cSldViewPr snapToGrid="0" snapToObjects="1" showGuides="1">
      <p:cViewPr>
        <p:scale>
          <a:sx n="23" d="100"/>
          <a:sy n="23" d="100"/>
        </p:scale>
        <p:origin x="-372" y="-7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3E71F0-7D9D-D24E-B4E4-30235CC617E6}" type="datetimeFigureOut">
              <a:rPr lang="en-US" smtClean="0"/>
              <a:t>1/13/2020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55FA0A-FCA0-0649-AD94-FF42DC5F91A9}" type="slidenum">
              <a:rPr lang="en-US" smtClean="0"/>
              <a:t>‹#›</a:t>
            </a:fld>
            <a:endParaRPr lang="en-US"/>
          </a:p>
        </p:txBody>
      </p:sp>
    </p:spTree>
    <p:extLst>
      <p:ext uri="{BB962C8B-B14F-4D97-AF65-F5344CB8AC3E}">
        <p14:creationId xmlns:p14="http://schemas.microsoft.com/office/powerpoint/2010/main" val="965538688"/>
      </p:ext>
    </p:extLst>
  </p:cSld>
  <p:clrMap bg1="lt1" tx1="dk1" bg2="lt2" tx2="dk2" accent1="accent1" accent2="accent2" accent3="accent3" accent4="accent4" accent5="accent5" accent6="accent6" hlink="hlink" folHlink="folHlink"/>
  <p:notesStyle>
    <a:lvl1pPr marL="0" algn="l" defTabSz="3686861" rtl="0" eaLnBrk="1" latinLnBrk="0" hangingPunct="1">
      <a:defRPr sz="4838" kern="1200">
        <a:solidFill>
          <a:schemeClr val="tx1"/>
        </a:solidFill>
        <a:latin typeface="+mn-lt"/>
        <a:ea typeface="+mn-ea"/>
        <a:cs typeface="+mn-cs"/>
      </a:defRPr>
    </a:lvl1pPr>
    <a:lvl2pPr marL="1843430" algn="l" defTabSz="3686861" rtl="0" eaLnBrk="1" latinLnBrk="0" hangingPunct="1">
      <a:defRPr sz="4838" kern="1200">
        <a:solidFill>
          <a:schemeClr val="tx1"/>
        </a:solidFill>
        <a:latin typeface="+mn-lt"/>
        <a:ea typeface="+mn-ea"/>
        <a:cs typeface="+mn-cs"/>
      </a:defRPr>
    </a:lvl2pPr>
    <a:lvl3pPr marL="3686861" algn="l" defTabSz="3686861" rtl="0" eaLnBrk="1" latinLnBrk="0" hangingPunct="1">
      <a:defRPr sz="4838" kern="1200">
        <a:solidFill>
          <a:schemeClr val="tx1"/>
        </a:solidFill>
        <a:latin typeface="+mn-lt"/>
        <a:ea typeface="+mn-ea"/>
        <a:cs typeface="+mn-cs"/>
      </a:defRPr>
    </a:lvl3pPr>
    <a:lvl4pPr marL="5530291" algn="l" defTabSz="3686861" rtl="0" eaLnBrk="1" latinLnBrk="0" hangingPunct="1">
      <a:defRPr sz="4838" kern="1200">
        <a:solidFill>
          <a:schemeClr val="tx1"/>
        </a:solidFill>
        <a:latin typeface="+mn-lt"/>
        <a:ea typeface="+mn-ea"/>
        <a:cs typeface="+mn-cs"/>
      </a:defRPr>
    </a:lvl4pPr>
    <a:lvl5pPr marL="7373722" algn="l" defTabSz="3686861" rtl="0" eaLnBrk="1" latinLnBrk="0" hangingPunct="1">
      <a:defRPr sz="4838" kern="1200">
        <a:solidFill>
          <a:schemeClr val="tx1"/>
        </a:solidFill>
        <a:latin typeface="+mn-lt"/>
        <a:ea typeface="+mn-ea"/>
        <a:cs typeface="+mn-cs"/>
      </a:defRPr>
    </a:lvl5pPr>
    <a:lvl6pPr marL="9217152" algn="l" defTabSz="3686861" rtl="0" eaLnBrk="1" latinLnBrk="0" hangingPunct="1">
      <a:defRPr sz="4838" kern="1200">
        <a:solidFill>
          <a:schemeClr val="tx1"/>
        </a:solidFill>
        <a:latin typeface="+mn-lt"/>
        <a:ea typeface="+mn-ea"/>
        <a:cs typeface="+mn-cs"/>
      </a:defRPr>
    </a:lvl6pPr>
    <a:lvl7pPr marL="11060582" algn="l" defTabSz="3686861" rtl="0" eaLnBrk="1" latinLnBrk="0" hangingPunct="1">
      <a:defRPr sz="4838" kern="1200">
        <a:solidFill>
          <a:schemeClr val="tx1"/>
        </a:solidFill>
        <a:latin typeface="+mn-lt"/>
        <a:ea typeface="+mn-ea"/>
        <a:cs typeface="+mn-cs"/>
      </a:defRPr>
    </a:lvl7pPr>
    <a:lvl8pPr marL="12904013" algn="l" defTabSz="3686861" rtl="0" eaLnBrk="1" latinLnBrk="0" hangingPunct="1">
      <a:defRPr sz="4838" kern="1200">
        <a:solidFill>
          <a:schemeClr val="tx1"/>
        </a:solidFill>
        <a:latin typeface="+mn-lt"/>
        <a:ea typeface="+mn-ea"/>
        <a:cs typeface="+mn-cs"/>
      </a:defRPr>
    </a:lvl8pPr>
    <a:lvl9pPr marL="14747443" algn="l" defTabSz="3686861" rtl="0" eaLnBrk="1" latinLnBrk="0" hangingPunct="1">
      <a:defRPr sz="483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smtClean="0"/>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CAAC0D6-F19A-874E-88BC-0B780D8BA507}"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smtClean="0"/>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AAC0D6-F19A-874E-88BC-0B780D8BA507}" type="datetimeFigureOut">
              <a:rPr lang="en-US" smtClean="0"/>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CAAC0D6-F19A-874E-88BC-0B780D8BA507}" type="datetimeFigureOut">
              <a:rPr lang="en-US" smtClean="0"/>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smtClean="0"/>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CAAC0D6-F19A-874E-88BC-0B780D8BA507}" type="datetimeFigureOut">
              <a:rPr lang="en-US" smtClean="0"/>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CAAC0D6-F19A-874E-88BC-0B780D8BA507}" type="datetimeFigureOut">
              <a:rPr lang="en-US" smtClean="0"/>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AAC0D6-F19A-874E-88BC-0B780D8BA507}" type="datetimeFigureOut">
              <a:rPr lang="en-US" smtClean="0"/>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AAC0D6-F19A-874E-88BC-0B780D8BA507}" type="datetimeFigureOut">
              <a:rPr lang="en-US" smtClean="0"/>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AAC0D6-F19A-874E-88BC-0B780D8BA507}" type="datetimeFigureOut">
              <a:rPr lang="en-US" smtClean="0"/>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6139-6E3C-D64B-8F5A-5E76808C072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5CAAC0D6-F19A-874E-88BC-0B780D8BA507}" type="datetimeFigureOut">
              <a:rPr lang="en-US" smtClean="0"/>
              <a:t>1/13/2020</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89F16139-6E3C-D64B-8F5A-5E76808C072F}" type="slidenum">
              <a:rPr lang="en-US" smtClean="0"/>
              <a:t>‹#›</a:t>
            </a:fld>
            <a:endParaRPr lang="en-US"/>
          </a:p>
        </p:txBody>
      </p:sp>
    </p:spTree>
    <p:extLst>
      <p:ext uri="{BB962C8B-B14F-4D97-AF65-F5344CB8AC3E}">
        <p14:creationId xmlns:p14="http://schemas.microsoft.com/office/powerpoint/2010/main" val="836263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write@nmt.ed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63040" y="10391"/>
            <a:ext cx="32210734" cy="4114800"/>
          </a:xfrm>
          <a:prstGeom prst="rect">
            <a:avLst/>
          </a:prstGeom>
          <a:solidFill>
            <a:schemeClr val="tx1">
              <a:lumMod val="65000"/>
              <a:lumOff val="3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INFORMATIVE POSTER TITLE</a:t>
            </a:r>
          </a:p>
          <a:p>
            <a:pPr algn="ctr"/>
            <a:r>
              <a:rPr lang="en-US" sz="4400" b="1" dirty="0" smtClean="0">
                <a:solidFill>
                  <a:schemeClr val="bg1"/>
                </a:solidFill>
              </a:rPr>
              <a:t>First Author</a:t>
            </a:r>
            <a:r>
              <a:rPr lang="en-US" sz="4400" b="1" baseline="30000" dirty="0" smtClean="0">
                <a:solidFill>
                  <a:schemeClr val="bg1"/>
                </a:solidFill>
              </a:rPr>
              <a:t>1</a:t>
            </a:r>
            <a:r>
              <a:rPr lang="en-US" sz="4400" b="1" dirty="0" smtClean="0">
                <a:solidFill>
                  <a:schemeClr val="bg1"/>
                </a:solidFill>
              </a:rPr>
              <a:t>; Second Author</a:t>
            </a:r>
            <a:r>
              <a:rPr lang="en-US" sz="4400" b="1" baseline="30000" dirty="0" smtClean="0">
                <a:solidFill>
                  <a:schemeClr val="bg1"/>
                </a:solidFill>
              </a:rPr>
              <a:t>1</a:t>
            </a:r>
            <a:r>
              <a:rPr lang="en-US" sz="4400" b="1" dirty="0" smtClean="0">
                <a:solidFill>
                  <a:schemeClr val="bg1"/>
                </a:solidFill>
              </a:rPr>
              <a:t>; Third Author</a:t>
            </a:r>
            <a:r>
              <a:rPr lang="en-US" sz="4400" b="1" baseline="30000" dirty="0">
                <a:solidFill>
                  <a:schemeClr val="bg1"/>
                </a:solidFill>
              </a:rPr>
              <a:t>2</a:t>
            </a:r>
            <a:r>
              <a:rPr lang="en-US" sz="4400" b="1" dirty="0" smtClean="0">
                <a:solidFill>
                  <a:schemeClr val="bg1"/>
                </a:solidFill>
              </a:rPr>
              <a:t>; Research Advisor, PhD</a:t>
            </a:r>
            <a:r>
              <a:rPr lang="en-US" sz="4400" b="1" baseline="30000" dirty="0" smtClean="0">
                <a:solidFill>
                  <a:schemeClr val="bg1"/>
                </a:solidFill>
              </a:rPr>
              <a:t>1,3</a:t>
            </a:r>
          </a:p>
          <a:p>
            <a:pPr algn="ctr"/>
            <a:r>
              <a:rPr lang="en-US" sz="4400" b="1" baseline="30000" dirty="0" smtClean="0">
                <a:solidFill>
                  <a:schemeClr val="bg1"/>
                </a:solidFill>
              </a:rPr>
              <a:t>1</a:t>
            </a:r>
            <a:r>
              <a:rPr lang="en-US" sz="4400" b="1" dirty="0" smtClean="0">
                <a:solidFill>
                  <a:schemeClr val="bg1"/>
                </a:solidFill>
              </a:rPr>
              <a:t>Affiliation One, </a:t>
            </a:r>
            <a:r>
              <a:rPr lang="en-US" sz="4400" b="1" baseline="30000" dirty="0" smtClean="0">
                <a:solidFill>
                  <a:schemeClr val="bg1"/>
                </a:solidFill>
              </a:rPr>
              <a:t>2</a:t>
            </a:r>
            <a:r>
              <a:rPr lang="en-US" sz="4400" b="1" dirty="0" smtClean="0">
                <a:solidFill>
                  <a:schemeClr val="bg1"/>
                </a:solidFill>
              </a:rPr>
              <a:t>Affiliation Two, </a:t>
            </a:r>
            <a:r>
              <a:rPr lang="en-US" sz="4400" b="1" baseline="30000" dirty="0" smtClean="0">
                <a:solidFill>
                  <a:schemeClr val="bg1"/>
                </a:solidFill>
              </a:rPr>
              <a:t>3</a:t>
            </a:r>
            <a:r>
              <a:rPr lang="en-US" sz="4400" b="1" dirty="0" smtClean="0">
                <a:solidFill>
                  <a:schemeClr val="bg1"/>
                </a:solidFill>
              </a:rPr>
              <a:t>Affiliation Three</a:t>
            </a:r>
            <a:endParaRPr lang="en-US" sz="4400" b="1" baseline="30000" dirty="0" smtClean="0">
              <a:solidFill>
                <a:schemeClr val="bg1"/>
              </a:solidFill>
            </a:endParaRPr>
          </a:p>
        </p:txBody>
      </p:sp>
      <p:sp>
        <p:nvSpPr>
          <p:cNvPr id="6" name="Text Box 189"/>
          <p:cNvSpPr txBox="1">
            <a:spLocks noChangeArrowheads="1"/>
          </p:cNvSpPr>
          <p:nvPr/>
        </p:nvSpPr>
        <p:spPr bwMode="auto">
          <a:xfrm>
            <a:off x="1463040" y="5486400"/>
            <a:ext cx="13167360" cy="667870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The abstract is one of the only sections on your poster that should have a full paragraph block. For other sections, the fewer the words you have, the better. Someone wanting to discuss your poster with you will not take the time to read full paragraphs. The primary focus of your poster should be essential figures that accurately represent your data. Your text should act as a brief summary of the information you are presenting and as a guide for you while you are explaining your research to your listeners.</a:t>
            </a: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smtClean="0">
              <a:latin typeface="Calibri" pitchFamily="34" charset="0"/>
            </a:endParaRPr>
          </a:p>
          <a:p>
            <a:pPr eaLnBrk="1" hangingPunct="1"/>
            <a:endParaRPr lang="en-US" sz="3200" dirty="0" smtClean="0">
              <a:latin typeface="Calibri" pitchFamily="34" charset="0"/>
            </a:endParaRPr>
          </a:p>
          <a:p>
            <a:pPr eaLnBrk="1" hangingPunct="1"/>
            <a:endParaRPr lang="en-US" sz="3200" dirty="0" smtClean="0">
              <a:latin typeface="Calibri" pitchFamily="34" charset="0"/>
            </a:endParaRPr>
          </a:p>
          <a:p>
            <a:pPr eaLnBrk="1" hangingPunct="1"/>
            <a:endParaRPr lang="en-US" sz="3200" dirty="0" smtClean="0">
              <a:latin typeface="Calibri" pitchFamily="34" charset="0"/>
            </a:endParaRPr>
          </a:p>
        </p:txBody>
      </p:sp>
      <p:sp>
        <p:nvSpPr>
          <p:cNvPr id="7" name="Rectangle 6"/>
          <p:cNvSpPr/>
          <p:nvPr/>
        </p:nvSpPr>
        <p:spPr>
          <a:xfrm>
            <a:off x="1463040" y="4800600"/>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Abstract</a:t>
            </a:r>
          </a:p>
        </p:txBody>
      </p:sp>
      <p:sp>
        <p:nvSpPr>
          <p:cNvPr id="8" name="Text Box 190"/>
          <p:cNvSpPr txBox="1">
            <a:spLocks noChangeArrowheads="1"/>
          </p:cNvSpPr>
          <p:nvPr/>
        </p:nvSpPr>
        <p:spPr bwMode="auto">
          <a:xfrm>
            <a:off x="1463040" y="13106403"/>
            <a:ext cx="13167360" cy="9140917"/>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mn-lt"/>
              </a:rPr>
              <a:t>Why is your research important? Add some background to explain what is known about your research and the pieces that are missing which you are trying to fill. What is the purpose of your research?</a:t>
            </a:r>
            <a:r>
              <a:rPr lang="en-US" sz="3200" b="1" dirty="0">
                <a:latin typeface="+mn-lt"/>
              </a:rPr>
              <a:t> </a:t>
            </a:r>
            <a:r>
              <a:rPr lang="en-US" sz="3200" dirty="0" smtClean="0">
                <a:latin typeface="+mn-lt"/>
              </a:rPr>
              <a:t>What is your hypothesis?</a:t>
            </a:r>
            <a:endParaRPr lang="en-US" sz="3200" dirty="0">
              <a:latin typeface="+mn-lt"/>
            </a:endParaRPr>
          </a:p>
          <a:p>
            <a:pPr eaLnBrk="1" hangingPunct="1"/>
            <a:endParaRPr lang="en-US" sz="3200" b="1" dirty="0" smtClean="0">
              <a:latin typeface="+mn-lt"/>
            </a:endParaRPr>
          </a:p>
          <a:p>
            <a:pPr eaLnBrk="1" hangingPunct="1"/>
            <a:r>
              <a:rPr lang="en-US" sz="3200" b="1" i="1" dirty="0" smtClean="0">
                <a:latin typeface="+mn-lt"/>
              </a:rPr>
              <a:t>Poster Presentation Notes</a:t>
            </a:r>
          </a:p>
          <a:p>
            <a:pPr eaLnBrk="1" hangingPunct="1"/>
            <a:r>
              <a:rPr lang="en-US" sz="3200" i="1" dirty="0" smtClean="0">
                <a:latin typeface="+mn-lt"/>
              </a:rPr>
              <a:t>Feel free to rearrange, edit, and modify this template to meet your needs. The aesthetics of presenting a poster should not be underestimated: consistent color schemes and flow help poster presentations. Here are some notes that might help:</a:t>
            </a:r>
            <a:endParaRPr lang="en-US" sz="3200" i="1" dirty="0">
              <a:latin typeface="+mn-lt"/>
            </a:endParaRPr>
          </a:p>
          <a:p>
            <a:pPr marL="1200150" lvl="1" indent="-457200" eaLnBrk="1" hangingPunct="1">
              <a:buFont typeface="Arial" charset="0"/>
              <a:buChar char="•"/>
            </a:pPr>
            <a:r>
              <a:rPr lang="en-US" sz="3200" i="1" dirty="0" smtClean="0">
                <a:latin typeface="+mn-lt"/>
              </a:rPr>
              <a:t>For each section header set the justification to “center”</a:t>
            </a:r>
          </a:p>
          <a:p>
            <a:pPr marL="1200150" lvl="1" indent="-457200" eaLnBrk="1" hangingPunct="1">
              <a:buFont typeface="Arial" charset="0"/>
              <a:buChar char="•"/>
            </a:pPr>
            <a:r>
              <a:rPr lang="en-US" sz="3200" i="1" dirty="0" smtClean="0">
                <a:latin typeface="+mn-lt"/>
              </a:rPr>
              <a:t>For each text section set the justification to “left” or “full”</a:t>
            </a:r>
          </a:p>
          <a:p>
            <a:pPr marL="1200150" lvl="1" indent="-457200" eaLnBrk="1" hangingPunct="1">
              <a:buFont typeface="Arial" charset="0"/>
              <a:buChar char="•"/>
            </a:pPr>
            <a:r>
              <a:rPr lang="en-US" sz="3200" i="1" dirty="0" smtClean="0">
                <a:latin typeface="+mn-lt"/>
              </a:rPr>
              <a:t>Do not use more than 2 fonts</a:t>
            </a:r>
          </a:p>
          <a:p>
            <a:pPr marL="1200150" lvl="1" indent="-457200" eaLnBrk="1" hangingPunct="1">
              <a:buFont typeface="Arial" charset="0"/>
              <a:buChar char="•"/>
            </a:pPr>
            <a:r>
              <a:rPr lang="en-US" sz="3200" i="1" dirty="0" smtClean="0">
                <a:latin typeface="+mn-lt"/>
              </a:rPr>
              <a:t>The font size should be legible from 4-6 feet away</a:t>
            </a:r>
          </a:p>
          <a:p>
            <a:pPr marL="1200150" lvl="1" indent="-457200" eaLnBrk="1" hangingPunct="1">
              <a:buFont typeface="Arial" charset="0"/>
              <a:buChar char="•"/>
            </a:pPr>
            <a:r>
              <a:rPr lang="en-US" sz="3200" i="1" dirty="0" smtClean="0">
                <a:latin typeface="+mn-lt"/>
              </a:rPr>
              <a:t>Large fonts for titles/headers should be sans serif</a:t>
            </a:r>
          </a:p>
          <a:p>
            <a:pPr marL="1200150" lvl="1" indent="-457200" eaLnBrk="1" hangingPunct="1">
              <a:buFont typeface="Arial" charset="0"/>
              <a:buChar char="•"/>
            </a:pPr>
            <a:r>
              <a:rPr lang="en-US" sz="3200" i="1" dirty="0" smtClean="0">
                <a:latin typeface="Times New Roman" panose="02020603050405020304" pitchFamily="18" charset="0"/>
                <a:cs typeface="Times New Roman" panose="02020603050405020304" pitchFamily="18" charset="0"/>
              </a:rPr>
              <a:t>It is okay to use serif (like this) for the text body font</a:t>
            </a:r>
            <a:r>
              <a:rPr lang="en-US" sz="3200" i="1" dirty="0" smtClean="0">
                <a:latin typeface="+mn-lt"/>
              </a:rPr>
              <a:t> </a:t>
            </a:r>
          </a:p>
          <a:p>
            <a:pPr marL="1200150" lvl="1" indent="-457200" eaLnBrk="1" hangingPunct="1">
              <a:buFont typeface="Arial" charset="0"/>
              <a:buChar char="•"/>
            </a:pPr>
            <a:r>
              <a:rPr lang="en-US" sz="3200" i="1" dirty="0" smtClean="0">
                <a:latin typeface="+mn-lt"/>
              </a:rPr>
              <a:t>Don’t over-crowd your poster </a:t>
            </a:r>
            <a:r>
              <a:rPr lang="mr-IN" sz="3200" i="1" dirty="0" smtClean="0">
                <a:latin typeface="+mn-lt"/>
              </a:rPr>
              <a:t>–</a:t>
            </a:r>
            <a:r>
              <a:rPr lang="en-US" sz="3200" i="1" dirty="0" smtClean="0">
                <a:latin typeface="+mn-lt"/>
              </a:rPr>
              <a:t> blank space can be beneficial to you!</a:t>
            </a:r>
          </a:p>
          <a:p>
            <a:pPr marL="1200150" lvl="1" indent="-457200" eaLnBrk="1" hangingPunct="1">
              <a:buFont typeface="Arial" charset="0"/>
              <a:buChar char="•"/>
            </a:pPr>
            <a:r>
              <a:rPr lang="en-US" sz="3200" i="1" dirty="0" smtClean="0">
                <a:latin typeface="+mn-lt"/>
              </a:rPr>
              <a:t>Neutral tones can also be more appealing to a reader</a:t>
            </a:r>
          </a:p>
          <a:p>
            <a:pPr marL="1200150" lvl="1" indent="-457200" eaLnBrk="1" hangingPunct="1">
              <a:buFont typeface="Arial" charset="0"/>
              <a:buChar char="•"/>
            </a:pPr>
            <a:endParaRPr lang="en-US" sz="3200" dirty="0" smtClean="0">
              <a:latin typeface="+mn-lt"/>
            </a:endParaRPr>
          </a:p>
        </p:txBody>
      </p:sp>
      <p:sp>
        <p:nvSpPr>
          <p:cNvPr id="9" name="Rectangle 8"/>
          <p:cNvSpPr/>
          <p:nvPr/>
        </p:nvSpPr>
        <p:spPr>
          <a:xfrm>
            <a:off x="1463040" y="12420603"/>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bg1"/>
                </a:solidFill>
              </a:rPr>
              <a:t>Introduction</a:t>
            </a:r>
            <a:endParaRPr lang="en-US" sz="4400" b="1" dirty="0">
              <a:solidFill>
                <a:schemeClr val="bg1"/>
              </a:solidFill>
            </a:endParaRPr>
          </a:p>
        </p:txBody>
      </p:sp>
      <p:sp>
        <p:nvSpPr>
          <p:cNvPr id="10" name="Text Box 194"/>
          <p:cNvSpPr txBox="1">
            <a:spLocks noChangeArrowheads="1"/>
          </p:cNvSpPr>
          <p:nvPr/>
        </p:nvSpPr>
        <p:spPr bwMode="auto">
          <a:xfrm>
            <a:off x="15361920" y="13106400"/>
            <a:ext cx="13167360" cy="10125802"/>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The Results section is the one of the most important of the whole poster. What does your data show? This section highlights the data represented in your figures. </a:t>
            </a:r>
          </a:p>
          <a:p>
            <a:pPr eaLnBrk="1" hangingPunct="1"/>
            <a:endParaRPr lang="en-US" sz="3200" dirty="0">
              <a:latin typeface="Calibri" pitchFamily="34" charset="0"/>
            </a:endParaRPr>
          </a:p>
          <a:p>
            <a:pPr eaLnBrk="1" hangingPunct="1"/>
            <a:r>
              <a:rPr lang="en-US" sz="3200" dirty="0" smtClean="0">
                <a:latin typeface="Calibri" pitchFamily="34" charset="0"/>
              </a:rPr>
              <a:t>If you are using graphs, reference the figures and the numbers you wish to draw attention to. Use bullet points here if possible. </a:t>
            </a:r>
          </a:p>
          <a:p>
            <a:pPr eaLnBrk="1" hangingPunct="1"/>
            <a:endParaRPr lang="en-US" sz="3200" dirty="0">
              <a:latin typeface="Calibri" pitchFamily="34" charset="0"/>
            </a:endParaRPr>
          </a:p>
          <a:p>
            <a:pPr eaLnBrk="1" hangingPunct="1"/>
            <a:r>
              <a:rPr lang="en-US" sz="3200" dirty="0" smtClean="0">
                <a:latin typeface="Calibri" pitchFamily="34" charset="0"/>
              </a:rPr>
              <a:t>Remember that in the results you only state facts from your data. You will refer to your hypothesis in the conclusion/discussion section.</a:t>
            </a:r>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11" name="Text Box 192"/>
          <p:cNvSpPr txBox="1">
            <a:spLocks noChangeArrowheads="1"/>
          </p:cNvSpPr>
          <p:nvPr/>
        </p:nvSpPr>
        <p:spPr bwMode="auto">
          <a:xfrm>
            <a:off x="15361920" y="5486400"/>
            <a:ext cx="13167360" cy="667870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Describe methods only that are directly relevant to your figures. </a:t>
            </a:r>
            <a:endParaRPr lang="en-US" sz="3200" dirty="0">
              <a:latin typeface="Calibri" pitchFamily="34" charset="0"/>
            </a:endParaRPr>
          </a:p>
          <a:p>
            <a:pPr eaLnBrk="1" hangingPunct="1"/>
            <a:endParaRPr lang="en-US" sz="3200" dirty="0">
              <a:latin typeface="Calibri" pitchFamily="34" charset="0"/>
            </a:endParaRPr>
          </a:p>
          <a:p>
            <a:pPr eaLnBrk="1" hangingPunct="1"/>
            <a:r>
              <a:rPr lang="en-US" sz="3200" b="1" dirty="0" smtClean="0">
                <a:latin typeface="Calibri" pitchFamily="34" charset="0"/>
              </a:rPr>
              <a:t>Method 1</a:t>
            </a:r>
            <a:endParaRPr lang="en-US" sz="3200" b="1" dirty="0">
              <a:latin typeface="Calibri" pitchFamily="34" charset="0"/>
            </a:endParaRPr>
          </a:p>
          <a:p>
            <a:pPr marL="1200150" lvl="1" indent="-457200" eaLnBrk="1" hangingPunct="1">
              <a:buFont typeface="Arial" charset="0"/>
              <a:buChar char="•"/>
            </a:pPr>
            <a:r>
              <a:rPr lang="en-US" sz="3200" dirty="0" smtClean="0">
                <a:latin typeface="Calibri" pitchFamily="34" charset="0"/>
              </a:rPr>
              <a:t>Use bullet points in this section</a:t>
            </a:r>
          </a:p>
          <a:p>
            <a:pPr marL="1200150" lvl="1" indent="-457200" eaLnBrk="1" hangingPunct="1">
              <a:buFont typeface="Arial" charset="0"/>
              <a:buChar char="•"/>
            </a:pPr>
            <a:r>
              <a:rPr lang="en-US" sz="3200" dirty="0" smtClean="0">
                <a:latin typeface="Calibri" pitchFamily="34" charset="0"/>
              </a:rPr>
              <a:t>It will help the reader clearly understand your methods</a:t>
            </a:r>
            <a:endParaRPr lang="en-US" sz="3200" dirty="0">
              <a:latin typeface="Calibri" pitchFamily="34" charset="0"/>
            </a:endParaRPr>
          </a:p>
          <a:p>
            <a:pPr eaLnBrk="1" hangingPunct="1"/>
            <a:endParaRPr lang="en-US" sz="3200" dirty="0">
              <a:latin typeface="Calibri" pitchFamily="34" charset="0"/>
            </a:endParaRPr>
          </a:p>
          <a:p>
            <a:pPr eaLnBrk="1" hangingPunct="1"/>
            <a:r>
              <a:rPr lang="en-US" sz="3200" b="1" dirty="0" smtClean="0">
                <a:latin typeface="Calibri" pitchFamily="34" charset="0"/>
              </a:rPr>
              <a:t>Method 2</a:t>
            </a:r>
          </a:p>
          <a:p>
            <a:pPr marL="1200150" lvl="1" indent="-457200" eaLnBrk="1" hangingPunct="1">
              <a:buFont typeface="Arial" charset="0"/>
              <a:buChar char="•"/>
            </a:pPr>
            <a:r>
              <a:rPr lang="en-US" sz="3200" dirty="0" smtClean="0">
                <a:latin typeface="Calibri" pitchFamily="34" charset="0"/>
              </a:rPr>
              <a:t>Don’t underestimate the power of </a:t>
            </a:r>
            <a:r>
              <a:rPr lang="en-US" sz="3200" b="1" dirty="0" smtClean="0">
                <a:latin typeface="Calibri" pitchFamily="34" charset="0"/>
              </a:rPr>
              <a:t>bold</a:t>
            </a:r>
            <a:r>
              <a:rPr lang="en-US" sz="3200" dirty="0" smtClean="0">
                <a:latin typeface="Calibri" pitchFamily="34" charset="0"/>
              </a:rPr>
              <a:t>/</a:t>
            </a:r>
            <a:r>
              <a:rPr lang="en-US" sz="3200" i="1" dirty="0" smtClean="0">
                <a:latin typeface="Calibri" pitchFamily="34" charset="0"/>
              </a:rPr>
              <a:t>italic</a:t>
            </a:r>
            <a:r>
              <a:rPr lang="en-US" sz="3200" dirty="0" smtClean="0">
                <a:latin typeface="Calibri" pitchFamily="34" charset="0"/>
              </a:rPr>
              <a:t> font to separate ideas</a:t>
            </a:r>
          </a:p>
          <a:p>
            <a:pPr marL="1200150" lvl="1" indent="-457200" eaLnBrk="1" hangingPunct="1">
              <a:buFont typeface="Arial" charset="0"/>
              <a:buChar char="•"/>
            </a:pPr>
            <a:r>
              <a:rPr lang="en-US" sz="3200" dirty="0" smtClean="0">
                <a:latin typeface="Calibri" pitchFamily="34" charset="0"/>
              </a:rPr>
              <a:t>Consistency is key when using </a:t>
            </a:r>
            <a:r>
              <a:rPr lang="en-US" sz="3200" b="1" dirty="0" smtClean="0">
                <a:latin typeface="Calibri" pitchFamily="34" charset="0"/>
              </a:rPr>
              <a:t>bold</a:t>
            </a:r>
            <a:r>
              <a:rPr lang="en-US" sz="3200" dirty="0" smtClean="0">
                <a:latin typeface="Calibri" pitchFamily="34" charset="0"/>
              </a:rPr>
              <a:t>/</a:t>
            </a:r>
            <a:r>
              <a:rPr lang="en-US" sz="3200" i="1" dirty="0" smtClean="0">
                <a:latin typeface="Calibri" pitchFamily="34" charset="0"/>
              </a:rPr>
              <a:t>italic</a:t>
            </a:r>
            <a:r>
              <a:rPr lang="en-US" sz="3200" dirty="0" smtClean="0">
                <a:latin typeface="Calibri" pitchFamily="34" charset="0"/>
              </a:rPr>
              <a:t>/</a:t>
            </a:r>
            <a:r>
              <a:rPr lang="en-US" sz="3200" u="sng" dirty="0" smtClean="0">
                <a:latin typeface="Calibri" pitchFamily="34" charset="0"/>
              </a:rPr>
              <a:t>underlined</a:t>
            </a:r>
            <a:r>
              <a:rPr lang="en-US" sz="3200" dirty="0" smtClean="0">
                <a:latin typeface="Calibri" pitchFamily="34" charset="0"/>
              </a:rPr>
              <a:t> font for clarity</a:t>
            </a:r>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12" name="Rectangle 11"/>
          <p:cNvSpPr/>
          <p:nvPr/>
        </p:nvSpPr>
        <p:spPr>
          <a:xfrm>
            <a:off x="15361920" y="4800600"/>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Methods and Materials</a:t>
            </a:r>
          </a:p>
        </p:txBody>
      </p:sp>
      <p:sp>
        <p:nvSpPr>
          <p:cNvPr id="13" name="Text Box 191"/>
          <p:cNvSpPr txBox="1">
            <a:spLocks noChangeArrowheads="1"/>
          </p:cNvSpPr>
          <p:nvPr/>
        </p:nvSpPr>
        <p:spPr bwMode="auto">
          <a:xfrm>
            <a:off x="29260800" y="15011651"/>
            <a:ext cx="13167360" cy="7171147"/>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mn-lt"/>
              </a:rPr>
              <a:t>The Conclusion is the section where you wrap up your data in terms of your hypothesis and the big picture importance. </a:t>
            </a:r>
            <a:endParaRPr lang="en-US" sz="3200" dirty="0">
              <a:latin typeface="+mn-lt"/>
            </a:endParaRPr>
          </a:p>
          <a:p>
            <a:pPr eaLnBrk="1" hangingPunct="1"/>
            <a:endParaRPr lang="en-US" sz="3200" dirty="0" smtClean="0">
              <a:latin typeface="+mn-lt"/>
            </a:endParaRPr>
          </a:p>
          <a:p>
            <a:pPr eaLnBrk="1" hangingPunct="1"/>
            <a:r>
              <a:rPr lang="en-US" sz="3200" dirty="0" smtClean="0">
                <a:latin typeface="+mn-lt"/>
              </a:rPr>
              <a:t>Information written in this template is original from the New Mexico Tech Writing and Oral Presentation Center. </a:t>
            </a:r>
          </a:p>
          <a:p>
            <a:pPr eaLnBrk="1" hangingPunct="1"/>
            <a:endParaRPr lang="en-US" sz="3200" dirty="0" smtClean="0">
              <a:latin typeface="+mn-lt"/>
            </a:endParaRPr>
          </a:p>
          <a:p>
            <a:r>
              <a:rPr lang="en-US" sz="3200" dirty="0">
                <a:latin typeface="+mn-lt"/>
              </a:rPr>
              <a:t>A multitude of information available online for poster presentation advice, for example: https://</a:t>
            </a:r>
            <a:r>
              <a:rPr lang="en-US" sz="3200" dirty="0" err="1">
                <a:latin typeface="+mn-lt"/>
              </a:rPr>
              <a:t>nau.edu</a:t>
            </a:r>
            <a:r>
              <a:rPr lang="en-US" sz="3200" dirty="0">
                <a:latin typeface="+mn-lt"/>
              </a:rPr>
              <a:t>/undergraduate-research/poster-presentation-tips/ or http://</a:t>
            </a:r>
            <a:r>
              <a:rPr lang="en-US" sz="3200" dirty="0" err="1">
                <a:latin typeface="+mn-lt"/>
              </a:rPr>
              <a:t>guides.nyu.edu</a:t>
            </a:r>
            <a:r>
              <a:rPr lang="en-US" sz="3200" dirty="0">
                <a:latin typeface="+mn-lt"/>
              </a:rPr>
              <a:t>/posters </a:t>
            </a:r>
            <a:br>
              <a:rPr lang="en-US" sz="3200" dirty="0">
                <a:latin typeface="+mn-lt"/>
              </a:rPr>
            </a:br>
            <a:endParaRPr lang="en-US" sz="3200" dirty="0">
              <a:latin typeface="+mn-lt"/>
            </a:endParaRPr>
          </a:p>
          <a:p>
            <a:r>
              <a:rPr lang="en-US" sz="3200" dirty="0">
                <a:latin typeface="+mn-lt"/>
              </a:rPr>
              <a:t>If you have any questions regarding the poster template or presentation skills, please stop by the Writing Center in the Fitch Hall basement 017/018 or contact us at </a:t>
            </a:r>
            <a:r>
              <a:rPr lang="en-US" sz="3200" dirty="0">
                <a:latin typeface="+mn-lt"/>
                <a:hlinkClick r:id="rId2"/>
              </a:rPr>
              <a:t>write@nmt.edu</a:t>
            </a:r>
            <a:r>
              <a:rPr lang="en-US" sz="3200" dirty="0" smtClean="0">
                <a:latin typeface="+mn-lt"/>
              </a:rPr>
              <a:t>.</a:t>
            </a:r>
          </a:p>
          <a:p>
            <a:endParaRPr lang="en-US" sz="3200" dirty="0">
              <a:latin typeface="+mn-lt"/>
            </a:endParaRPr>
          </a:p>
        </p:txBody>
      </p:sp>
      <p:sp>
        <p:nvSpPr>
          <p:cNvPr id="14" name="Rectangle 13"/>
          <p:cNvSpPr/>
          <p:nvPr/>
        </p:nvSpPr>
        <p:spPr>
          <a:xfrm>
            <a:off x="29260800" y="14325851"/>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bg1"/>
                </a:solidFill>
              </a:rPr>
              <a:t>Conclusion</a:t>
            </a:r>
            <a:endParaRPr lang="en-US" sz="4400" b="1" dirty="0">
              <a:solidFill>
                <a:schemeClr val="bg1"/>
              </a:solidFill>
            </a:endParaRPr>
          </a:p>
        </p:txBody>
      </p:sp>
      <p:sp>
        <p:nvSpPr>
          <p:cNvPr id="15" name="Text Box 193"/>
          <p:cNvSpPr txBox="1">
            <a:spLocks noChangeArrowheads="1"/>
          </p:cNvSpPr>
          <p:nvPr/>
        </p:nvSpPr>
        <p:spPr bwMode="auto">
          <a:xfrm>
            <a:off x="29260800" y="22723767"/>
            <a:ext cx="13167360" cy="667870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smtClean="0">
                <a:latin typeface="Calibri" pitchFamily="34" charset="0"/>
              </a:rPr>
              <a:t>This final section is often overlooked in posters, but in research is deemed highly important. What are your next steps? This section indicates to the reader that you were thinking critically during your experiments. Even if you don’t plan on continuing this particular research project, what would you do to encourage someone else who might inherit the project?</a:t>
            </a:r>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r>
              <a:rPr lang="en-US" sz="3200" dirty="0" smtClean="0">
                <a:latin typeface="Calibri" pitchFamily="34" charset="0"/>
              </a:rPr>
              <a:t>This section can be split up into two in order to add a references or acknowledgement section. Poster presentations involve representing your new and innovative work that impacts the scientific community, therefore, use references only when completely necessary (e.g., figures from a paper, data which you are expanding on, patents).</a:t>
            </a:r>
            <a:endParaRPr lang="en-US" sz="3200" dirty="0">
              <a:latin typeface="Calibri" pitchFamily="34" charset="0"/>
            </a:endParaRPr>
          </a:p>
          <a:p>
            <a:pPr eaLnBrk="1" hangingPunct="1"/>
            <a:endParaRPr lang="en-US" sz="3200" dirty="0">
              <a:latin typeface="Calibri" pitchFamily="34" charset="0"/>
            </a:endParaRPr>
          </a:p>
        </p:txBody>
      </p:sp>
      <p:sp>
        <p:nvSpPr>
          <p:cNvPr id="16" name="Rectangle 15"/>
          <p:cNvSpPr/>
          <p:nvPr/>
        </p:nvSpPr>
        <p:spPr>
          <a:xfrm>
            <a:off x="29260800" y="22037967"/>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bg1"/>
                </a:solidFill>
              </a:rPr>
              <a:t>Future Directions</a:t>
            </a:r>
            <a:endParaRPr lang="en-US" sz="4400" b="1" dirty="0">
              <a:solidFill>
                <a:schemeClr val="bg1"/>
              </a:solidFill>
            </a:endParaRPr>
          </a:p>
        </p:txBody>
      </p:sp>
      <p:sp>
        <p:nvSpPr>
          <p:cNvPr id="17" name="Rectangle 16"/>
          <p:cNvSpPr/>
          <p:nvPr/>
        </p:nvSpPr>
        <p:spPr>
          <a:xfrm>
            <a:off x="15361920" y="12420600"/>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Results</a:t>
            </a:r>
          </a:p>
        </p:txBody>
      </p:sp>
      <p:sp>
        <p:nvSpPr>
          <p:cNvPr id="21" name="TextBox 20"/>
          <p:cNvSpPr txBox="1"/>
          <p:nvPr/>
        </p:nvSpPr>
        <p:spPr>
          <a:xfrm>
            <a:off x="39669090" y="3295867"/>
            <a:ext cx="3706849" cy="830997"/>
          </a:xfrm>
          <a:prstGeom prst="rect">
            <a:avLst/>
          </a:prstGeom>
          <a:noFill/>
        </p:spPr>
        <p:txBody>
          <a:bodyPr wrap="none" rtlCol="0">
            <a:spAutoFit/>
          </a:bodyPr>
          <a:lstStyle/>
          <a:p>
            <a:r>
              <a:rPr lang="en-US" sz="4800" b="1" smtClean="0"/>
              <a:t>SRS </a:t>
            </a:r>
            <a:r>
              <a:rPr lang="en-US" sz="4800" b="1" smtClean="0"/>
              <a:t>2020-XXX</a:t>
            </a:r>
            <a:endParaRPr lang="en-US" sz="4800" b="1" dirty="0"/>
          </a:p>
        </p:txBody>
      </p:sp>
      <p:sp>
        <p:nvSpPr>
          <p:cNvPr id="22" name="Text Box 194"/>
          <p:cNvSpPr txBox="1">
            <a:spLocks noChangeArrowheads="1"/>
          </p:cNvSpPr>
          <p:nvPr/>
        </p:nvSpPr>
        <p:spPr bwMode="auto">
          <a:xfrm>
            <a:off x="1463040" y="22933120"/>
            <a:ext cx="13167360" cy="8402254"/>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algn="ctr" eaLnBrk="1" hangingPunct="1"/>
            <a:r>
              <a:rPr lang="en-US" sz="4800" dirty="0" smtClean="0">
                <a:latin typeface="Calibri" pitchFamily="34" charset="0"/>
              </a:rPr>
              <a:t>Figure 1</a:t>
            </a:r>
            <a:endParaRPr lang="en-US" sz="48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23" name="Text Box 194"/>
          <p:cNvSpPr txBox="1">
            <a:spLocks noChangeArrowheads="1"/>
          </p:cNvSpPr>
          <p:nvPr/>
        </p:nvSpPr>
        <p:spPr bwMode="auto">
          <a:xfrm>
            <a:off x="15361920" y="22933120"/>
            <a:ext cx="13167360" cy="8402254"/>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algn="ctr" eaLnBrk="1" hangingPunct="1"/>
            <a:r>
              <a:rPr lang="en-US" sz="4800" dirty="0" smtClean="0">
                <a:latin typeface="Calibri" pitchFamily="34" charset="0"/>
              </a:rPr>
              <a:t>Figure 2</a:t>
            </a:r>
            <a:endParaRPr lang="en-US" sz="48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24" name="Text Box 194"/>
          <p:cNvSpPr txBox="1">
            <a:spLocks noChangeArrowheads="1"/>
          </p:cNvSpPr>
          <p:nvPr/>
        </p:nvSpPr>
        <p:spPr bwMode="auto">
          <a:xfrm>
            <a:off x="29260800" y="4800600"/>
            <a:ext cx="13167360" cy="8402254"/>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algn="ctr" eaLnBrk="1" hangingPunct="1"/>
            <a:r>
              <a:rPr lang="en-US" sz="4800" dirty="0" smtClean="0">
                <a:latin typeface="Calibri" pitchFamily="34" charset="0"/>
              </a:rPr>
              <a:t>Figure 3</a:t>
            </a:r>
            <a:endParaRPr lang="en-US" sz="48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a:p>
            <a:pPr eaLnBrk="1" hangingPunct="1"/>
            <a:endParaRPr lang="en-US" sz="3200" dirty="0">
              <a:latin typeface="Calibri" pitchFamily="34" charset="0"/>
            </a:endParaRPr>
          </a:p>
        </p:txBody>
      </p:sp>
      <p:sp>
        <p:nvSpPr>
          <p:cNvPr id="25" name="Text Box 194"/>
          <p:cNvSpPr txBox="1">
            <a:spLocks noChangeArrowheads="1"/>
          </p:cNvSpPr>
          <p:nvPr/>
        </p:nvSpPr>
        <p:spPr bwMode="auto">
          <a:xfrm>
            <a:off x="1463040" y="31335374"/>
            <a:ext cx="13167360" cy="584729"/>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dirty="0" smtClean="0">
                <a:latin typeface="Calibri" pitchFamily="34" charset="0"/>
              </a:rPr>
              <a:t>Figure 1. </a:t>
            </a:r>
            <a:r>
              <a:rPr lang="en-US" sz="2000" dirty="0" smtClean="0">
                <a:latin typeface="Calibri" pitchFamily="34" charset="0"/>
              </a:rPr>
              <a:t>Use a short and concise description, add p-values or other statistics if applicable.</a:t>
            </a:r>
            <a:endParaRPr lang="en-US" sz="2000" b="1" dirty="0">
              <a:latin typeface="Calibri" pitchFamily="34" charset="0"/>
            </a:endParaRPr>
          </a:p>
        </p:txBody>
      </p:sp>
      <p:sp>
        <p:nvSpPr>
          <p:cNvPr id="26" name="Text Box 194"/>
          <p:cNvSpPr txBox="1">
            <a:spLocks noChangeArrowheads="1"/>
          </p:cNvSpPr>
          <p:nvPr/>
        </p:nvSpPr>
        <p:spPr bwMode="auto">
          <a:xfrm>
            <a:off x="15361920" y="31335373"/>
            <a:ext cx="13167360" cy="584729"/>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smtClean="0">
                <a:latin typeface="Calibri" pitchFamily="34" charset="0"/>
              </a:rPr>
              <a:t>Figure 2. </a:t>
            </a:r>
            <a:r>
              <a:rPr lang="en-US" sz="2000" dirty="0" smtClean="0">
                <a:latin typeface="Calibri" pitchFamily="34" charset="0"/>
              </a:rPr>
              <a:t>Use a short and concise description, add p-values or other statistics if applicable.</a:t>
            </a:r>
            <a:endParaRPr lang="en-US" sz="2000" b="1" dirty="0">
              <a:latin typeface="Calibri" pitchFamily="34" charset="0"/>
            </a:endParaRPr>
          </a:p>
        </p:txBody>
      </p:sp>
      <p:sp>
        <p:nvSpPr>
          <p:cNvPr id="27" name="Text Box 194"/>
          <p:cNvSpPr txBox="1">
            <a:spLocks noChangeArrowheads="1"/>
          </p:cNvSpPr>
          <p:nvPr/>
        </p:nvSpPr>
        <p:spPr bwMode="auto">
          <a:xfrm>
            <a:off x="29260800" y="13202854"/>
            <a:ext cx="13167360" cy="584729"/>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dirty="0" smtClean="0">
                <a:latin typeface="Calibri" pitchFamily="34" charset="0"/>
              </a:rPr>
              <a:t>Figure 3. </a:t>
            </a:r>
            <a:r>
              <a:rPr lang="en-US" sz="2000" dirty="0" smtClean="0">
                <a:latin typeface="Calibri" pitchFamily="34" charset="0"/>
              </a:rPr>
              <a:t>Use a short and concise description, add p-values or other statistics if applicable.</a:t>
            </a:r>
            <a:endParaRPr lang="en-US" sz="2000" b="1" dirty="0">
              <a:latin typeface="Calibri" pitchFamily="34" charset="0"/>
            </a:endParaRPr>
          </a:p>
        </p:txBody>
      </p:sp>
      <p:sp>
        <p:nvSpPr>
          <p:cNvPr id="28" name="Rectangle 27"/>
          <p:cNvSpPr/>
          <p:nvPr/>
        </p:nvSpPr>
        <p:spPr>
          <a:xfrm>
            <a:off x="29260800" y="29419668"/>
            <a:ext cx="13167360" cy="685800"/>
          </a:xfrm>
          <a:prstGeom prst="rect">
            <a:avLst/>
          </a:prstGeom>
          <a:solidFill>
            <a:schemeClr val="tx1">
              <a:lumMod val="65000"/>
              <a:lumOff val="3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smtClean="0">
                <a:solidFill>
                  <a:schemeClr val="accent3">
                    <a:lumMod val="20000"/>
                    <a:lumOff val="80000"/>
                  </a:schemeClr>
                </a:solidFill>
              </a:rPr>
              <a:t>Contact Information</a:t>
            </a:r>
            <a:endParaRPr lang="en-US" sz="4400" b="1" dirty="0">
              <a:solidFill>
                <a:schemeClr val="accent3">
                  <a:lumMod val="20000"/>
                  <a:lumOff val="80000"/>
                </a:schemeClr>
              </a:solidFill>
            </a:endParaRPr>
          </a:p>
        </p:txBody>
      </p:sp>
      <p:sp>
        <p:nvSpPr>
          <p:cNvPr id="29" name="Text Box 193"/>
          <p:cNvSpPr txBox="1">
            <a:spLocks noChangeArrowheads="1"/>
          </p:cNvSpPr>
          <p:nvPr/>
        </p:nvSpPr>
        <p:spPr bwMode="auto">
          <a:xfrm>
            <a:off x="29260800" y="30156152"/>
            <a:ext cx="13167360" cy="1815835"/>
          </a:xfrm>
          <a:prstGeom prst="rect">
            <a:avLst/>
          </a:prstGeom>
          <a:solidFill>
            <a:schemeClr val="bg1"/>
          </a:solidFill>
          <a:ln w="12700">
            <a:solidFill>
              <a:schemeClr val="tx1">
                <a:lumMod val="65000"/>
                <a:lumOff val="3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smtClean="0">
                <a:latin typeface="Calibri" pitchFamily="34" charset="0"/>
              </a:rPr>
              <a:t>Contact information of your Research Advisor (Title, name, email address, etc.)</a:t>
            </a:r>
          </a:p>
          <a:p>
            <a:pPr eaLnBrk="1" hangingPunct="1"/>
            <a:endParaRPr lang="en-US" sz="2000" dirty="0">
              <a:latin typeface="Calibri" pitchFamily="34" charset="0"/>
            </a:endParaRPr>
          </a:p>
          <a:p>
            <a:pPr eaLnBrk="1" hangingPunct="1"/>
            <a:r>
              <a:rPr lang="en-US" sz="2000" dirty="0" smtClean="0">
                <a:latin typeface="Calibri" pitchFamily="34" charset="0"/>
              </a:rPr>
              <a:t>If your project is funded, also put that information here (e.g., Grant number, corporation, etc.)</a:t>
            </a:r>
          </a:p>
          <a:p>
            <a:pPr eaLnBrk="1" hangingPunct="1"/>
            <a:endParaRPr lang="en-US" sz="2000" dirty="0">
              <a:latin typeface="Calibri" pitchFamily="34" charset="0"/>
            </a:endParaRPr>
          </a:p>
          <a:p>
            <a:pPr eaLnBrk="1" hangingPunct="1"/>
            <a:r>
              <a:rPr lang="en-US" sz="2000" dirty="0" smtClean="0">
                <a:latin typeface="Calibri" pitchFamily="34" charset="0"/>
              </a:rPr>
              <a:t>Text is intentionally smaller to maximize space.</a:t>
            </a:r>
            <a:endParaRPr lang="en-US" sz="2000" dirty="0">
              <a:latin typeface="Calibri" pitchFamily="34" charset="0"/>
            </a:endParaRPr>
          </a:p>
        </p:txBody>
      </p:sp>
      <p:pic>
        <p:nvPicPr>
          <p:cNvPr id="30" name="Shape 75"/>
          <p:cNvPicPr preferRelativeResize="0"/>
          <p:nvPr/>
        </p:nvPicPr>
        <p:blipFill>
          <a:blip r:embed="rId3">
            <a:alphaModFix/>
          </a:blip>
          <a:stretch>
            <a:fillRect/>
          </a:stretch>
        </p:blipFill>
        <p:spPr>
          <a:xfrm>
            <a:off x="35400964" y="11583"/>
            <a:ext cx="7974975" cy="3013800"/>
          </a:xfrm>
          <a:prstGeom prst="rect">
            <a:avLst/>
          </a:prstGeom>
          <a:noFill/>
          <a:ln>
            <a:noFill/>
          </a:ln>
        </p:spPr>
      </p:pic>
    </p:spTree>
    <p:extLst>
      <p:ext uri="{BB962C8B-B14F-4D97-AF65-F5344CB8AC3E}">
        <p14:creationId xmlns:p14="http://schemas.microsoft.com/office/powerpoint/2010/main" val="116154587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518</TotalTime>
  <Words>732</Words>
  <Application>Microsoft Office PowerPoint</Application>
  <PresentationFormat>Custom</PresentationFormat>
  <Paragraphs>113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Talysa Ogas</dc:creator>
  <cp:lastModifiedBy>New Mexico Tech</cp:lastModifiedBy>
  <cp:revision>23</cp:revision>
  <dcterms:created xsi:type="dcterms:W3CDTF">2017-02-23T20:52:55Z</dcterms:created>
  <dcterms:modified xsi:type="dcterms:W3CDTF">2020-01-13T22:25:09Z</dcterms:modified>
</cp:coreProperties>
</file>