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3" r:id="rId1"/>
  </p:sldMasterIdLst>
  <p:notesMasterIdLst>
    <p:notesMasterId r:id="rId3"/>
  </p:notesMasterIdLst>
  <p:sldIdLst>
    <p:sldId id="256" r:id="rId2"/>
  </p:sldIdLst>
  <p:sldSz cx="43891200" cy="32918400"/>
  <p:notesSz cx="20104100" cy="1508125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3E6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3" d="100"/>
          <a:sy n="23" d="100"/>
        </p:scale>
        <p:origin x="1626" y="72"/>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8712200" cy="754063"/>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11387138" y="0"/>
            <a:ext cx="8712200" cy="754063"/>
          </a:xfrm>
          <a:prstGeom prst="rect">
            <a:avLst/>
          </a:prstGeom>
          <a:noFill/>
          <a:ln>
            <a:noFill/>
          </a:ln>
        </p:spPr>
        <p:txBody>
          <a:bodyPr spcFirstLastPara="1" wrap="square" lIns="91425" tIns="91425" rIns="91425" bIns="91425"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2009775" y="7164388"/>
            <a:ext cx="16084549" cy="6786562"/>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26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14324013"/>
            <a:ext cx="8712200" cy="754062"/>
          </a:xfrm>
          <a:prstGeom prst="rect">
            <a:avLst/>
          </a:prstGeom>
          <a:noFill/>
          <a:ln>
            <a:noFill/>
          </a:ln>
        </p:spPr>
        <p:txBody>
          <a:bodyPr spcFirstLastPara="1" wrap="square" lIns="91425" tIns="91425" rIns="91425" bIns="91425"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11387138" y="14324013"/>
            <a:ext cx="8712200" cy="754062"/>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92033793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txBox="1">
            <a:spLocks noGrp="1"/>
          </p:cNvSpPr>
          <p:nvPr>
            <p:ph type="body" idx="1"/>
          </p:nvPr>
        </p:nvSpPr>
        <p:spPr>
          <a:xfrm>
            <a:off x="2009775" y="7164388"/>
            <a:ext cx="16084549" cy="67865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2600" b="0" i="0" u="none" strike="noStrike" cap="none">
              <a:solidFill>
                <a:schemeClr val="dk1"/>
              </a:solidFill>
              <a:latin typeface="Calibri"/>
              <a:ea typeface="Calibri"/>
              <a:cs typeface="Calibri"/>
              <a:sym typeface="Calibri"/>
            </a:endParaRPr>
          </a:p>
        </p:txBody>
      </p:sp>
      <p:sp>
        <p:nvSpPr>
          <p:cNvPr id="46" name="Shape 46"/>
          <p:cNvSpPr>
            <a:spLocks noGrp="1" noRot="1" noChangeAspect="1"/>
          </p:cNvSpPr>
          <p:nvPr>
            <p:ph type="sldImg" idx="2"/>
          </p:nvPr>
        </p:nvSpPr>
        <p:spPr>
          <a:xfrm>
            <a:off x="6283325" y="1131888"/>
            <a:ext cx="7537450" cy="565467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1081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Shape 18"/>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9" name="Shape 19"/>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0" name="Shape 20"/>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1" name="Shape 21"/>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cSld name="Title Slide">
    <p:spTree>
      <p:nvGrpSpPr>
        <p:cNvPr id="1" name="Shape 22"/>
        <p:cNvGrpSpPr/>
        <p:nvPr/>
      </p:nvGrpSpPr>
      <p:grpSpPr>
        <a:xfrm>
          <a:off x="0" y="0"/>
          <a:ext cx="0" cy="0"/>
          <a:chOff x="0" y="0"/>
          <a:chExt cx="0" cy="0"/>
        </a:xfrm>
      </p:grpSpPr>
      <p:sp>
        <p:nvSpPr>
          <p:cNvPr id="23" name="Shape 23"/>
          <p:cNvSpPr txBox="1">
            <a:spLocks noGrp="1"/>
          </p:cNvSpPr>
          <p:nvPr>
            <p:ph type="ctrTitle"/>
          </p:nvPr>
        </p:nvSpPr>
        <p:spPr>
          <a:xfrm>
            <a:off x="3291840" y="10204703"/>
            <a:ext cx="37307519"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4" name="Shape 24"/>
          <p:cNvSpPr txBox="1">
            <a:spLocks noGrp="1"/>
          </p:cNvSpPr>
          <p:nvPr>
            <p:ph type="subTitle" idx="1"/>
          </p:nvPr>
        </p:nvSpPr>
        <p:spPr>
          <a:xfrm>
            <a:off x="6583681" y="18434305"/>
            <a:ext cx="30723839" cy="276999"/>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1800" b="0" i="0" u="none" strike="noStrike" cap="none">
                <a:latin typeface="Calibri"/>
                <a:ea typeface="Calibri"/>
                <a:cs typeface="Calibri"/>
                <a:sym typeface="Calibri"/>
              </a:defRPr>
            </a:lvl1pPr>
            <a:lvl2pPr marR="0" lvl="1" algn="l" rtl="0">
              <a:spcBef>
                <a:spcPts val="0"/>
              </a:spcBef>
              <a:spcAft>
                <a:spcPts val="0"/>
              </a:spcAft>
              <a:buSzPts val="1400"/>
              <a:buNone/>
              <a:defRPr sz="1800" b="0" i="0" u="none" strike="noStrike" cap="none">
                <a:latin typeface="Calibri"/>
                <a:ea typeface="Calibri"/>
                <a:cs typeface="Calibri"/>
                <a:sym typeface="Calibri"/>
              </a:defRPr>
            </a:lvl2pPr>
            <a:lvl3pPr marR="0" lvl="2" algn="l" rtl="0">
              <a:spcBef>
                <a:spcPts val="0"/>
              </a:spcBef>
              <a:spcAft>
                <a:spcPts val="0"/>
              </a:spcAft>
              <a:buSzPts val="1400"/>
              <a:buNone/>
              <a:defRPr sz="1800" b="0" i="0" u="none" strike="noStrike" cap="none">
                <a:latin typeface="Calibri"/>
                <a:ea typeface="Calibri"/>
                <a:cs typeface="Calibri"/>
                <a:sym typeface="Calibri"/>
              </a:defRPr>
            </a:lvl3pPr>
            <a:lvl4pPr marR="0" lvl="3" algn="l" rtl="0">
              <a:spcBef>
                <a:spcPts val="0"/>
              </a:spcBef>
              <a:spcAft>
                <a:spcPts val="0"/>
              </a:spcAft>
              <a:buSzPts val="1400"/>
              <a:buNone/>
              <a:defRPr sz="1800" b="0" i="0" u="none" strike="noStrike" cap="none">
                <a:latin typeface="Calibri"/>
                <a:ea typeface="Calibri"/>
                <a:cs typeface="Calibri"/>
                <a:sym typeface="Calibri"/>
              </a:defRPr>
            </a:lvl4pPr>
            <a:lvl5pPr marR="0" lvl="4" algn="l" rtl="0">
              <a:spcBef>
                <a:spcPts val="0"/>
              </a:spcBef>
              <a:spcAft>
                <a:spcPts val="0"/>
              </a:spcAft>
              <a:buSzPts val="1400"/>
              <a:buNone/>
              <a:defRPr sz="1800" b="0" i="0" u="none" strike="noStrike" cap="none">
                <a:latin typeface="Calibri"/>
                <a:ea typeface="Calibri"/>
                <a:cs typeface="Calibri"/>
                <a:sym typeface="Calibri"/>
              </a:defRPr>
            </a:lvl5pPr>
            <a:lvl6pPr marR="0" lvl="5" algn="l" rtl="0">
              <a:spcBef>
                <a:spcPts val="0"/>
              </a:spcBef>
              <a:spcAft>
                <a:spcPts val="0"/>
              </a:spcAft>
              <a:buSzPts val="1400"/>
              <a:buNone/>
              <a:defRPr sz="1800" b="0" i="0" u="none" strike="noStrike" cap="none">
                <a:latin typeface="Calibri"/>
                <a:ea typeface="Calibri"/>
                <a:cs typeface="Calibri"/>
                <a:sym typeface="Calibri"/>
              </a:defRPr>
            </a:lvl6pPr>
            <a:lvl7pPr marR="0" lvl="6" algn="l" rtl="0">
              <a:spcBef>
                <a:spcPts val="0"/>
              </a:spcBef>
              <a:spcAft>
                <a:spcPts val="0"/>
              </a:spcAft>
              <a:buSzPts val="1400"/>
              <a:buNone/>
              <a:defRPr sz="1800" b="0" i="0" u="none" strike="noStrike" cap="none">
                <a:latin typeface="Calibri"/>
                <a:ea typeface="Calibri"/>
                <a:cs typeface="Calibri"/>
                <a:sym typeface="Calibri"/>
              </a:defRPr>
            </a:lvl7pPr>
            <a:lvl8pPr marR="0" lvl="7" algn="l" rtl="0">
              <a:spcBef>
                <a:spcPts val="0"/>
              </a:spcBef>
              <a:spcAft>
                <a:spcPts val="0"/>
              </a:spcAft>
              <a:buSzPts val="1400"/>
              <a:buNone/>
              <a:defRPr sz="1800" b="0" i="0" u="none" strike="noStrike" cap="none">
                <a:latin typeface="Calibri"/>
                <a:ea typeface="Calibri"/>
                <a:cs typeface="Calibri"/>
                <a:sym typeface="Calibri"/>
              </a:defRPr>
            </a:lvl8pPr>
            <a:lvl9pPr marR="0" lvl="8"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25" name="Shape 25"/>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6" name="Shape 26"/>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27" name="Shape 27"/>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wo Conten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0" name="Shape 30"/>
          <p:cNvSpPr txBox="1">
            <a:spLocks noGrp="1"/>
          </p:cNvSpPr>
          <p:nvPr>
            <p:ph type="body" idx="1"/>
          </p:nvPr>
        </p:nvSpPr>
        <p:spPr>
          <a:xfrm>
            <a:off x="2194561"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1" name="Shape 31"/>
          <p:cNvSpPr txBox="1">
            <a:spLocks noGrp="1"/>
          </p:cNvSpPr>
          <p:nvPr>
            <p:ph type="body" idx="2"/>
          </p:nvPr>
        </p:nvSpPr>
        <p:spPr>
          <a:xfrm>
            <a:off x="22603969" y="7571232"/>
            <a:ext cx="19092670"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32" name="Shape 32"/>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3" name="Shape 33"/>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4" name="Shape 34"/>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Title Only">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14052939" y="825253"/>
            <a:ext cx="15785318" cy="152349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990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7" name="Shape 37"/>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8" name="Shape 38"/>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39" name="Shape 39"/>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Blank">
    <p:spTree>
      <p:nvGrpSpPr>
        <p:cNvPr id="1" name="Shape 40"/>
        <p:cNvGrpSpPr/>
        <p:nvPr/>
      </p:nvGrpSpPr>
      <p:grpSpPr>
        <a:xfrm>
          <a:off x="0" y="0"/>
          <a:ext cx="0" cy="0"/>
          <a:chOff x="0" y="0"/>
          <a:chExt cx="0" cy="0"/>
        </a:xfrm>
      </p:grpSpPr>
      <p:sp>
        <p:nvSpPr>
          <p:cNvPr id="41" name="Shape 41"/>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2" name="Shape 42"/>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43" name="Shape 43"/>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p:nvPr/>
        </p:nvSpPr>
        <p:spPr>
          <a:xfrm>
            <a:off x="6350" y="6348"/>
            <a:ext cx="43878722" cy="32898994"/>
          </a:xfrm>
          <a:custGeom>
            <a:avLst/>
            <a:gdLst/>
            <a:ahLst/>
            <a:cxnLst/>
            <a:rect l="0" t="0" r="0" b="0"/>
            <a:pathLst>
              <a:path w="120000" h="120000" extrusionOk="0">
                <a:moveTo>
                  <a:pt x="0" y="119999"/>
                </a:moveTo>
                <a:lnTo>
                  <a:pt x="119999" y="119999"/>
                </a:lnTo>
                <a:lnTo>
                  <a:pt x="119999" y="0"/>
                </a:lnTo>
                <a:lnTo>
                  <a:pt x="0" y="0"/>
                </a:lnTo>
                <a:lnTo>
                  <a:pt x="0" y="119999"/>
                </a:lnTo>
                <a:close/>
              </a:path>
            </a:pathLst>
          </a:custGeom>
          <a:noFill/>
          <a:ln w="9525" cap="flat" cmpd="sng">
            <a:solidFill>
              <a:srgbClr val="231F20"/>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11" name="Shape 11"/>
          <p:cNvSpPr txBox="1">
            <a:spLocks noGrp="1"/>
          </p:cNvSpPr>
          <p:nvPr>
            <p:ph type="title"/>
          </p:nvPr>
        </p:nvSpPr>
        <p:spPr>
          <a:xfrm>
            <a:off x="14052939" y="825253"/>
            <a:ext cx="15785318" cy="700192"/>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4550" b="1" i="0" u="none" strike="noStrike" cap="none">
                <a:solidFill>
                  <a:srgbClr val="33C5F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Shape 12"/>
          <p:cNvSpPr txBox="1">
            <a:spLocks noGrp="1"/>
          </p:cNvSpPr>
          <p:nvPr>
            <p:ph type="body" idx="1"/>
          </p:nvPr>
        </p:nvSpPr>
        <p:spPr>
          <a:xfrm>
            <a:off x="2194561" y="7571232"/>
            <a:ext cx="39502078" cy="276999"/>
          </a:xfrm>
          <a:prstGeom prst="rect">
            <a:avLst/>
          </a:prstGeom>
          <a:noFill/>
          <a:ln>
            <a:noFill/>
          </a:ln>
        </p:spPr>
        <p:txBody>
          <a:bodyPr spcFirstLastPara="1" wrap="square" lIns="91425" tIns="91425" rIns="91425" bIns="91425" anchor="t" anchorCtr="0"/>
          <a:lstStyle>
            <a:lvl1pPr marL="457200" marR="0" lvl="0" indent="-228600" algn="l" rtl="0">
              <a:spcBef>
                <a:spcPts val="0"/>
              </a:spcBef>
              <a:spcAft>
                <a:spcPts val="0"/>
              </a:spcAft>
              <a:buSzPts val="1400"/>
              <a:buNone/>
              <a:defRPr sz="1800" b="0" i="0" u="none" strike="noStrike" cap="none">
                <a:latin typeface="Calibri"/>
                <a:ea typeface="Calibri"/>
                <a:cs typeface="Calibri"/>
                <a:sym typeface="Calibri"/>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3" name="Shape 13"/>
          <p:cNvSpPr txBox="1">
            <a:spLocks noGrp="1"/>
          </p:cNvSpPr>
          <p:nvPr>
            <p:ph type="ftr" idx="11"/>
          </p:nvPr>
        </p:nvSpPr>
        <p:spPr>
          <a:xfrm>
            <a:off x="14923009" y="30614113"/>
            <a:ext cx="14045182" cy="600164"/>
          </a:xfrm>
          <a:prstGeom prst="rect">
            <a:avLst/>
          </a:prstGeom>
          <a:noFill/>
          <a:ln>
            <a:noFill/>
          </a:ln>
        </p:spPr>
        <p:txBody>
          <a:bodyPr spcFirstLastPara="1" wrap="square" lIns="91425" tIns="91425" rIns="91425" bIns="91425" anchor="t" anchorCtr="0"/>
          <a:lstStyle>
            <a:lvl1pPr marR="0" lvl="0" algn="ctr"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4" name="Shape 14"/>
          <p:cNvSpPr txBox="1">
            <a:spLocks noGrp="1"/>
          </p:cNvSpPr>
          <p:nvPr>
            <p:ph type="dt" idx="10"/>
          </p:nvPr>
        </p:nvSpPr>
        <p:spPr>
          <a:xfrm>
            <a:off x="2194561" y="30614113"/>
            <a:ext cx="10094976" cy="600164"/>
          </a:xfrm>
          <a:prstGeom prst="rect">
            <a:avLst/>
          </a:prstGeom>
          <a:noFill/>
          <a:ln>
            <a:noFill/>
          </a:ln>
        </p:spPr>
        <p:txBody>
          <a:bodyPr spcFirstLastPara="1" wrap="square" lIns="91425" tIns="91425" rIns="91425" bIns="91425" anchor="t" anchorCtr="0"/>
          <a:lstStyle>
            <a:lvl1pPr marR="0" lvl="0" algn="l" rtl="0">
              <a:spcBef>
                <a:spcPts val="0"/>
              </a:spcBef>
              <a:spcAft>
                <a:spcPts val="0"/>
              </a:spcAft>
              <a:buSzPts val="1400"/>
              <a:buNone/>
              <a:defRPr sz="3900">
                <a:solidFill>
                  <a:srgbClr val="888888"/>
                </a:solidFill>
                <a:latin typeface="Calibri"/>
                <a:ea typeface="Calibri"/>
                <a:cs typeface="Calibri"/>
                <a:sym typeface="Calibri"/>
              </a:defRPr>
            </a:lvl1pPr>
            <a:lvl2pPr marR="0" lvl="1"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3900" b="0" i="0" u="none" strike="noStrike" cap="none">
                <a:solidFill>
                  <a:schemeClr val="dk1"/>
                </a:solidFill>
                <a:latin typeface="Calibri"/>
                <a:ea typeface="Calibri"/>
                <a:cs typeface="Calibri"/>
                <a:sym typeface="Calibri"/>
              </a:defRPr>
            </a:lvl9pPr>
          </a:lstStyle>
          <a:p>
            <a:endParaRPr/>
          </a:p>
        </p:txBody>
      </p:sp>
      <p:sp>
        <p:nvSpPr>
          <p:cNvPr id="15" name="Shape 15"/>
          <p:cNvSpPr txBox="1">
            <a:spLocks noGrp="1"/>
          </p:cNvSpPr>
          <p:nvPr>
            <p:ph type="sldNum" idx="12"/>
          </p:nvPr>
        </p:nvSpPr>
        <p:spPr>
          <a:xfrm>
            <a:off x="31601666" y="30614113"/>
            <a:ext cx="10094976" cy="600164"/>
          </a:xfrm>
          <a:prstGeom prst="rect">
            <a:avLst/>
          </a:prstGeom>
          <a:noFill/>
          <a:ln>
            <a:noFill/>
          </a:ln>
        </p:spPr>
        <p:txBody>
          <a:bodyPr spcFirstLastPara="1" wrap="square" lIns="0" tIns="0" rIns="0" bIns="0" anchor="t" anchorCtr="0">
            <a:noAutofit/>
          </a:bodyPr>
          <a:lstStyle>
            <a:lvl1pPr marL="0" marR="0" lvl="0" indent="0" algn="r" rtl="0">
              <a:spcBef>
                <a:spcPts val="0"/>
              </a:spcBef>
              <a:buNone/>
              <a:defRPr sz="3900">
                <a:solidFill>
                  <a:srgbClr val="888888"/>
                </a:solidFill>
                <a:latin typeface="Calibri"/>
                <a:ea typeface="Calibri"/>
                <a:cs typeface="Calibri"/>
                <a:sym typeface="Calibri"/>
              </a:defRPr>
            </a:lvl1pPr>
            <a:lvl2pPr marL="0" marR="0" lvl="1" indent="0" algn="r" rtl="0">
              <a:spcBef>
                <a:spcPts val="0"/>
              </a:spcBef>
              <a:buNone/>
              <a:defRPr sz="3900">
                <a:solidFill>
                  <a:srgbClr val="888888"/>
                </a:solidFill>
                <a:latin typeface="Calibri"/>
                <a:ea typeface="Calibri"/>
                <a:cs typeface="Calibri"/>
                <a:sym typeface="Calibri"/>
              </a:defRPr>
            </a:lvl2pPr>
            <a:lvl3pPr marL="0" marR="0" lvl="2" indent="0" algn="r" rtl="0">
              <a:spcBef>
                <a:spcPts val="0"/>
              </a:spcBef>
              <a:buNone/>
              <a:defRPr sz="3900">
                <a:solidFill>
                  <a:srgbClr val="888888"/>
                </a:solidFill>
                <a:latin typeface="Calibri"/>
                <a:ea typeface="Calibri"/>
                <a:cs typeface="Calibri"/>
                <a:sym typeface="Calibri"/>
              </a:defRPr>
            </a:lvl3pPr>
            <a:lvl4pPr marL="0" marR="0" lvl="3" indent="0" algn="r" rtl="0">
              <a:spcBef>
                <a:spcPts val="0"/>
              </a:spcBef>
              <a:buNone/>
              <a:defRPr sz="3900">
                <a:solidFill>
                  <a:srgbClr val="888888"/>
                </a:solidFill>
                <a:latin typeface="Calibri"/>
                <a:ea typeface="Calibri"/>
                <a:cs typeface="Calibri"/>
                <a:sym typeface="Calibri"/>
              </a:defRPr>
            </a:lvl4pPr>
            <a:lvl5pPr marL="0" marR="0" lvl="4" indent="0" algn="r" rtl="0">
              <a:spcBef>
                <a:spcPts val="0"/>
              </a:spcBef>
              <a:buNone/>
              <a:defRPr sz="3900">
                <a:solidFill>
                  <a:srgbClr val="888888"/>
                </a:solidFill>
                <a:latin typeface="Calibri"/>
                <a:ea typeface="Calibri"/>
                <a:cs typeface="Calibri"/>
                <a:sym typeface="Calibri"/>
              </a:defRPr>
            </a:lvl5pPr>
            <a:lvl6pPr marL="0" marR="0" lvl="5" indent="0" algn="r" rtl="0">
              <a:spcBef>
                <a:spcPts val="0"/>
              </a:spcBef>
              <a:buNone/>
              <a:defRPr sz="3900">
                <a:solidFill>
                  <a:srgbClr val="888888"/>
                </a:solidFill>
                <a:latin typeface="Calibri"/>
                <a:ea typeface="Calibri"/>
                <a:cs typeface="Calibri"/>
                <a:sym typeface="Calibri"/>
              </a:defRPr>
            </a:lvl6pPr>
            <a:lvl7pPr marL="0" marR="0" lvl="6" indent="0" algn="r" rtl="0">
              <a:spcBef>
                <a:spcPts val="0"/>
              </a:spcBef>
              <a:buNone/>
              <a:defRPr sz="3900">
                <a:solidFill>
                  <a:srgbClr val="888888"/>
                </a:solidFill>
                <a:latin typeface="Calibri"/>
                <a:ea typeface="Calibri"/>
                <a:cs typeface="Calibri"/>
                <a:sym typeface="Calibri"/>
              </a:defRPr>
            </a:lvl7pPr>
            <a:lvl8pPr marL="0" marR="0" lvl="7" indent="0" algn="r" rtl="0">
              <a:spcBef>
                <a:spcPts val="0"/>
              </a:spcBef>
              <a:buNone/>
              <a:defRPr sz="3900">
                <a:solidFill>
                  <a:srgbClr val="888888"/>
                </a:solidFill>
                <a:latin typeface="Calibri"/>
                <a:ea typeface="Calibri"/>
                <a:cs typeface="Calibri"/>
                <a:sym typeface="Calibri"/>
              </a:defRPr>
            </a:lvl8pPr>
            <a:lvl9pPr marL="0" marR="0" lvl="8" indent="0" algn="r" rtl="0">
              <a:spcBef>
                <a:spcPts val="0"/>
              </a:spcBef>
              <a:buNone/>
              <a:defRPr sz="3900">
                <a:solidFill>
                  <a:srgbClr val="888888"/>
                </a:solidFill>
                <a:latin typeface="Calibri"/>
                <a:ea typeface="Calibri"/>
                <a:cs typeface="Calibri"/>
                <a:sym typeface="Calibri"/>
              </a:defRPr>
            </a:lvl9pPr>
          </a:lstStyle>
          <a:p>
            <a:pPr marL="0" lvl="0" indent="0">
              <a:spcBef>
                <a:spcPts val="0"/>
              </a:spcBef>
              <a:spcAft>
                <a:spcPts val="0"/>
              </a:spcAft>
              <a:buNone/>
            </a:pPr>
            <a:fld id="{00000000-1234-1234-1234-123412341234}" type="slidenum">
              <a:rPr lang="en-US"/>
              <a:t>‹#›</a:t>
            </a:fld>
            <a:endParaRPr b="0" u="none"/>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guides.nyu.edu/poster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write@nmt.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13870373" y="492043"/>
            <a:ext cx="15894127" cy="3087180"/>
          </a:xfrm>
          <a:prstGeom prst="rect">
            <a:avLst/>
          </a:prstGeom>
          <a:noFill/>
          <a:ln>
            <a:noFill/>
          </a:ln>
        </p:spPr>
        <p:txBody>
          <a:bodyPr spcFirstLastPara="1" wrap="square" lIns="0" tIns="0" rIns="0" bIns="0" anchor="t" anchorCtr="0">
            <a:noAutofit/>
          </a:bodyPr>
          <a:lstStyle/>
          <a:p>
            <a:pPr marL="27722" marR="11089" lvl="0" indent="6611895" algn="l" rtl="0">
              <a:lnSpc>
                <a:spcPct val="100699"/>
              </a:lnSpc>
              <a:spcBef>
                <a:spcPts val="0"/>
              </a:spcBef>
              <a:spcAft>
                <a:spcPts val="0"/>
              </a:spcAft>
              <a:buNone/>
            </a:pPr>
            <a:r>
              <a:rPr lang="en-US" sz="10000" b="1" i="0" u="none" strike="noStrike" cap="none" dirty="0">
                <a:solidFill>
                  <a:srgbClr val="123E67"/>
                </a:solidFill>
                <a:sym typeface="Calibri"/>
              </a:rPr>
              <a:t>Title</a:t>
            </a:r>
            <a:br>
              <a:rPr lang="en-US" sz="10000" b="1" i="0" u="none" strike="noStrike" cap="none" dirty="0">
                <a:solidFill>
                  <a:srgbClr val="123E67"/>
                </a:solidFill>
                <a:sym typeface="Calibri"/>
              </a:rPr>
            </a:br>
            <a:r>
              <a:rPr lang="en-US" sz="10000" b="1" i="0" u="none" strike="noStrike" cap="none" dirty="0">
                <a:solidFill>
                  <a:srgbClr val="123E67"/>
                </a:solidFill>
                <a:sym typeface="Calibri"/>
              </a:rPr>
              <a:t>Descriptive and Informative</a:t>
            </a:r>
            <a:endParaRPr dirty="0">
              <a:solidFill>
                <a:srgbClr val="123E67"/>
              </a:solidFill>
            </a:endParaRPr>
          </a:p>
        </p:txBody>
      </p:sp>
      <p:sp>
        <p:nvSpPr>
          <p:cNvPr id="49" name="Shape 49"/>
          <p:cNvSpPr txBox="1"/>
          <p:nvPr/>
        </p:nvSpPr>
        <p:spPr>
          <a:xfrm>
            <a:off x="13957425" y="4016366"/>
            <a:ext cx="15231606"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a:solidFill>
                  <a:srgbClr val="231F20"/>
                </a:solidFill>
                <a:latin typeface="Calibri"/>
                <a:ea typeface="Calibri"/>
                <a:cs typeface="Calibri"/>
                <a:sym typeface="Calibri"/>
              </a:rPr>
              <a:t>Author 1</a:t>
            </a:r>
            <a:r>
              <a:rPr lang="en-US" sz="4800" baseline="30000">
                <a:solidFill>
                  <a:srgbClr val="231F20"/>
                </a:solidFill>
                <a:latin typeface="Calibri"/>
                <a:ea typeface="Calibri"/>
                <a:cs typeface="Calibri"/>
                <a:sym typeface="Calibri"/>
              </a:rPr>
              <a:t>1</a:t>
            </a:r>
            <a:r>
              <a:rPr lang="en-US" sz="4800">
                <a:solidFill>
                  <a:srgbClr val="231F20"/>
                </a:solidFill>
                <a:latin typeface="Calibri"/>
                <a:ea typeface="Calibri"/>
                <a:cs typeface="Calibri"/>
                <a:sym typeface="Calibri"/>
              </a:rPr>
              <a:t>, Author 2</a:t>
            </a:r>
            <a:r>
              <a:rPr lang="en-US" sz="4800" baseline="30000">
                <a:solidFill>
                  <a:srgbClr val="231F20"/>
                </a:solidFill>
                <a:latin typeface="Calibri"/>
                <a:ea typeface="Calibri"/>
                <a:cs typeface="Calibri"/>
                <a:sym typeface="Calibri"/>
              </a:rPr>
              <a:t>2</a:t>
            </a:r>
            <a:r>
              <a:rPr lang="en-US" sz="4800">
                <a:solidFill>
                  <a:srgbClr val="231F20"/>
                </a:solidFill>
                <a:latin typeface="Calibri"/>
                <a:ea typeface="Calibri"/>
                <a:cs typeface="Calibri"/>
                <a:sym typeface="Calibri"/>
              </a:rPr>
              <a:t>, Author 3</a:t>
            </a:r>
            <a:r>
              <a:rPr lang="en-US" sz="4800" baseline="30000">
                <a:solidFill>
                  <a:srgbClr val="231F20"/>
                </a:solidFill>
                <a:latin typeface="Calibri"/>
                <a:ea typeface="Calibri"/>
                <a:cs typeface="Calibri"/>
                <a:sym typeface="Calibri"/>
              </a:rPr>
              <a:t>3</a:t>
            </a:r>
            <a:r>
              <a:rPr lang="en-US" sz="4800">
                <a:solidFill>
                  <a:srgbClr val="231F20"/>
                </a:solidFill>
                <a:latin typeface="Calibri"/>
                <a:ea typeface="Calibri"/>
                <a:cs typeface="Calibri"/>
                <a:sym typeface="Calibri"/>
              </a:rPr>
              <a:t>, Author 4</a:t>
            </a:r>
            <a:r>
              <a:rPr lang="en-US" sz="4800" baseline="30000">
                <a:solidFill>
                  <a:srgbClr val="231F20"/>
                </a:solidFill>
                <a:latin typeface="Calibri"/>
                <a:ea typeface="Calibri"/>
                <a:cs typeface="Calibri"/>
                <a:sym typeface="Calibri"/>
              </a:rPr>
              <a:t>4</a:t>
            </a:r>
            <a:r>
              <a:rPr lang="en-US" sz="4800">
                <a:solidFill>
                  <a:srgbClr val="231F20"/>
                </a:solidFill>
                <a:latin typeface="Calibri"/>
                <a:ea typeface="Calibri"/>
                <a:cs typeface="Calibri"/>
                <a:sym typeface="Calibri"/>
              </a:rPr>
              <a:t>, Research Advisor</a:t>
            </a:r>
            <a:r>
              <a:rPr lang="en-US" sz="4800" baseline="30000">
                <a:solidFill>
                  <a:srgbClr val="231F20"/>
                </a:solidFill>
                <a:latin typeface="Calibri"/>
                <a:ea typeface="Calibri"/>
                <a:cs typeface="Calibri"/>
                <a:sym typeface="Calibri"/>
              </a:rPr>
              <a:t>1</a:t>
            </a:r>
            <a:endParaRPr sz="4800" baseline="30000">
              <a:solidFill>
                <a:schemeClr val="dk1"/>
              </a:solidFill>
              <a:latin typeface="Calibri"/>
              <a:ea typeface="Calibri"/>
              <a:cs typeface="Calibri"/>
              <a:sym typeface="Calibri"/>
            </a:endParaRPr>
          </a:p>
        </p:txBody>
      </p:sp>
      <p:sp>
        <p:nvSpPr>
          <p:cNvPr id="50" name="Shape 50"/>
          <p:cNvSpPr txBox="1"/>
          <p:nvPr/>
        </p:nvSpPr>
        <p:spPr>
          <a:xfrm>
            <a:off x="2388665" y="4747736"/>
            <a:ext cx="3911529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dirty="0">
                <a:solidFill>
                  <a:srgbClr val="231F20"/>
                </a:solidFill>
                <a:latin typeface="Calibri"/>
                <a:ea typeface="Calibri"/>
                <a:cs typeface="Calibri"/>
                <a:sym typeface="Calibri"/>
              </a:rPr>
              <a:t>Departments of </a:t>
            </a:r>
            <a:r>
              <a:rPr lang="en-US" sz="4800" baseline="30000" dirty="0">
                <a:solidFill>
                  <a:srgbClr val="231F20"/>
                </a:solidFill>
                <a:latin typeface="Calibri"/>
                <a:ea typeface="Calibri"/>
                <a:cs typeface="Calibri"/>
                <a:sym typeface="Calibri"/>
              </a:rPr>
              <a:t>1</a:t>
            </a:r>
            <a:r>
              <a:rPr lang="en-US" sz="4800" dirty="0">
                <a:solidFill>
                  <a:srgbClr val="231F20"/>
                </a:solidFill>
                <a:latin typeface="Calibri"/>
                <a:ea typeface="Calibri"/>
                <a:cs typeface="Calibri"/>
                <a:sym typeface="Calibri"/>
              </a:rPr>
              <a:t>Biology, </a:t>
            </a:r>
            <a:r>
              <a:rPr lang="en-US" sz="4800" baseline="30000" dirty="0">
                <a:solidFill>
                  <a:srgbClr val="231F20"/>
                </a:solidFill>
                <a:latin typeface="Calibri"/>
                <a:ea typeface="Calibri"/>
                <a:cs typeface="Calibri"/>
                <a:sym typeface="Calibri"/>
              </a:rPr>
              <a:t>2</a:t>
            </a:r>
            <a:r>
              <a:rPr lang="en-US" sz="4800" dirty="0">
                <a:solidFill>
                  <a:srgbClr val="231F20"/>
                </a:solidFill>
                <a:latin typeface="Calibri"/>
                <a:ea typeface="Calibri"/>
                <a:cs typeface="Calibri"/>
                <a:sym typeface="Calibri"/>
              </a:rPr>
              <a:t>Materials Engineering, </a:t>
            </a:r>
            <a:r>
              <a:rPr lang="en-US" sz="4800" baseline="30000" dirty="0">
                <a:solidFill>
                  <a:srgbClr val="231F20"/>
                </a:solidFill>
                <a:latin typeface="Calibri"/>
                <a:ea typeface="Calibri"/>
                <a:cs typeface="Calibri"/>
                <a:sym typeface="Calibri"/>
              </a:rPr>
              <a:t>3</a:t>
            </a:r>
            <a:r>
              <a:rPr lang="en-US" sz="4800" dirty="0">
                <a:solidFill>
                  <a:srgbClr val="231F20"/>
                </a:solidFill>
                <a:latin typeface="Calibri"/>
                <a:ea typeface="Calibri"/>
                <a:cs typeface="Calibri"/>
                <a:sym typeface="Calibri"/>
              </a:rPr>
              <a:t>Chemistry, and </a:t>
            </a:r>
            <a:r>
              <a:rPr lang="en-US" sz="4800" baseline="30000" dirty="0">
                <a:solidFill>
                  <a:srgbClr val="231F20"/>
                </a:solidFill>
                <a:latin typeface="Calibri"/>
                <a:ea typeface="Calibri"/>
                <a:cs typeface="Calibri"/>
                <a:sym typeface="Calibri"/>
              </a:rPr>
              <a:t>4</a:t>
            </a:r>
            <a:r>
              <a:rPr lang="en-US" sz="4800" dirty="0">
                <a:solidFill>
                  <a:srgbClr val="231F20"/>
                </a:solidFill>
                <a:latin typeface="Calibri"/>
                <a:ea typeface="Calibri"/>
                <a:cs typeface="Calibri"/>
                <a:sym typeface="Calibri"/>
              </a:rPr>
              <a:t>Chemical Engineering, New Mexico Institute of Mining &amp; Technology, Socorro, NM 87801</a:t>
            </a:r>
            <a:endParaRPr sz="4800" dirty="0">
              <a:solidFill>
                <a:schemeClr val="dk1"/>
              </a:solidFill>
              <a:latin typeface="Calibri"/>
              <a:ea typeface="Calibri"/>
              <a:cs typeface="Calibri"/>
              <a:sym typeface="Calibri"/>
            </a:endParaRPr>
          </a:p>
        </p:txBody>
      </p:sp>
      <p:sp>
        <p:nvSpPr>
          <p:cNvPr id="51" name="Shape 51"/>
          <p:cNvSpPr txBox="1"/>
          <p:nvPr/>
        </p:nvSpPr>
        <p:spPr>
          <a:xfrm>
            <a:off x="886499" y="6558909"/>
            <a:ext cx="9533790" cy="6863417"/>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ABSTRACT</a:t>
            </a:r>
            <a:endParaRPr sz="4800" dirty="0">
              <a:solidFill>
                <a:srgbClr val="123E67"/>
              </a:solidFill>
              <a:latin typeface="Calibri"/>
              <a:ea typeface="Calibri"/>
              <a:cs typeface="Calibri"/>
              <a:sym typeface="Calibri"/>
            </a:endParaRPr>
          </a:p>
          <a:p>
            <a:pPr marL="27722" marR="930099" lvl="0" indent="45604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abstract is one of the only sections on your poster that should have a full paragraph</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block. For other sections, the fewer the words you have, the better. Someone wanting to discuss your poster with you will not take the time to  read full paragraphs. The primary focus of your poster should be essential figures that accurately represent your data. Your text should act as a brief summary of the information you are presenting and as a guide for you while you are explaining</a:t>
            </a:r>
            <a:endParaRPr sz="3600" dirty="0">
              <a:solidFill>
                <a:schemeClr val="dk1"/>
              </a:solidFill>
              <a:latin typeface="Calibri"/>
              <a:ea typeface="Calibri"/>
              <a:cs typeface="Calibri"/>
              <a:sym typeface="Calibri"/>
            </a:endParaRPr>
          </a:p>
          <a:p>
            <a:pPr marL="27722" marR="0" lvl="0" indent="0" algn="l" rtl="0">
              <a:spcBef>
                <a:spcPts val="568"/>
              </a:spcBef>
              <a:spcAft>
                <a:spcPts val="0"/>
              </a:spcAft>
              <a:buNone/>
            </a:pPr>
            <a:r>
              <a:rPr lang="en-US" sz="3600" dirty="0">
                <a:solidFill>
                  <a:srgbClr val="231F20"/>
                </a:solidFill>
                <a:latin typeface="Calibri"/>
                <a:ea typeface="Calibri"/>
                <a:cs typeface="Calibri"/>
                <a:sym typeface="Calibri"/>
              </a:rPr>
              <a:t>your research to your listeners.</a:t>
            </a:r>
            <a:endParaRPr sz="3600" dirty="0">
              <a:solidFill>
                <a:schemeClr val="dk1"/>
              </a:solidFill>
              <a:latin typeface="Calibri"/>
              <a:ea typeface="Calibri"/>
              <a:cs typeface="Calibri"/>
              <a:sym typeface="Calibri"/>
            </a:endParaRPr>
          </a:p>
        </p:txBody>
      </p:sp>
      <p:sp>
        <p:nvSpPr>
          <p:cNvPr id="52" name="Shape 52"/>
          <p:cNvSpPr/>
          <p:nvPr/>
        </p:nvSpPr>
        <p:spPr>
          <a:xfrm>
            <a:off x="11182350"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3" name="Shape 53"/>
          <p:cNvSpPr/>
          <p:nvPr/>
        </p:nvSpPr>
        <p:spPr>
          <a:xfrm>
            <a:off x="21926548"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4" name="Shape 54"/>
          <p:cNvSpPr/>
          <p:nvPr/>
        </p:nvSpPr>
        <p:spPr>
          <a:xfrm>
            <a:off x="32708847" y="6216612"/>
            <a:ext cx="0" cy="25781691"/>
          </a:xfrm>
          <a:custGeom>
            <a:avLst/>
            <a:gdLst/>
            <a:ahLst/>
            <a:cxnLst/>
            <a:rect l="0" t="0" r="0" b="0"/>
            <a:pathLst>
              <a:path w="120000" h="120000" extrusionOk="0">
                <a:moveTo>
                  <a:pt x="0" y="0"/>
                </a:moveTo>
                <a:lnTo>
                  <a:pt x="0" y="119995"/>
                </a:lnTo>
              </a:path>
            </a:pathLst>
          </a:custGeom>
          <a:noFill/>
          <a:ln w="17450" cap="flat" cmpd="sng">
            <a:solidFill>
              <a:srgbClr val="0084A9"/>
            </a:solidFill>
            <a:prstDash val="solid"/>
            <a:round/>
            <a:headEnd type="none" w="med" len="med"/>
            <a:tailEnd type="none" w="med" len="med"/>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56" name="Shape 56"/>
          <p:cNvSpPr txBox="1"/>
          <p:nvPr/>
        </p:nvSpPr>
        <p:spPr>
          <a:xfrm>
            <a:off x="886672" y="29157947"/>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1</a:t>
            </a:r>
            <a:endParaRPr sz="3600" dirty="0">
              <a:solidFill>
                <a:srgbClr val="123E67"/>
              </a:solidFill>
              <a:latin typeface="Calibri"/>
              <a:ea typeface="Calibri"/>
              <a:cs typeface="Calibri"/>
              <a:sym typeface="Calibri"/>
            </a:endParaRPr>
          </a:p>
        </p:txBody>
      </p:sp>
      <p:sp>
        <p:nvSpPr>
          <p:cNvPr id="57" name="Shape 57"/>
          <p:cNvSpPr txBox="1"/>
          <p:nvPr/>
        </p:nvSpPr>
        <p:spPr>
          <a:xfrm>
            <a:off x="22375072" y="19375928"/>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4</a:t>
            </a:r>
            <a:endParaRPr sz="3600" dirty="0">
              <a:solidFill>
                <a:srgbClr val="123E67"/>
              </a:solidFill>
              <a:latin typeface="Calibri"/>
              <a:ea typeface="Calibri"/>
              <a:cs typeface="Calibri"/>
              <a:sym typeface="Calibri"/>
            </a:endParaRPr>
          </a:p>
        </p:txBody>
      </p:sp>
      <p:sp>
        <p:nvSpPr>
          <p:cNvPr id="58" name="Shape 58"/>
          <p:cNvSpPr txBox="1"/>
          <p:nvPr/>
        </p:nvSpPr>
        <p:spPr>
          <a:xfrm>
            <a:off x="22375072" y="12062269"/>
            <a:ext cx="1705186" cy="55399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3600" b="1" dirty="0">
                <a:solidFill>
                  <a:srgbClr val="123E67"/>
                </a:solidFill>
                <a:latin typeface="Calibri"/>
                <a:ea typeface="Calibri"/>
                <a:cs typeface="Calibri"/>
                <a:sym typeface="Calibri"/>
              </a:rPr>
              <a:t>Figure 2</a:t>
            </a:r>
            <a:endParaRPr sz="3600" dirty="0">
              <a:solidFill>
                <a:srgbClr val="123E67"/>
              </a:solidFill>
              <a:latin typeface="Calibri"/>
              <a:ea typeface="Calibri"/>
              <a:cs typeface="Calibri"/>
              <a:sym typeface="Calibri"/>
            </a:endParaRPr>
          </a:p>
        </p:txBody>
      </p:sp>
      <p:sp>
        <p:nvSpPr>
          <p:cNvPr id="59" name="Shape 59"/>
          <p:cNvSpPr txBox="1"/>
          <p:nvPr/>
        </p:nvSpPr>
        <p:spPr>
          <a:xfrm>
            <a:off x="11630873" y="6468415"/>
            <a:ext cx="9395157" cy="347531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BACKGROUND</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Why is your research important? Add some background to explain what is known about your research and the pieces that are missing which you are trying to fill. What is the purpose of your research? What is your hypothesis?</a:t>
            </a:r>
            <a:endParaRPr sz="3600" dirty="0">
              <a:solidFill>
                <a:schemeClr val="dk1"/>
              </a:solidFill>
              <a:latin typeface="Calibri"/>
              <a:ea typeface="Calibri"/>
              <a:cs typeface="Calibri"/>
              <a:sym typeface="Calibri"/>
            </a:endParaRPr>
          </a:p>
        </p:txBody>
      </p:sp>
      <p:sp>
        <p:nvSpPr>
          <p:cNvPr id="60" name="Shape 60"/>
          <p:cNvSpPr txBox="1"/>
          <p:nvPr/>
        </p:nvSpPr>
        <p:spPr>
          <a:xfrm>
            <a:off x="11630873" y="10432548"/>
            <a:ext cx="9725103" cy="10513134"/>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Poster Presentation Notes</a:t>
            </a:r>
            <a:endParaRPr sz="3600">
              <a:solidFill>
                <a:schemeClr val="dk1"/>
              </a:solidFill>
              <a:latin typeface="Calibri"/>
              <a:ea typeface="Calibri"/>
              <a:cs typeface="Calibri"/>
              <a:sym typeface="Calibri"/>
            </a:endParaRPr>
          </a:p>
          <a:p>
            <a:pPr marL="27722" marR="11089" lvl="0" indent="0" algn="l" rtl="0">
              <a:spcBef>
                <a:spcPts val="0"/>
              </a:spcBef>
              <a:spcAft>
                <a:spcPts val="0"/>
              </a:spcAft>
              <a:buNone/>
            </a:pPr>
            <a:r>
              <a:rPr lang="en-US" sz="3600">
                <a:solidFill>
                  <a:srgbClr val="231F20"/>
                </a:solidFill>
                <a:latin typeface="Calibri"/>
                <a:ea typeface="Calibri"/>
                <a:cs typeface="Calibri"/>
                <a:sym typeface="Calibri"/>
              </a:rPr>
              <a:t>Feel free to rearrange, edit, and modify this template to meet your needs. The aesthetics of presenting a poster should not be underestimated: consistent color schemes and flow help poster presentations. Here are some notes that might help:</a:t>
            </a:r>
            <a:endParaRPr sz="3600">
              <a:solidFill>
                <a:schemeClr val="dk1"/>
              </a:solidFill>
              <a:latin typeface="Calibri"/>
              <a:ea typeface="Calibri"/>
              <a:cs typeface="Calibri"/>
              <a:sym typeface="Calibri"/>
            </a:endParaRPr>
          </a:p>
          <a:p>
            <a:pPr marL="27722" marR="938418"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For each section header set the justification to “center”</a:t>
            </a:r>
            <a:endParaRPr sz="3600">
              <a:solidFill>
                <a:schemeClr val="dk1"/>
              </a:solidFill>
              <a:latin typeface="Calibri"/>
              <a:ea typeface="Calibri"/>
              <a:cs typeface="Calibri"/>
              <a:sym typeface="Calibri"/>
            </a:endParaRPr>
          </a:p>
          <a:p>
            <a:pPr marL="27722" marR="52673"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For each text section set the justification to “left” or “full”</a:t>
            </a:r>
            <a:endParaRPr sz="3600">
              <a:solidFill>
                <a:schemeClr val="dk1"/>
              </a:solidFill>
              <a:latin typeface="Calibri"/>
              <a:ea typeface="Calibri"/>
              <a:cs typeface="Calibri"/>
              <a:sym typeface="Calibri"/>
            </a:endParaRPr>
          </a:p>
          <a:p>
            <a:pPr marL="27722" marR="0" lvl="0" indent="0" algn="l" rtl="0">
              <a:lnSpc>
                <a:spcPct val="115805"/>
              </a:lnSpc>
              <a:spcBef>
                <a:spcPts val="0"/>
              </a:spcBef>
              <a:spcAft>
                <a:spcPts val="0"/>
              </a:spcAft>
              <a:buNone/>
            </a:pPr>
            <a:r>
              <a:rPr lang="en-US" sz="3600">
                <a:solidFill>
                  <a:srgbClr val="231F20"/>
                </a:solidFill>
                <a:latin typeface="Calibri"/>
                <a:ea typeface="Calibri"/>
                <a:cs typeface="Calibri"/>
                <a:sym typeface="Calibri"/>
              </a:rPr>
              <a:t>Do not use more than 2 fonts</a:t>
            </a:r>
            <a:endParaRPr sz="3600">
              <a:solidFill>
                <a:schemeClr val="dk1"/>
              </a:solidFill>
              <a:latin typeface="Calibri"/>
              <a:ea typeface="Calibri"/>
              <a:cs typeface="Calibri"/>
              <a:sym typeface="Calibri"/>
            </a:endParaRPr>
          </a:p>
          <a:p>
            <a:pPr marL="27722" marR="282771" lvl="0" indent="0" algn="just" rtl="0">
              <a:spcBef>
                <a:spcPts val="0"/>
              </a:spcBef>
              <a:spcAft>
                <a:spcPts val="0"/>
              </a:spcAft>
              <a:buNone/>
            </a:pPr>
            <a:r>
              <a:rPr lang="en-US" sz="3600">
                <a:solidFill>
                  <a:srgbClr val="231F20"/>
                </a:solidFill>
                <a:latin typeface="Calibri"/>
                <a:ea typeface="Calibri"/>
                <a:cs typeface="Calibri"/>
                <a:sym typeface="Calibri"/>
              </a:rPr>
              <a:t>The font size should be legible from 4-6 feet away Large fonts for titles/headers should be sans serif It is okay to use serif for the text body font</a:t>
            </a:r>
            <a:endParaRPr sz="3600">
              <a:solidFill>
                <a:schemeClr val="dk1"/>
              </a:solidFill>
              <a:latin typeface="Calibri"/>
              <a:ea typeface="Calibri"/>
              <a:cs typeface="Calibri"/>
              <a:sym typeface="Calibri"/>
            </a:endParaRPr>
          </a:p>
          <a:p>
            <a:pPr marL="27722" marR="6376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Don’t over-crowd your poster – blank space can be beneficial to you!</a:t>
            </a:r>
            <a:endParaRPr sz="3600">
              <a:solidFill>
                <a:schemeClr val="dk1"/>
              </a:solidFill>
              <a:latin typeface="Calibri"/>
              <a:ea typeface="Calibri"/>
              <a:cs typeface="Calibri"/>
              <a:sym typeface="Calibri"/>
            </a:endParaRPr>
          </a:p>
          <a:p>
            <a:pPr marL="27722" marR="963368" lvl="0" indent="0" algn="l" rtl="0">
              <a:lnSpc>
                <a:spcPct val="120055"/>
              </a:lnSpc>
              <a:spcBef>
                <a:spcPts val="0"/>
              </a:spcBef>
              <a:spcAft>
                <a:spcPts val="0"/>
              </a:spcAft>
              <a:buNone/>
            </a:pPr>
            <a:r>
              <a:rPr lang="en-US" sz="3600">
                <a:solidFill>
                  <a:srgbClr val="231F20"/>
                </a:solidFill>
                <a:latin typeface="Calibri"/>
                <a:ea typeface="Calibri"/>
                <a:cs typeface="Calibri"/>
                <a:sym typeface="Calibri"/>
              </a:rPr>
              <a:t>Neutral tones can also be more appealing to a reader</a:t>
            </a:r>
            <a:endParaRPr sz="3600">
              <a:solidFill>
                <a:schemeClr val="dk1"/>
              </a:solidFill>
              <a:latin typeface="Calibri"/>
              <a:ea typeface="Calibri"/>
              <a:cs typeface="Calibri"/>
              <a:sym typeface="Calibri"/>
            </a:endParaRPr>
          </a:p>
        </p:txBody>
      </p:sp>
      <p:sp>
        <p:nvSpPr>
          <p:cNvPr id="61" name="Shape 61"/>
          <p:cNvSpPr txBox="1"/>
          <p:nvPr/>
        </p:nvSpPr>
        <p:spPr>
          <a:xfrm>
            <a:off x="33119272" y="17407108"/>
            <a:ext cx="9833237" cy="8989640"/>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Future Work</a:t>
            </a:r>
            <a:endParaRPr sz="4800" dirty="0">
              <a:solidFill>
                <a:srgbClr val="123E67"/>
              </a:solidFill>
              <a:latin typeface="Calibri"/>
              <a:ea typeface="Calibri"/>
              <a:cs typeface="Calibri"/>
              <a:sym typeface="Calibri"/>
            </a:endParaRPr>
          </a:p>
          <a:p>
            <a:pPr marL="27722" marR="131683"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This final section is often overlooked in posters,  but in research is deemed highly important. What are your next steps? This section indicates to the reader that you were thinking critically during your experiments. Even if you don’t plan on continuing this particular research project, what would you do to encourage someone else who might inherit the project?</a:t>
            </a:r>
            <a:endParaRPr sz="3600" dirty="0">
              <a:solidFill>
                <a:schemeClr val="dk1"/>
              </a:solidFill>
              <a:latin typeface="Calibri"/>
              <a:ea typeface="Calibri"/>
              <a:cs typeface="Calibri"/>
              <a:sym typeface="Calibri"/>
            </a:endParaRPr>
          </a:p>
          <a:p>
            <a:pPr marL="27722" marR="8912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can be split up into two in order to add a references or acknowledgement section.</a:t>
            </a:r>
            <a:endParaRPr sz="3600" dirty="0">
              <a:solidFill>
                <a:schemeClr val="dk1"/>
              </a:solidFill>
              <a:latin typeface="Calibri"/>
              <a:ea typeface="Calibri"/>
              <a:cs typeface="Calibri"/>
              <a:sym typeface="Calibri"/>
            </a:endParaRPr>
          </a:p>
          <a:p>
            <a:pPr marL="27722" marR="11089"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Poster presentations involve representing your  new and innovative work that impacts the scientific community, therefore, use references only when completely necessary (e.g., figures from a paper, data with which you are expanding on, patents).</a:t>
            </a:r>
            <a:endParaRPr sz="3600" dirty="0">
              <a:solidFill>
                <a:schemeClr val="dk1"/>
              </a:solidFill>
              <a:latin typeface="Calibri"/>
              <a:ea typeface="Calibri"/>
              <a:cs typeface="Calibri"/>
              <a:sym typeface="Calibri"/>
            </a:endParaRPr>
          </a:p>
        </p:txBody>
      </p:sp>
      <p:sp>
        <p:nvSpPr>
          <p:cNvPr id="62" name="Shape 62"/>
          <p:cNvSpPr txBox="1"/>
          <p:nvPr/>
        </p:nvSpPr>
        <p:spPr>
          <a:xfrm>
            <a:off x="22375072" y="21906723"/>
            <a:ext cx="9840169" cy="4026743"/>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RESULTS</a:t>
            </a:r>
            <a:endParaRPr sz="4800" dirty="0">
              <a:solidFill>
                <a:srgbClr val="123E67"/>
              </a:solidFill>
              <a:latin typeface="Calibri"/>
              <a:ea typeface="Calibri"/>
              <a:cs typeface="Calibri"/>
              <a:sym typeface="Calibri"/>
            </a:endParaRPr>
          </a:p>
          <a:p>
            <a:pPr marL="27722" marR="11089" lvl="0" indent="0" algn="l" rtl="0">
              <a:lnSpc>
                <a:spcPct val="120055"/>
              </a:lnSpc>
              <a:spcBef>
                <a:spcPts val="22"/>
              </a:spcBef>
              <a:spcAft>
                <a:spcPts val="0"/>
              </a:spcAft>
              <a:buNone/>
            </a:pPr>
            <a:r>
              <a:rPr lang="en-US" sz="3600" dirty="0">
                <a:solidFill>
                  <a:srgbClr val="231F20"/>
                </a:solidFill>
                <a:latin typeface="Calibri"/>
                <a:ea typeface="Calibri"/>
                <a:cs typeface="Calibri"/>
                <a:sym typeface="Calibri"/>
              </a:rPr>
              <a:t>The results section is the one of the most important of the whole poster. What does your data show?</a:t>
            </a:r>
            <a:endParaRPr sz="3600" dirty="0">
              <a:solidFill>
                <a:schemeClr val="dk1"/>
              </a:solidFill>
              <a:latin typeface="Calibri"/>
              <a:ea typeface="Calibri"/>
              <a:cs typeface="Calibri"/>
              <a:sym typeface="Calibri"/>
            </a:endParaRPr>
          </a:p>
          <a:p>
            <a:pPr marL="27722" marR="191288" lvl="0" indent="0" algn="l" rtl="0">
              <a:lnSpc>
                <a:spcPct val="120055"/>
              </a:lnSpc>
              <a:spcBef>
                <a:spcPts val="0"/>
              </a:spcBef>
              <a:spcAft>
                <a:spcPts val="0"/>
              </a:spcAft>
              <a:buNone/>
            </a:pPr>
            <a:r>
              <a:rPr lang="en-US" sz="3600" dirty="0">
                <a:solidFill>
                  <a:srgbClr val="231F20"/>
                </a:solidFill>
                <a:latin typeface="Calibri"/>
                <a:ea typeface="Calibri"/>
                <a:cs typeface="Calibri"/>
                <a:sym typeface="Calibri"/>
              </a:rPr>
              <a:t>This section highlights the data that is represented in your figures. If you are using graphs, reference the figures and the numbers you wish to draw attention to. Use bullet points here if possible.</a:t>
            </a:r>
            <a:endParaRPr sz="3600" dirty="0">
              <a:solidFill>
                <a:schemeClr val="dk1"/>
              </a:solidFill>
              <a:latin typeface="Calibri"/>
              <a:ea typeface="Calibri"/>
              <a:cs typeface="Calibri"/>
              <a:sym typeface="Calibri"/>
            </a:endParaRPr>
          </a:p>
        </p:txBody>
      </p:sp>
      <p:sp>
        <p:nvSpPr>
          <p:cNvPr id="63" name="Shape 63"/>
          <p:cNvSpPr txBox="1"/>
          <p:nvPr/>
        </p:nvSpPr>
        <p:spPr>
          <a:xfrm>
            <a:off x="22375072" y="27079266"/>
            <a:ext cx="9579539" cy="1661993"/>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dirty="0">
                <a:solidFill>
                  <a:srgbClr val="231F20"/>
                </a:solidFill>
                <a:latin typeface="Calibri"/>
                <a:ea typeface="Calibri"/>
                <a:cs typeface="Calibri"/>
                <a:sym typeface="Calibri"/>
              </a:rPr>
              <a:t>Remember that in the results you only state facts from your data. You will refer to your hypothesis in the conclusion/discussion section.</a:t>
            </a:r>
            <a:endParaRPr sz="3600" dirty="0">
              <a:solidFill>
                <a:schemeClr val="dk1"/>
              </a:solidFill>
              <a:latin typeface="Calibri"/>
              <a:ea typeface="Calibri"/>
              <a:cs typeface="Calibri"/>
              <a:sym typeface="Calibri"/>
            </a:endParaRPr>
          </a:p>
        </p:txBody>
      </p:sp>
      <p:sp>
        <p:nvSpPr>
          <p:cNvPr id="64" name="Shape 64"/>
          <p:cNvSpPr/>
          <p:nvPr/>
        </p:nvSpPr>
        <p:spPr>
          <a:xfrm>
            <a:off x="22402802" y="621660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5" name="Shape 65"/>
          <p:cNvSpPr/>
          <p:nvPr/>
        </p:nvSpPr>
        <p:spPr>
          <a:xfrm>
            <a:off x="22402802" y="13530269"/>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no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solidFill>
                <a:schemeClr val="dk1"/>
              </a:solidFill>
              <a:latin typeface="Calibri"/>
              <a:ea typeface="Calibri"/>
              <a:cs typeface="Calibri"/>
              <a:sym typeface="Calibri"/>
            </a:endParaRPr>
          </a:p>
        </p:txBody>
      </p:sp>
      <p:sp>
        <p:nvSpPr>
          <p:cNvPr id="66" name="Shape 66"/>
          <p:cNvSpPr txBox="1"/>
          <p:nvPr/>
        </p:nvSpPr>
        <p:spPr>
          <a:xfrm>
            <a:off x="33119272" y="6174757"/>
            <a:ext cx="9406247" cy="2372444"/>
          </a:xfrm>
          <a:prstGeom prst="rect">
            <a:avLst/>
          </a:prstGeom>
          <a:noFill/>
          <a:ln>
            <a:noFill/>
          </a:ln>
        </p:spPr>
        <p:txBody>
          <a:bodyPr spcFirstLastPara="1" wrap="square" lIns="0" tIns="0" rIns="0" bIns="0" anchor="t" anchorCtr="0">
            <a:noAutofit/>
          </a:bodyPr>
          <a:lstStyle/>
          <a:p>
            <a:pPr marL="27722" marR="0" lvl="0" indent="0" algn="just" rtl="0">
              <a:lnSpc>
                <a:spcPct val="117562"/>
              </a:lnSpc>
              <a:spcBef>
                <a:spcPts val="0"/>
              </a:spcBef>
              <a:spcAft>
                <a:spcPts val="0"/>
              </a:spcAft>
              <a:buNone/>
            </a:pPr>
            <a:r>
              <a:rPr lang="en-US" sz="4800" b="1" dirty="0">
                <a:solidFill>
                  <a:srgbClr val="123E67"/>
                </a:solidFill>
                <a:latin typeface="Calibri"/>
                <a:ea typeface="Calibri"/>
                <a:cs typeface="Calibri"/>
                <a:sym typeface="Calibri"/>
              </a:rPr>
              <a:t>DISCUSSION</a:t>
            </a:r>
            <a:endParaRPr sz="4800" dirty="0">
              <a:solidFill>
                <a:srgbClr val="123E67"/>
              </a:solidFill>
              <a:latin typeface="Calibri"/>
              <a:ea typeface="Calibri"/>
              <a:cs typeface="Calibri"/>
              <a:sym typeface="Calibri"/>
            </a:endParaRPr>
          </a:p>
          <a:p>
            <a:pPr marL="27722" marR="11089" lvl="0" indent="0" algn="just" rtl="0">
              <a:lnSpc>
                <a:spcPct val="120055"/>
              </a:lnSpc>
              <a:spcBef>
                <a:spcPts val="22"/>
              </a:spcBef>
              <a:spcAft>
                <a:spcPts val="0"/>
              </a:spcAft>
              <a:buNone/>
            </a:pPr>
            <a:r>
              <a:rPr lang="en-US" sz="3600" dirty="0">
                <a:solidFill>
                  <a:srgbClr val="231F20"/>
                </a:solidFill>
                <a:latin typeface="Calibri"/>
                <a:ea typeface="Calibri"/>
                <a:cs typeface="Calibri"/>
                <a:sym typeface="Calibri"/>
              </a:rPr>
              <a:t>The conclusion is the section where you wrap up your data in terms of your hypothesis and the big picture importance.</a:t>
            </a:r>
            <a:endParaRPr sz="3600" dirty="0">
              <a:solidFill>
                <a:schemeClr val="dk1"/>
              </a:solidFill>
              <a:latin typeface="Calibri"/>
              <a:ea typeface="Calibri"/>
              <a:cs typeface="Calibri"/>
              <a:sym typeface="Calibri"/>
            </a:endParaRPr>
          </a:p>
        </p:txBody>
      </p:sp>
      <p:sp>
        <p:nvSpPr>
          <p:cNvPr id="67" name="Shape 67"/>
          <p:cNvSpPr txBox="1"/>
          <p:nvPr/>
        </p:nvSpPr>
        <p:spPr>
          <a:xfrm>
            <a:off x="33119272" y="9041842"/>
            <a:ext cx="9799965" cy="3880549"/>
          </a:xfrm>
          <a:prstGeom prst="rect">
            <a:avLst/>
          </a:prstGeom>
          <a:noFill/>
          <a:ln>
            <a:noFill/>
          </a:ln>
        </p:spPr>
        <p:txBody>
          <a:bodyPr spcFirstLastPara="1" wrap="square" lIns="0" tIns="0" rIns="0" bIns="0" anchor="t" anchorCtr="0">
            <a:noAutofit/>
          </a:bodyPr>
          <a:lstStyle/>
          <a:p>
            <a:pPr marL="27722" marR="11089" lvl="0" indent="0" algn="just" rtl="0">
              <a:spcBef>
                <a:spcPts val="0"/>
              </a:spcBef>
              <a:spcAft>
                <a:spcPts val="0"/>
              </a:spcAft>
              <a:buNone/>
            </a:pPr>
            <a:r>
              <a:rPr lang="en-US" sz="3600" dirty="0">
                <a:solidFill>
                  <a:srgbClr val="231F20"/>
                </a:solidFill>
                <a:latin typeface="Calibri"/>
                <a:ea typeface="Calibri"/>
                <a:cs typeface="Calibri"/>
                <a:sym typeface="Calibri"/>
              </a:rPr>
              <a:t>Information written in this template is original from the New Mexico Tech Writing and Oral Presentation Center.</a:t>
            </a:r>
            <a:endParaRPr sz="3600" dirty="0">
              <a:solidFill>
                <a:schemeClr val="dk1"/>
              </a:solidFill>
              <a:latin typeface="Calibri"/>
              <a:ea typeface="Calibri"/>
              <a:cs typeface="Calibri"/>
              <a:sym typeface="Calibri"/>
            </a:endParaRPr>
          </a:p>
          <a:p>
            <a:pPr marL="27722" marR="36040" lvl="0" indent="0" algn="l" rtl="0">
              <a:lnSpc>
                <a:spcPct val="120055"/>
              </a:lnSpc>
              <a:spcBef>
                <a:spcPts val="142"/>
              </a:spcBef>
              <a:spcAft>
                <a:spcPts val="0"/>
              </a:spcAft>
              <a:buNone/>
            </a:pPr>
            <a:r>
              <a:rPr lang="en-US" sz="3600">
                <a:solidFill>
                  <a:srgbClr val="231F20"/>
                </a:solidFill>
                <a:latin typeface="Calibri"/>
                <a:ea typeface="Calibri"/>
                <a:cs typeface="Calibri"/>
                <a:sym typeface="Calibri"/>
              </a:rPr>
              <a:t>A multitude of information available online for poster presentation advice, for example: https:// nau.edu/undergraduate-research/poster- presentation-tips/ or </a:t>
            </a:r>
            <a:r>
              <a:rPr lang="en-US" sz="3600" u="sng">
                <a:solidFill>
                  <a:schemeClr val="hlink"/>
                </a:solidFill>
                <a:latin typeface="Calibri"/>
                <a:ea typeface="Calibri"/>
                <a:cs typeface="Calibri"/>
                <a:sym typeface="Calibri"/>
                <a:hlinkClick r:id="rId3"/>
              </a:rPr>
              <a:t>http://guides.nyu.edu/posters</a:t>
            </a:r>
            <a:endParaRPr sz="3600">
              <a:solidFill>
                <a:schemeClr val="dk1"/>
              </a:solidFill>
              <a:latin typeface="Calibri"/>
              <a:ea typeface="Calibri"/>
              <a:cs typeface="Calibri"/>
              <a:sym typeface="Calibri"/>
            </a:endParaRPr>
          </a:p>
        </p:txBody>
      </p:sp>
      <p:sp>
        <p:nvSpPr>
          <p:cNvPr id="68" name="Shape 68"/>
          <p:cNvSpPr txBox="1"/>
          <p:nvPr/>
        </p:nvSpPr>
        <p:spPr>
          <a:xfrm>
            <a:off x="33119272" y="13430038"/>
            <a:ext cx="9531017" cy="2215991"/>
          </a:xfrm>
          <a:prstGeom prst="rect">
            <a:avLst/>
          </a:prstGeom>
          <a:noFill/>
          <a:ln>
            <a:noFill/>
          </a:ln>
        </p:spPr>
        <p:txBody>
          <a:bodyPr spcFirstLastPara="1" wrap="square" lIns="0" tIns="0" rIns="0" bIns="0" anchor="t" anchorCtr="0">
            <a:noAutofit/>
          </a:bodyPr>
          <a:lstStyle/>
          <a:p>
            <a:pPr marL="27722" marR="11089" lvl="0" indent="0" algn="l" rtl="0">
              <a:spcBef>
                <a:spcPts val="0"/>
              </a:spcBef>
              <a:spcAft>
                <a:spcPts val="0"/>
              </a:spcAft>
              <a:buNone/>
            </a:pPr>
            <a:r>
              <a:rPr lang="en-US" sz="3600" dirty="0">
                <a:solidFill>
                  <a:srgbClr val="231F20"/>
                </a:solidFill>
                <a:latin typeface="Calibri"/>
                <a:ea typeface="Calibri"/>
                <a:cs typeface="Calibri"/>
                <a:sym typeface="Calibri"/>
              </a:rPr>
              <a:t>If you have any questions regarding the poster template or presentation skills, please stop by the Writing Center in the Fitch Hall basement 017/018 or contact us at </a:t>
            </a:r>
            <a:r>
              <a:rPr lang="en-US" sz="3600" u="sng" dirty="0">
                <a:solidFill>
                  <a:schemeClr val="hlink"/>
                </a:solidFill>
                <a:latin typeface="Calibri"/>
                <a:ea typeface="Calibri"/>
                <a:cs typeface="Calibri"/>
                <a:sym typeface="Calibri"/>
                <a:hlinkClick r:id="rId4"/>
              </a:rPr>
              <a:t>write@nmt.edu.</a:t>
            </a:r>
            <a:endParaRPr sz="3600" dirty="0">
              <a:solidFill>
                <a:schemeClr val="dk1"/>
              </a:solidFill>
              <a:latin typeface="Calibri"/>
              <a:ea typeface="Calibri"/>
              <a:cs typeface="Calibri"/>
              <a:sym typeface="Calibri"/>
            </a:endParaRPr>
          </a:p>
        </p:txBody>
      </p:sp>
      <p:sp>
        <p:nvSpPr>
          <p:cNvPr id="69" name="Shape 69"/>
          <p:cNvSpPr txBox="1"/>
          <p:nvPr/>
        </p:nvSpPr>
        <p:spPr>
          <a:xfrm>
            <a:off x="11630873" y="21792448"/>
            <a:ext cx="9414565" cy="4024179"/>
          </a:xfrm>
          <a:prstGeom prst="rect">
            <a:avLst/>
          </a:prstGeom>
          <a:noFill/>
          <a:ln>
            <a:noFill/>
          </a:ln>
        </p:spPr>
        <p:txBody>
          <a:bodyPr spcFirstLastPara="1" wrap="square" lIns="0" tIns="0" rIns="0" bIns="0" anchor="t" anchorCtr="0">
            <a:noAutofit/>
          </a:bodyPr>
          <a:lstStyle/>
          <a:p>
            <a:pPr marL="27722" marR="0" lvl="0" indent="0" algn="l" rtl="0">
              <a:lnSpc>
                <a:spcPct val="117562"/>
              </a:lnSpc>
              <a:spcBef>
                <a:spcPts val="0"/>
              </a:spcBef>
              <a:spcAft>
                <a:spcPts val="0"/>
              </a:spcAft>
              <a:buNone/>
            </a:pPr>
            <a:r>
              <a:rPr lang="en-US" sz="4800" b="1" dirty="0">
                <a:solidFill>
                  <a:srgbClr val="123E67"/>
                </a:solidFill>
                <a:latin typeface="Calibri"/>
                <a:ea typeface="Calibri"/>
                <a:cs typeface="Calibri"/>
                <a:sym typeface="Calibri"/>
              </a:rPr>
              <a:t>EXPERIMENTAL SECTION</a:t>
            </a:r>
            <a:endParaRPr sz="4800" dirty="0">
              <a:solidFill>
                <a:srgbClr val="123E67"/>
              </a:solidFill>
              <a:latin typeface="Calibri"/>
              <a:ea typeface="Calibri"/>
              <a:cs typeface="Calibri"/>
              <a:sym typeface="Calibri"/>
            </a:endParaRPr>
          </a:p>
          <a:p>
            <a:pPr marL="27722" marR="0" lvl="0" indent="0" algn="l" rtl="0">
              <a:lnSpc>
                <a:spcPct val="116722"/>
              </a:lnSpc>
              <a:spcBef>
                <a:spcPts val="0"/>
              </a:spcBef>
              <a:spcAft>
                <a:spcPts val="0"/>
              </a:spcAft>
              <a:buNone/>
            </a:pPr>
            <a:r>
              <a:rPr lang="en-US" sz="3600" b="1" i="1" dirty="0">
                <a:solidFill>
                  <a:srgbClr val="231F20"/>
                </a:solidFill>
                <a:latin typeface="Calibri"/>
                <a:ea typeface="Calibri"/>
                <a:cs typeface="Calibri"/>
                <a:sym typeface="Calibri"/>
              </a:rPr>
              <a:t>Method 1</a:t>
            </a:r>
            <a:endParaRPr sz="3600" dirty="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Describe methods only that are directly relevant to your figures.</a:t>
            </a:r>
            <a:endParaRPr sz="3600" dirty="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Use bullet points in this section</a:t>
            </a:r>
            <a:endParaRPr sz="3600" dirty="0">
              <a:solidFill>
                <a:schemeClr val="dk1"/>
              </a:solidFill>
              <a:latin typeface="Calibri"/>
              <a:ea typeface="Calibri"/>
              <a:cs typeface="Calibri"/>
              <a:sym typeface="Calibri"/>
            </a:endParaRPr>
          </a:p>
          <a:p>
            <a:pPr marL="255048" marR="512872" lvl="0" indent="-227325" algn="l" rtl="0">
              <a:spcBef>
                <a:spcPts val="0"/>
              </a:spcBef>
              <a:spcAft>
                <a:spcPts val="0"/>
              </a:spcAft>
              <a:buClr>
                <a:srgbClr val="231F20"/>
              </a:buClr>
              <a:buSzPts val="3600"/>
              <a:buFont typeface="Calibri"/>
              <a:buChar char="•"/>
            </a:pPr>
            <a:r>
              <a:rPr lang="en-US" sz="3600" dirty="0">
                <a:solidFill>
                  <a:srgbClr val="231F20"/>
                </a:solidFill>
                <a:latin typeface="Calibri"/>
                <a:ea typeface="Calibri"/>
                <a:cs typeface="Calibri"/>
                <a:sym typeface="Calibri"/>
              </a:rPr>
              <a:t>It will help the reader clearly understand your methods</a:t>
            </a:r>
            <a:endParaRPr sz="3600" dirty="0">
              <a:solidFill>
                <a:schemeClr val="dk1"/>
              </a:solidFill>
              <a:latin typeface="Calibri"/>
              <a:ea typeface="Calibri"/>
              <a:cs typeface="Calibri"/>
              <a:sym typeface="Calibri"/>
            </a:endParaRPr>
          </a:p>
        </p:txBody>
      </p:sp>
      <p:sp>
        <p:nvSpPr>
          <p:cNvPr id="70" name="Shape 70"/>
          <p:cNvSpPr txBox="1"/>
          <p:nvPr/>
        </p:nvSpPr>
        <p:spPr>
          <a:xfrm>
            <a:off x="11630872" y="26852075"/>
            <a:ext cx="9637764" cy="3326552"/>
          </a:xfrm>
          <a:prstGeom prst="rect">
            <a:avLst/>
          </a:prstGeom>
          <a:noFill/>
          <a:ln>
            <a:noFill/>
          </a:ln>
        </p:spPr>
        <p:txBody>
          <a:bodyPr spcFirstLastPara="1" wrap="square" lIns="0" tIns="0" rIns="0" bIns="0" anchor="t" anchorCtr="0">
            <a:noAutofit/>
          </a:bodyPr>
          <a:lstStyle/>
          <a:p>
            <a:pPr marL="27722" marR="0" lvl="0" indent="0" algn="l" rtl="0">
              <a:lnSpc>
                <a:spcPct val="120055"/>
              </a:lnSpc>
              <a:spcBef>
                <a:spcPts val="0"/>
              </a:spcBef>
              <a:spcAft>
                <a:spcPts val="0"/>
              </a:spcAft>
              <a:buNone/>
            </a:pPr>
            <a:r>
              <a:rPr lang="en-US" sz="3600" b="1" i="1">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0" lvl="0" indent="-227325" algn="l" rtl="0">
              <a:lnSpc>
                <a:spcPct val="120055"/>
              </a:lnSpc>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Method 2</a:t>
            </a:r>
            <a:endParaRPr sz="3600">
              <a:solidFill>
                <a:schemeClr val="dk1"/>
              </a:solidFill>
              <a:latin typeface="Calibri"/>
              <a:ea typeface="Calibri"/>
              <a:cs typeface="Calibri"/>
              <a:sym typeface="Calibri"/>
            </a:endParaRPr>
          </a:p>
          <a:p>
            <a:pPr marL="255048" marR="11089" lvl="0" indent="-227325" algn="l" rtl="0">
              <a:spcBef>
                <a:spcPts val="0"/>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Don’t underestimate the power of bold/italic font to separate ideas</a:t>
            </a:r>
            <a:endParaRPr sz="3600">
              <a:solidFill>
                <a:schemeClr val="dk1"/>
              </a:solidFill>
              <a:latin typeface="Calibri"/>
              <a:ea typeface="Calibri"/>
              <a:cs typeface="Calibri"/>
              <a:sym typeface="Calibri"/>
            </a:endParaRPr>
          </a:p>
          <a:p>
            <a:pPr marL="255048" marR="1426340" lvl="0" indent="-227325" algn="l" rtl="0">
              <a:lnSpc>
                <a:spcPct val="120055"/>
              </a:lnSpc>
              <a:spcBef>
                <a:spcPts val="142"/>
              </a:spcBef>
              <a:spcAft>
                <a:spcPts val="0"/>
              </a:spcAft>
              <a:buClr>
                <a:srgbClr val="231F20"/>
              </a:buClr>
              <a:buSzPts val="3600"/>
              <a:buFont typeface="Calibri"/>
              <a:buChar char="•"/>
            </a:pPr>
            <a:r>
              <a:rPr lang="en-US" sz="3600">
                <a:solidFill>
                  <a:srgbClr val="231F20"/>
                </a:solidFill>
                <a:latin typeface="Calibri"/>
                <a:ea typeface="Calibri"/>
                <a:cs typeface="Calibri"/>
                <a:sym typeface="Calibri"/>
              </a:rPr>
              <a:t>Consistency is key when using bold/italic/ underlined font for clarity</a:t>
            </a:r>
            <a:endParaRPr sz="3600">
              <a:solidFill>
                <a:schemeClr val="dk1"/>
              </a:solidFill>
              <a:latin typeface="Calibri"/>
              <a:ea typeface="Calibri"/>
              <a:cs typeface="Calibri"/>
              <a:sym typeface="Calibri"/>
            </a:endParaRPr>
          </a:p>
        </p:txBody>
      </p:sp>
      <p:sp>
        <p:nvSpPr>
          <p:cNvPr id="71" name="Shape 71"/>
          <p:cNvSpPr txBox="1"/>
          <p:nvPr/>
        </p:nvSpPr>
        <p:spPr>
          <a:xfrm>
            <a:off x="33119272" y="29197528"/>
            <a:ext cx="9184435" cy="1074653"/>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Contact Information</a:t>
            </a:r>
            <a:endParaRPr sz="4800" dirty="0">
              <a:solidFill>
                <a:srgbClr val="123E67"/>
              </a:solidFill>
              <a:latin typeface="Calibri"/>
              <a:ea typeface="Calibri"/>
              <a:cs typeface="Calibri"/>
              <a:sym typeface="Calibri"/>
            </a:endParaRPr>
          </a:p>
          <a:p>
            <a:pPr marL="27722" marR="0" lvl="0" indent="0" algn="l" rtl="0">
              <a:spcBef>
                <a:spcPts val="87"/>
              </a:spcBef>
              <a:spcAft>
                <a:spcPts val="0"/>
              </a:spcAft>
              <a:buNone/>
            </a:pPr>
            <a:r>
              <a:rPr lang="en-US" sz="2100" dirty="0">
                <a:solidFill>
                  <a:srgbClr val="231F20"/>
                </a:solidFill>
                <a:latin typeface="Calibri"/>
                <a:ea typeface="Calibri"/>
                <a:cs typeface="Calibri"/>
                <a:sym typeface="Calibri"/>
              </a:rPr>
              <a:t>Contact information of your Research Advisor (e.g., Title, name, email address, etc.)</a:t>
            </a:r>
            <a:endParaRPr sz="2100" dirty="0">
              <a:solidFill>
                <a:schemeClr val="dk1"/>
              </a:solidFill>
              <a:latin typeface="Calibri"/>
              <a:ea typeface="Calibri"/>
              <a:cs typeface="Calibri"/>
              <a:sym typeface="Calibri"/>
            </a:endParaRPr>
          </a:p>
        </p:txBody>
      </p:sp>
      <p:sp>
        <p:nvSpPr>
          <p:cNvPr id="72" name="Shape 72"/>
          <p:cNvSpPr txBox="1"/>
          <p:nvPr/>
        </p:nvSpPr>
        <p:spPr>
          <a:xfrm>
            <a:off x="33119272" y="30417791"/>
            <a:ext cx="9341090" cy="1467068"/>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2100">
                <a:solidFill>
                  <a:srgbClr val="231F20"/>
                </a:solidFill>
                <a:latin typeface="Calibri"/>
                <a:ea typeface="Calibri"/>
                <a:cs typeface="Calibri"/>
                <a:sym typeface="Calibri"/>
              </a:rPr>
              <a:t>If your project is funded, put that information here (e.g., Grant number, corporation)</a:t>
            </a:r>
            <a:endParaRPr sz="210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0" marR="0" lvl="0" indent="0" algn="l" rtl="0">
              <a:lnSpc>
                <a:spcPct val="100000"/>
              </a:lnSpc>
              <a:spcBef>
                <a:spcPts val="0"/>
              </a:spcBef>
              <a:spcAft>
                <a:spcPts val="0"/>
              </a:spcAft>
              <a:buNone/>
            </a:pPr>
            <a:endParaRPr sz="2000">
              <a:solidFill>
                <a:schemeClr val="dk1"/>
              </a:solidFill>
              <a:latin typeface="Times New Roman"/>
              <a:ea typeface="Times New Roman"/>
              <a:cs typeface="Times New Roman"/>
              <a:sym typeface="Times New Roman"/>
            </a:endParaRPr>
          </a:p>
          <a:p>
            <a:pPr marL="27722" marR="0" lvl="0" indent="0" algn="l" rtl="0">
              <a:spcBef>
                <a:spcPts val="1626"/>
              </a:spcBef>
              <a:spcAft>
                <a:spcPts val="0"/>
              </a:spcAft>
              <a:buNone/>
            </a:pPr>
            <a:r>
              <a:rPr lang="en-US" sz="2100">
                <a:solidFill>
                  <a:srgbClr val="231F20"/>
                </a:solidFill>
                <a:latin typeface="Calibri"/>
                <a:ea typeface="Calibri"/>
                <a:cs typeface="Calibri"/>
                <a:sym typeface="Calibri"/>
              </a:rPr>
              <a:t>Text is intentionally smaller to maximize space.</a:t>
            </a:r>
            <a:endParaRPr sz="2100">
              <a:solidFill>
                <a:schemeClr val="dk1"/>
              </a:solidFill>
              <a:latin typeface="Calibri"/>
              <a:ea typeface="Calibri"/>
              <a:cs typeface="Calibri"/>
              <a:sym typeface="Calibri"/>
            </a:endParaRPr>
          </a:p>
        </p:txBody>
      </p:sp>
      <p:sp>
        <p:nvSpPr>
          <p:cNvPr id="73" name="Shape 73"/>
          <p:cNvSpPr/>
          <p:nvPr/>
        </p:nvSpPr>
        <p:spPr>
          <a:xfrm>
            <a:off x="914400" y="23312291"/>
            <a:ext cx="9830464" cy="5896205"/>
          </a:xfrm>
          <a:custGeom>
            <a:avLst/>
            <a:gdLst/>
            <a:ahLst/>
            <a:cxnLst/>
            <a:rect l="0" t="0" r="0" b="0"/>
            <a:pathLst>
              <a:path w="120000" h="120000" extrusionOk="0">
                <a:moveTo>
                  <a:pt x="0" y="119984"/>
                </a:moveTo>
                <a:lnTo>
                  <a:pt x="119991" y="119984"/>
                </a:lnTo>
                <a:lnTo>
                  <a:pt x="119991" y="0"/>
                </a:lnTo>
                <a:lnTo>
                  <a:pt x="0" y="0"/>
                </a:lnTo>
                <a:lnTo>
                  <a:pt x="0" y="119984"/>
                </a:lnTo>
                <a:close/>
              </a:path>
            </a:pathLst>
          </a:custGeom>
          <a:solidFill>
            <a:schemeClr val="bg1"/>
          </a:solidFill>
          <a:ln w="12700">
            <a:solidFill>
              <a:srgbClr val="123E67"/>
            </a:solidFill>
          </a:ln>
        </p:spPr>
        <p:txBody>
          <a:bodyPr spcFirstLastPara="1" wrap="square" lIns="0" tIns="0" rIns="0" bIns="0" anchor="t" anchorCtr="0">
            <a:noAutofit/>
          </a:bodyPr>
          <a:lstStyle/>
          <a:p>
            <a:pPr marL="0" marR="0" lvl="0" indent="0" algn="l" rtl="0">
              <a:spcBef>
                <a:spcPts val="0"/>
              </a:spcBef>
              <a:spcAft>
                <a:spcPts val="0"/>
              </a:spcAft>
              <a:buNone/>
            </a:pPr>
            <a:endParaRPr sz="3900">
              <a:ln w="28575">
                <a:solidFill>
                  <a:srgbClr val="123E67"/>
                </a:solidFill>
              </a:ln>
              <a:noFill/>
              <a:latin typeface="Calibri"/>
              <a:ea typeface="Calibri"/>
              <a:cs typeface="Calibri"/>
              <a:sym typeface="Calibri"/>
            </a:endParaRPr>
          </a:p>
        </p:txBody>
      </p:sp>
      <p:sp>
        <p:nvSpPr>
          <p:cNvPr id="74" name="Shape 74"/>
          <p:cNvSpPr txBox="1"/>
          <p:nvPr/>
        </p:nvSpPr>
        <p:spPr>
          <a:xfrm>
            <a:off x="38606637" y="2841157"/>
            <a:ext cx="4377614" cy="738664"/>
          </a:xfrm>
          <a:prstGeom prst="rect">
            <a:avLst/>
          </a:prstGeom>
          <a:noFill/>
          <a:ln>
            <a:noFill/>
          </a:ln>
        </p:spPr>
        <p:txBody>
          <a:bodyPr spcFirstLastPara="1" wrap="square" lIns="0" tIns="0" rIns="0" bIns="0" anchor="t" anchorCtr="0">
            <a:noAutofit/>
          </a:bodyPr>
          <a:lstStyle/>
          <a:p>
            <a:pPr marL="27722" marR="0" lvl="0" indent="0" algn="l" rtl="0">
              <a:spcBef>
                <a:spcPts val="0"/>
              </a:spcBef>
              <a:spcAft>
                <a:spcPts val="0"/>
              </a:spcAft>
              <a:buNone/>
            </a:pPr>
            <a:r>
              <a:rPr lang="en-US" sz="4800" b="1" dirty="0">
                <a:solidFill>
                  <a:srgbClr val="123E67"/>
                </a:solidFill>
                <a:latin typeface="Calibri"/>
                <a:ea typeface="Calibri"/>
                <a:cs typeface="Calibri"/>
                <a:sym typeface="Calibri"/>
              </a:rPr>
              <a:t>SRS </a:t>
            </a:r>
            <a:r>
              <a:rPr lang="en-US" sz="4800" b="1" dirty="0" smtClean="0">
                <a:solidFill>
                  <a:srgbClr val="123E67"/>
                </a:solidFill>
                <a:latin typeface="Calibri"/>
                <a:ea typeface="Calibri"/>
                <a:cs typeface="Calibri"/>
                <a:sym typeface="Calibri"/>
              </a:rPr>
              <a:t>2020-XXX</a:t>
            </a:r>
            <a:endParaRPr sz="4800" dirty="0">
              <a:solidFill>
                <a:srgbClr val="123E67"/>
              </a:solidFill>
              <a:latin typeface="Calibri"/>
              <a:ea typeface="Calibri"/>
              <a:cs typeface="Calibri"/>
              <a:sym typeface="Calibri"/>
            </a:endParaRP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1432" y="-369332"/>
            <a:ext cx="11603782" cy="54864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731</Words>
  <Application>Microsoft Office PowerPoint</Application>
  <PresentationFormat>Custom</PresentationFormat>
  <Paragraphs>49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Title Descriptive and Informative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Descriptive and Informative</dc:title>
  <dc:creator>ADLS</dc:creator>
  <cp:lastModifiedBy>Gabor Da Silva, Agnieszka </cp:lastModifiedBy>
  <cp:revision>6</cp:revision>
  <dcterms:modified xsi:type="dcterms:W3CDTF">2024-01-09T20:15:11Z</dcterms:modified>
</cp:coreProperties>
</file>