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95" r:id="rId3"/>
    <p:sldId id="276" r:id="rId4"/>
    <p:sldId id="256" r:id="rId5"/>
    <p:sldId id="293" r:id="rId6"/>
    <p:sldId id="299" r:id="rId7"/>
    <p:sldId id="274" r:id="rId8"/>
    <p:sldId id="275" r:id="rId9"/>
    <p:sldId id="297" r:id="rId10"/>
    <p:sldId id="298" r:id="rId11"/>
    <p:sldId id="294" r:id="rId12"/>
    <p:sldId id="277" r:id="rId13"/>
    <p:sldId id="260" r:id="rId14"/>
    <p:sldId id="278" r:id="rId15"/>
    <p:sldId id="288" r:id="rId16"/>
    <p:sldId id="289" r:id="rId17"/>
    <p:sldId id="280" r:id="rId18"/>
    <p:sldId id="264" r:id="rId19"/>
    <p:sldId id="265" r:id="rId20"/>
    <p:sldId id="266" r:id="rId21"/>
    <p:sldId id="267" r:id="rId22"/>
    <p:sldId id="286" r:id="rId23"/>
    <p:sldId id="281" r:id="rId24"/>
    <p:sldId id="282" r:id="rId25"/>
    <p:sldId id="284" r:id="rId26"/>
    <p:sldId id="285" r:id="rId27"/>
    <p:sldId id="287"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105" d="100"/>
          <a:sy n="105" d="100"/>
        </p:scale>
        <p:origin x="76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724AA-DE2D-473B-9007-BE2CDDB0E5A3}"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81AFABBF-E324-421C-94A4-18EC9963963E}">
      <dgm:prSet custT="1"/>
      <dgm:spPr>
        <a:solidFill>
          <a:srgbClr val="004673"/>
        </a:solidFill>
      </dgm:spPr>
      <dgm:t>
        <a:bodyPr/>
        <a:lstStyle/>
        <a:p>
          <a:pPr algn="ctr" rtl="0"/>
          <a:endParaRPr lang="en-US" sz="1500" dirty="0"/>
        </a:p>
      </dgm:t>
    </dgm:pt>
    <dgm:pt modelId="{D01BEC2F-8A9C-42BD-94F4-BDFDF4C1BF9B}" type="parTrans" cxnId="{C55EA65C-1220-4C18-93A9-EC0B619F67E0}">
      <dgm:prSet/>
      <dgm:spPr/>
      <dgm:t>
        <a:bodyPr/>
        <a:lstStyle/>
        <a:p>
          <a:endParaRPr lang="en-US"/>
        </a:p>
      </dgm:t>
    </dgm:pt>
    <dgm:pt modelId="{4807B2FF-1272-4C6D-B197-01F63BD2C17C}" type="sibTrans" cxnId="{C55EA65C-1220-4C18-93A9-EC0B619F67E0}">
      <dgm:prSet/>
      <dgm:spPr/>
      <dgm:t>
        <a:bodyPr/>
        <a:lstStyle/>
        <a:p>
          <a:endParaRPr lang="en-US"/>
        </a:p>
      </dgm:t>
    </dgm:pt>
    <dgm:pt modelId="{EC1F2FBC-423B-435C-85E0-FE19CA4DDF76}">
      <dgm:prSet custT="1"/>
      <dgm:spPr>
        <a:solidFill>
          <a:srgbClr val="004673"/>
        </a:solidFill>
      </dgm:spPr>
      <dgm:t>
        <a:bodyPr/>
        <a:lstStyle/>
        <a:p>
          <a:pPr algn="l" rtl="0"/>
          <a:r>
            <a:rPr lang="en-US" sz="1500" b="1" dirty="0" smtClean="0"/>
            <a:t>Subject matter experts to generalists with minimal knowledge in the field</a:t>
          </a:r>
          <a:endParaRPr lang="en-US" sz="1500" b="1" dirty="0"/>
        </a:p>
      </dgm:t>
    </dgm:pt>
    <dgm:pt modelId="{769726FD-5CCC-4EE3-8F70-365EEFCA58DE}" type="parTrans" cxnId="{8E5A8E94-FFB3-4E06-83CA-DD9175A861C3}">
      <dgm:prSet/>
      <dgm:spPr/>
      <dgm:t>
        <a:bodyPr/>
        <a:lstStyle/>
        <a:p>
          <a:endParaRPr lang="en-US"/>
        </a:p>
      </dgm:t>
    </dgm:pt>
    <dgm:pt modelId="{0A321661-EA8E-48EE-8F2C-334AEC25F160}" type="sibTrans" cxnId="{8E5A8E94-FFB3-4E06-83CA-DD9175A861C3}">
      <dgm:prSet/>
      <dgm:spPr/>
      <dgm:t>
        <a:bodyPr/>
        <a:lstStyle/>
        <a:p>
          <a:endParaRPr lang="en-US"/>
        </a:p>
      </dgm:t>
    </dgm:pt>
    <dgm:pt modelId="{0338617F-C1FC-4A72-8E93-18B3AC68E914}">
      <dgm:prSet custT="1"/>
      <dgm:spPr>
        <a:solidFill>
          <a:srgbClr val="004673"/>
        </a:solidFill>
      </dgm:spPr>
      <dgm:t>
        <a:bodyPr/>
        <a:lstStyle/>
        <a:p>
          <a:pPr rtl="0"/>
          <a:r>
            <a:rPr lang="en-US" sz="1500" b="1" dirty="0" smtClean="0"/>
            <a:t>Limited time for reading your proposal</a:t>
          </a:r>
          <a:endParaRPr lang="en-US" sz="1500" b="1" dirty="0"/>
        </a:p>
      </dgm:t>
    </dgm:pt>
    <dgm:pt modelId="{86585DA8-D9F1-48D0-85F9-2081CEBDF469}" type="parTrans" cxnId="{028D3FF7-14B8-446A-815A-1AC6A74B1171}">
      <dgm:prSet/>
      <dgm:spPr/>
      <dgm:t>
        <a:bodyPr/>
        <a:lstStyle/>
        <a:p>
          <a:endParaRPr lang="en-US"/>
        </a:p>
      </dgm:t>
    </dgm:pt>
    <dgm:pt modelId="{5D824D94-C9F6-40FA-911C-2069CB6F346C}" type="sibTrans" cxnId="{028D3FF7-14B8-446A-815A-1AC6A74B1171}">
      <dgm:prSet/>
      <dgm:spPr/>
      <dgm:t>
        <a:bodyPr/>
        <a:lstStyle/>
        <a:p>
          <a:endParaRPr lang="en-US"/>
        </a:p>
      </dgm:t>
    </dgm:pt>
    <dgm:pt modelId="{7A609EC7-CF3A-4CF8-8081-C2C780BBA6F4}">
      <dgm:prSet custT="1"/>
      <dgm:spPr>
        <a:solidFill>
          <a:srgbClr val="004673"/>
        </a:solidFill>
      </dgm:spPr>
      <dgm:t>
        <a:bodyPr/>
        <a:lstStyle/>
        <a:p>
          <a:pPr rtl="0"/>
          <a:r>
            <a:rPr lang="en-US" sz="1500" b="1" dirty="0" smtClean="0"/>
            <a:t>Review many proposals</a:t>
          </a:r>
          <a:endParaRPr lang="en-US" sz="1500" b="1" dirty="0"/>
        </a:p>
      </dgm:t>
    </dgm:pt>
    <dgm:pt modelId="{69B4C259-51FF-4A23-8EA8-CBBB38119D5C}" type="parTrans" cxnId="{1D926B07-FCC1-49EE-9326-46593805DE73}">
      <dgm:prSet/>
      <dgm:spPr/>
      <dgm:t>
        <a:bodyPr/>
        <a:lstStyle/>
        <a:p>
          <a:endParaRPr lang="en-US"/>
        </a:p>
      </dgm:t>
    </dgm:pt>
    <dgm:pt modelId="{C6B8CF62-D945-4A69-B214-2877F3CA742D}" type="sibTrans" cxnId="{1D926B07-FCC1-49EE-9326-46593805DE73}">
      <dgm:prSet/>
      <dgm:spPr/>
      <dgm:t>
        <a:bodyPr/>
        <a:lstStyle/>
        <a:p>
          <a:endParaRPr lang="en-US"/>
        </a:p>
      </dgm:t>
    </dgm:pt>
    <dgm:pt modelId="{057AB272-84CB-4133-BCD0-D5CECB1047C1}">
      <dgm:prSet custT="1"/>
      <dgm:spPr>
        <a:solidFill>
          <a:srgbClr val="004673"/>
        </a:solidFill>
      </dgm:spPr>
      <dgm:t>
        <a:bodyPr/>
        <a:lstStyle/>
        <a:p>
          <a:pPr rtl="0">
            <a:lnSpc>
              <a:spcPct val="100000"/>
            </a:lnSpc>
            <a:spcAft>
              <a:spcPts val="0"/>
            </a:spcAft>
          </a:pPr>
          <a:r>
            <a:rPr lang="en-US" sz="1500" b="1" dirty="0" smtClean="0"/>
            <a:t>Do not have time to find information that is not  well organized, clear, </a:t>
          </a:r>
        </a:p>
        <a:p>
          <a:pPr rtl="0">
            <a:lnSpc>
              <a:spcPct val="100000"/>
            </a:lnSpc>
            <a:spcAft>
              <a:spcPts val="0"/>
            </a:spcAft>
          </a:pPr>
          <a:r>
            <a:rPr lang="en-US" sz="1500" b="1" dirty="0" smtClean="0"/>
            <a:t>visual, or highlighted</a:t>
          </a:r>
          <a:endParaRPr lang="en-US" sz="1500" b="1" dirty="0"/>
        </a:p>
      </dgm:t>
    </dgm:pt>
    <dgm:pt modelId="{BA7E38B8-8FC5-49B8-927C-C6543B94C368}" type="parTrans" cxnId="{ECACDF14-BDE4-40F5-9EC4-6E4696CC64A7}">
      <dgm:prSet/>
      <dgm:spPr/>
      <dgm:t>
        <a:bodyPr/>
        <a:lstStyle/>
        <a:p>
          <a:endParaRPr lang="en-US"/>
        </a:p>
      </dgm:t>
    </dgm:pt>
    <dgm:pt modelId="{108F13F2-6CBF-45EB-BDF7-296716CD9D20}" type="sibTrans" cxnId="{ECACDF14-BDE4-40F5-9EC4-6E4696CC64A7}">
      <dgm:prSet/>
      <dgm:spPr/>
      <dgm:t>
        <a:bodyPr/>
        <a:lstStyle/>
        <a:p>
          <a:endParaRPr lang="en-US"/>
        </a:p>
      </dgm:t>
    </dgm:pt>
    <dgm:pt modelId="{59793AD6-9358-46DC-B20A-E0C8FF532A12}">
      <dgm:prSet custT="1"/>
      <dgm:spPr>
        <a:solidFill>
          <a:srgbClr val="004673"/>
        </a:solidFill>
      </dgm:spPr>
      <dgm:t>
        <a:bodyPr/>
        <a:lstStyle/>
        <a:p>
          <a:pPr algn="l" rtl="0"/>
          <a:r>
            <a:rPr lang="en-US" sz="1500" b="1" dirty="0" smtClean="0"/>
            <a:t>First-time reviewers to veterans </a:t>
          </a:r>
          <a:endParaRPr lang="en-US" sz="1500" b="1" dirty="0"/>
        </a:p>
      </dgm:t>
    </dgm:pt>
    <dgm:pt modelId="{10EB92A1-6447-4D4A-B5AB-C70FF4E92916}" type="parTrans" cxnId="{C8A962AE-FF8D-4587-9D30-BC4EF8639798}">
      <dgm:prSet/>
      <dgm:spPr/>
      <dgm:t>
        <a:bodyPr/>
        <a:lstStyle/>
        <a:p>
          <a:endParaRPr lang="en-US"/>
        </a:p>
      </dgm:t>
    </dgm:pt>
    <dgm:pt modelId="{CD64D8B9-F149-4768-B6D2-78CAD84FE7DF}" type="sibTrans" cxnId="{C8A962AE-FF8D-4587-9D30-BC4EF8639798}">
      <dgm:prSet/>
      <dgm:spPr/>
      <dgm:t>
        <a:bodyPr/>
        <a:lstStyle/>
        <a:p>
          <a:endParaRPr lang="en-US"/>
        </a:p>
      </dgm:t>
    </dgm:pt>
    <dgm:pt modelId="{E9F2C4C7-1B30-4B63-8D87-CE48F2B0CB30}">
      <dgm:prSet custT="1"/>
      <dgm:spPr>
        <a:solidFill>
          <a:srgbClr val="004673"/>
        </a:solidFill>
      </dgm:spPr>
      <dgm:t>
        <a:bodyPr/>
        <a:lstStyle/>
        <a:p>
          <a:pPr algn="l" rtl="0"/>
          <a:r>
            <a:rPr lang="en-US" sz="1500" b="1" dirty="0" smtClean="0"/>
            <a:t>Reviewers have varied experience</a:t>
          </a:r>
          <a:endParaRPr lang="en-US" sz="1500" b="1" dirty="0"/>
        </a:p>
      </dgm:t>
    </dgm:pt>
    <dgm:pt modelId="{8F96BE18-5566-439A-A58F-6E7AB5A481E9}" type="sibTrans" cxnId="{9DD348BA-1AC7-4578-8719-EB5B8F8B9269}">
      <dgm:prSet/>
      <dgm:spPr/>
      <dgm:t>
        <a:bodyPr/>
        <a:lstStyle/>
        <a:p>
          <a:endParaRPr lang="en-US"/>
        </a:p>
      </dgm:t>
    </dgm:pt>
    <dgm:pt modelId="{C41B671C-B87E-4093-917E-05EB5C656FCA}" type="parTrans" cxnId="{9DD348BA-1AC7-4578-8719-EB5B8F8B9269}">
      <dgm:prSet/>
      <dgm:spPr/>
      <dgm:t>
        <a:bodyPr/>
        <a:lstStyle/>
        <a:p>
          <a:endParaRPr lang="en-US"/>
        </a:p>
      </dgm:t>
    </dgm:pt>
    <dgm:pt modelId="{17EF0F17-8EE2-486A-BA67-CA1C47D61A8E}" type="pres">
      <dgm:prSet presAssocID="{557724AA-DE2D-473B-9007-BE2CDDB0E5A3}" presName="matrix" presStyleCnt="0">
        <dgm:presLayoutVars>
          <dgm:chMax val="1"/>
          <dgm:dir/>
          <dgm:resizeHandles val="exact"/>
        </dgm:presLayoutVars>
      </dgm:prSet>
      <dgm:spPr/>
      <dgm:t>
        <a:bodyPr/>
        <a:lstStyle/>
        <a:p>
          <a:endParaRPr lang="en-US"/>
        </a:p>
      </dgm:t>
    </dgm:pt>
    <dgm:pt modelId="{0B320971-1D56-47CB-9E6F-C630828693A5}" type="pres">
      <dgm:prSet presAssocID="{557724AA-DE2D-473B-9007-BE2CDDB0E5A3}" presName="diamond" presStyleLbl="bgShp" presStyleIdx="0" presStyleCnt="1" custScaleX="174576" custLinFactNeighborX="847" custLinFactNeighborY="222"/>
      <dgm:spPr>
        <a:solidFill>
          <a:schemeClr val="tx2">
            <a:lumMod val="20000"/>
            <a:lumOff val="80000"/>
            <a:alpha val="28000"/>
          </a:schemeClr>
        </a:solidFill>
      </dgm:spPr>
      <dgm:t>
        <a:bodyPr/>
        <a:lstStyle/>
        <a:p>
          <a:endParaRPr lang="en-US"/>
        </a:p>
      </dgm:t>
    </dgm:pt>
    <dgm:pt modelId="{97186511-13ED-4674-AFA4-D4F60DACBB88}" type="pres">
      <dgm:prSet presAssocID="{557724AA-DE2D-473B-9007-BE2CDDB0E5A3}" presName="quad1" presStyleLbl="node1" presStyleIdx="0" presStyleCnt="4" custScaleX="230094" custLinFactNeighborX="-53107">
        <dgm:presLayoutVars>
          <dgm:chMax val="0"/>
          <dgm:chPref val="0"/>
          <dgm:bulletEnabled val="1"/>
        </dgm:presLayoutVars>
      </dgm:prSet>
      <dgm:spPr/>
      <dgm:t>
        <a:bodyPr/>
        <a:lstStyle/>
        <a:p>
          <a:endParaRPr lang="en-US"/>
        </a:p>
      </dgm:t>
    </dgm:pt>
    <dgm:pt modelId="{31B79708-BBB9-478E-A4F5-FE8610B5AB82}" type="pres">
      <dgm:prSet presAssocID="{557724AA-DE2D-473B-9007-BE2CDDB0E5A3}" presName="quad2" presStyleLbl="node1" presStyleIdx="1" presStyleCnt="4" custScaleX="226481" custLinFactNeighborX="75351" custLinFactNeighborY="-1049">
        <dgm:presLayoutVars>
          <dgm:chMax val="0"/>
          <dgm:chPref val="0"/>
          <dgm:bulletEnabled val="1"/>
        </dgm:presLayoutVars>
      </dgm:prSet>
      <dgm:spPr/>
      <dgm:t>
        <a:bodyPr/>
        <a:lstStyle/>
        <a:p>
          <a:endParaRPr lang="en-US"/>
        </a:p>
      </dgm:t>
    </dgm:pt>
    <dgm:pt modelId="{508A9FF2-7A48-47E0-ACB4-1B68C780A995}" type="pres">
      <dgm:prSet presAssocID="{557724AA-DE2D-473B-9007-BE2CDDB0E5A3}" presName="quad3" presStyleLbl="node1" presStyleIdx="2" presStyleCnt="4" custScaleX="230094" custLinFactNeighborX="-50101" custLinFactNeighborY="-417">
        <dgm:presLayoutVars>
          <dgm:chMax val="0"/>
          <dgm:chPref val="0"/>
          <dgm:bulletEnabled val="1"/>
        </dgm:presLayoutVars>
      </dgm:prSet>
      <dgm:spPr/>
      <dgm:t>
        <a:bodyPr/>
        <a:lstStyle/>
        <a:p>
          <a:endParaRPr lang="en-US"/>
        </a:p>
      </dgm:t>
    </dgm:pt>
    <dgm:pt modelId="{6D9F94AB-3BEA-4BF4-BEEF-E8ED50411769}" type="pres">
      <dgm:prSet presAssocID="{557724AA-DE2D-473B-9007-BE2CDDB0E5A3}" presName="quad4" presStyleLbl="node1" presStyleIdx="3" presStyleCnt="4" custScaleX="226400" custLinFactNeighborX="75310" custLinFactNeighborY="-1904">
        <dgm:presLayoutVars>
          <dgm:chMax val="0"/>
          <dgm:chPref val="0"/>
          <dgm:bulletEnabled val="1"/>
        </dgm:presLayoutVars>
      </dgm:prSet>
      <dgm:spPr/>
      <dgm:t>
        <a:bodyPr/>
        <a:lstStyle/>
        <a:p>
          <a:endParaRPr lang="en-US"/>
        </a:p>
      </dgm:t>
    </dgm:pt>
  </dgm:ptLst>
  <dgm:cxnLst>
    <dgm:cxn modelId="{FBB6C989-A1B1-44A7-8596-9A0852C89E8C}" type="presOf" srcId="{E9F2C4C7-1B30-4B63-8D87-CE48F2B0CB30}" destId="{97186511-13ED-4674-AFA4-D4F60DACBB88}" srcOrd="0" destOrd="1" presId="urn:microsoft.com/office/officeart/2005/8/layout/matrix3"/>
    <dgm:cxn modelId="{02FDD7A6-0B47-4928-B33E-F06F46A20D8D}" type="presOf" srcId="{81AFABBF-E324-421C-94A4-18EC9963963E}" destId="{97186511-13ED-4674-AFA4-D4F60DACBB88}" srcOrd="0" destOrd="0" presId="urn:microsoft.com/office/officeart/2005/8/layout/matrix3"/>
    <dgm:cxn modelId="{8E5A8E94-FFB3-4E06-83CA-DD9175A861C3}" srcId="{81AFABBF-E324-421C-94A4-18EC9963963E}" destId="{EC1F2FBC-423B-435C-85E0-FE19CA4DDF76}" srcOrd="2" destOrd="0" parTransId="{769726FD-5CCC-4EE3-8F70-365EEFCA58DE}" sibTransId="{0A321661-EA8E-48EE-8F2C-334AEC25F160}"/>
    <dgm:cxn modelId="{9DD348BA-1AC7-4578-8719-EB5B8F8B9269}" srcId="{81AFABBF-E324-421C-94A4-18EC9963963E}" destId="{E9F2C4C7-1B30-4B63-8D87-CE48F2B0CB30}" srcOrd="0" destOrd="0" parTransId="{C41B671C-B87E-4093-917E-05EB5C656FCA}" sibTransId="{8F96BE18-5566-439A-A58F-6E7AB5A481E9}"/>
    <dgm:cxn modelId="{E9E1095A-2A39-4A2C-859A-A07BFA517FC6}" type="presOf" srcId="{7A609EC7-CF3A-4CF8-8081-C2C780BBA6F4}" destId="{508A9FF2-7A48-47E0-ACB4-1B68C780A995}" srcOrd="0" destOrd="0" presId="urn:microsoft.com/office/officeart/2005/8/layout/matrix3"/>
    <dgm:cxn modelId="{82ACDC5D-EF4D-4297-AAC0-89C397043719}" type="presOf" srcId="{EC1F2FBC-423B-435C-85E0-FE19CA4DDF76}" destId="{97186511-13ED-4674-AFA4-D4F60DACBB88}" srcOrd="0" destOrd="3" presId="urn:microsoft.com/office/officeart/2005/8/layout/matrix3"/>
    <dgm:cxn modelId="{60147C22-AB77-4FFA-8EF4-DDEE22A5125A}" type="presOf" srcId="{59793AD6-9358-46DC-B20A-E0C8FF532A12}" destId="{97186511-13ED-4674-AFA4-D4F60DACBB88}" srcOrd="0" destOrd="2" presId="urn:microsoft.com/office/officeart/2005/8/layout/matrix3"/>
    <dgm:cxn modelId="{ECACDF14-BDE4-40F5-9EC4-6E4696CC64A7}" srcId="{557724AA-DE2D-473B-9007-BE2CDDB0E5A3}" destId="{057AB272-84CB-4133-BCD0-D5CECB1047C1}" srcOrd="3" destOrd="0" parTransId="{BA7E38B8-8FC5-49B8-927C-C6543B94C368}" sibTransId="{108F13F2-6CBF-45EB-BDF7-296716CD9D20}"/>
    <dgm:cxn modelId="{C55EA65C-1220-4C18-93A9-EC0B619F67E0}" srcId="{557724AA-DE2D-473B-9007-BE2CDDB0E5A3}" destId="{81AFABBF-E324-421C-94A4-18EC9963963E}" srcOrd="0" destOrd="0" parTransId="{D01BEC2F-8A9C-42BD-94F4-BDFDF4C1BF9B}" sibTransId="{4807B2FF-1272-4C6D-B197-01F63BD2C17C}"/>
    <dgm:cxn modelId="{028D3FF7-14B8-446A-815A-1AC6A74B1171}" srcId="{557724AA-DE2D-473B-9007-BE2CDDB0E5A3}" destId="{0338617F-C1FC-4A72-8E93-18B3AC68E914}" srcOrd="1" destOrd="0" parTransId="{86585DA8-D9F1-48D0-85F9-2081CEBDF469}" sibTransId="{5D824D94-C9F6-40FA-911C-2069CB6F346C}"/>
    <dgm:cxn modelId="{1D926B07-FCC1-49EE-9326-46593805DE73}" srcId="{557724AA-DE2D-473B-9007-BE2CDDB0E5A3}" destId="{7A609EC7-CF3A-4CF8-8081-C2C780BBA6F4}" srcOrd="2" destOrd="0" parTransId="{69B4C259-51FF-4A23-8EA8-CBBB38119D5C}" sibTransId="{C6B8CF62-D945-4A69-B214-2877F3CA742D}"/>
    <dgm:cxn modelId="{CD7B872C-7294-4866-BF83-7D06A928D9A3}" type="presOf" srcId="{057AB272-84CB-4133-BCD0-D5CECB1047C1}" destId="{6D9F94AB-3BEA-4BF4-BEEF-E8ED50411769}" srcOrd="0" destOrd="0" presId="urn:microsoft.com/office/officeart/2005/8/layout/matrix3"/>
    <dgm:cxn modelId="{C8A962AE-FF8D-4587-9D30-BC4EF8639798}" srcId="{81AFABBF-E324-421C-94A4-18EC9963963E}" destId="{59793AD6-9358-46DC-B20A-E0C8FF532A12}" srcOrd="1" destOrd="0" parTransId="{10EB92A1-6447-4D4A-B5AB-C70FF4E92916}" sibTransId="{CD64D8B9-F149-4768-B6D2-78CAD84FE7DF}"/>
    <dgm:cxn modelId="{4610A24D-C0DC-4C05-9B79-F9FE636330A7}" type="presOf" srcId="{557724AA-DE2D-473B-9007-BE2CDDB0E5A3}" destId="{17EF0F17-8EE2-486A-BA67-CA1C47D61A8E}" srcOrd="0" destOrd="0" presId="urn:microsoft.com/office/officeart/2005/8/layout/matrix3"/>
    <dgm:cxn modelId="{1DE7B434-D4BB-4C7D-86C6-1E73CCE17CD7}" type="presOf" srcId="{0338617F-C1FC-4A72-8E93-18B3AC68E914}" destId="{31B79708-BBB9-478E-A4F5-FE8610B5AB82}" srcOrd="0" destOrd="0" presId="urn:microsoft.com/office/officeart/2005/8/layout/matrix3"/>
    <dgm:cxn modelId="{96DFFD04-340B-4575-B7E1-6B7774758760}" type="presParOf" srcId="{17EF0F17-8EE2-486A-BA67-CA1C47D61A8E}" destId="{0B320971-1D56-47CB-9E6F-C630828693A5}" srcOrd="0" destOrd="0" presId="urn:microsoft.com/office/officeart/2005/8/layout/matrix3"/>
    <dgm:cxn modelId="{F03706F3-C58F-494D-999F-DCF0DD348C16}" type="presParOf" srcId="{17EF0F17-8EE2-486A-BA67-CA1C47D61A8E}" destId="{97186511-13ED-4674-AFA4-D4F60DACBB88}" srcOrd="1" destOrd="0" presId="urn:microsoft.com/office/officeart/2005/8/layout/matrix3"/>
    <dgm:cxn modelId="{D18CDCCD-9088-484D-B3A2-78B3FBE2C7BE}" type="presParOf" srcId="{17EF0F17-8EE2-486A-BA67-CA1C47D61A8E}" destId="{31B79708-BBB9-478E-A4F5-FE8610B5AB82}" srcOrd="2" destOrd="0" presId="urn:microsoft.com/office/officeart/2005/8/layout/matrix3"/>
    <dgm:cxn modelId="{E5DC53A9-213D-4244-953A-899DAA026DF1}" type="presParOf" srcId="{17EF0F17-8EE2-486A-BA67-CA1C47D61A8E}" destId="{508A9FF2-7A48-47E0-ACB4-1B68C780A995}" srcOrd="3" destOrd="0" presId="urn:microsoft.com/office/officeart/2005/8/layout/matrix3"/>
    <dgm:cxn modelId="{9427A9DC-F688-4AC2-842D-E9148907814C}" type="presParOf" srcId="{17EF0F17-8EE2-486A-BA67-CA1C47D61A8E}" destId="{6D9F94AB-3BEA-4BF4-BEEF-E8ED50411769}"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20971-1D56-47CB-9E6F-C630828693A5}">
      <dsp:nvSpPr>
        <dsp:cNvPr id="0" name=""/>
        <dsp:cNvSpPr/>
      </dsp:nvSpPr>
      <dsp:spPr>
        <a:xfrm>
          <a:off x="675067" y="0"/>
          <a:ext cx="7023820" cy="4023360"/>
        </a:xfrm>
        <a:prstGeom prst="diamond">
          <a:avLst/>
        </a:prstGeom>
        <a:solidFill>
          <a:schemeClr val="tx2">
            <a:lumMod val="20000"/>
            <a:lumOff val="80000"/>
            <a:alpha val="28000"/>
          </a:schemeClr>
        </a:solidFill>
        <a:ln>
          <a:noFill/>
        </a:ln>
        <a:effectLst/>
      </dsp:spPr>
      <dsp:style>
        <a:lnRef idx="0">
          <a:scrgbClr r="0" g="0" b="0"/>
        </a:lnRef>
        <a:fillRef idx="1">
          <a:scrgbClr r="0" g="0" b="0"/>
        </a:fillRef>
        <a:effectRef idx="0">
          <a:scrgbClr r="0" g="0" b="0"/>
        </a:effectRef>
        <a:fontRef idx="minor"/>
      </dsp:style>
    </dsp:sp>
    <dsp:sp modelId="{97186511-13ED-4674-AFA4-D4F60DACBB88}">
      <dsp:nvSpPr>
        <dsp:cNvPr id="0" name=""/>
        <dsp:cNvSpPr/>
      </dsp:nvSpPr>
      <dsp:spPr>
        <a:xfrm>
          <a:off x="669472" y="382219"/>
          <a:ext cx="3610428" cy="1569110"/>
        </a:xfrm>
        <a:prstGeom prst="roundRect">
          <a:avLst/>
        </a:prstGeom>
        <a:solidFill>
          <a:srgbClr val="004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ctr" defTabSz="666750" rtl="0">
            <a:lnSpc>
              <a:spcPct val="90000"/>
            </a:lnSpc>
            <a:spcBef>
              <a:spcPct val="0"/>
            </a:spcBef>
            <a:spcAft>
              <a:spcPct val="35000"/>
            </a:spcAft>
          </a:pPr>
          <a:endParaRPr lang="en-US" sz="1500" kern="1200" dirty="0"/>
        </a:p>
        <a:p>
          <a:pPr marL="114300" lvl="1" indent="-114300" algn="l" defTabSz="666750" rtl="0">
            <a:lnSpc>
              <a:spcPct val="90000"/>
            </a:lnSpc>
            <a:spcBef>
              <a:spcPct val="0"/>
            </a:spcBef>
            <a:spcAft>
              <a:spcPct val="15000"/>
            </a:spcAft>
            <a:buChar char="••"/>
          </a:pPr>
          <a:r>
            <a:rPr lang="en-US" sz="1500" b="1" kern="1200" dirty="0" smtClean="0"/>
            <a:t>Reviewers have varied experience</a:t>
          </a:r>
          <a:endParaRPr lang="en-US" sz="1500" b="1" kern="1200" dirty="0"/>
        </a:p>
        <a:p>
          <a:pPr marL="114300" lvl="1" indent="-114300" algn="l" defTabSz="666750" rtl="0">
            <a:lnSpc>
              <a:spcPct val="90000"/>
            </a:lnSpc>
            <a:spcBef>
              <a:spcPct val="0"/>
            </a:spcBef>
            <a:spcAft>
              <a:spcPct val="15000"/>
            </a:spcAft>
            <a:buChar char="••"/>
          </a:pPr>
          <a:r>
            <a:rPr lang="en-US" sz="1500" b="1" kern="1200" dirty="0" smtClean="0"/>
            <a:t>First-time reviewers to veterans </a:t>
          </a:r>
          <a:endParaRPr lang="en-US" sz="1500" b="1" kern="1200" dirty="0"/>
        </a:p>
        <a:p>
          <a:pPr marL="114300" lvl="1" indent="-114300" algn="l" defTabSz="666750" rtl="0">
            <a:lnSpc>
              <a:spcPct val="90000"/>
            </a:lnSpc>
            <a:spcBef>
              <a:spcPct val="0"/>
            </a:spcBef>
            <a:spcAft>
              <a:spcPct val="15000"/>
            </a:spcAft>
            <a:buChar char="••"/>
          </a:pPr>
          <a:r>
            <a:rPr lang="en-US" sz="1500" b="1" kern="1200" dirty="0" smtClean="0"/>
            <a:t>Subject matter experts to generalists with minimal knowledge in the field</a:t>
          </a:r>
          <a:endParaRPr lang="en-US" sz="1500" b="1" kern="1200" dirty="0"/>
        </a:p>
      </dsp:txBody>
      <dsp:txXfrm>
        <a:off x="746070" y="458817"/>
        <a:ext cx="3457232" cy="1415914"/>
      </dsp:txXfrm>
    </dsp:sp>
    <dsp:sp modelId="{31B79708-BBB9-478E-A4F5-FE8610B5AB82}">
      <dsp:nvSpPr>
        <dsp:cNvPr id="0" name=""/>
        <dsp:cNvSpPr/>
      </dsp:nvSpPr>
      <dsp:spPr>
        <a:xfrm>
          <a:off x="4403277" y="365759"/>
          <a:ext cx="3553736" cy="1569110"/>
        </a:xfrm>
        <a:prstGeom prst="roundRect">
          <a:avLst/>
        </a:prstGeom>
        <a:solidFill>
          <a:srgbClr val="004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smtClean="0"/>
            <a:t>Limited time for reading your proposal</a:t>
          </a:r>
          <a:endParaRPr lang="en-US" sz="1500" b="1" kern="1200" dirty="0"/>
        </a:p>
      </dsp:txBody>
      <dsp:txXfrm>
        <a:off x="4479875" y="442357"/>
        <a:ext cx="3400540" cy="1415914"/>
      </dsp:txXfrm>
    </dsp:sp>
    <dsp:sp modelId="{508A9FF2-7A48-47E0-ACB4-1B68C780A995}">
      <dsp:nvSpPr>
        <dsp:cNvPr id="0" name=""/>
        <dsp:cNvSpPr/>
      </dsp:nvSpPr>
      <dsp:spPr>
        <a:xfrm>
          <a:off x="716639" y="2065487"/>
          <a:ext cx="3610428" cy="1569110"/>
        </a:xfrm>
        <a:prstGeom prst="roundRect">
          <a:avLst/>
        </a:prstGeom>
        <a:solidFill>
          <a:srgbClr val="004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smtClean="0"/>
            <a:t>Review many proposals</a:t>
          </a:r>
          <a:endParaRPr lang="en-US" sz="1500" b="1" kern="1200" dirty="0"/>
        </a:p>
      </dsp:txBody>
      <dsp:txXfrm>
        <a:off x="793237" y="2142085"/>
        <a:ext cx="3457232" cy="1415914"/>
      </dsp:txXfrm>
    </dsp:sp>
    <dsp:sp modelId="{6D9F94AB-3BEA-4BF4-BEEF-E8ED50411769}">
      <dsp:nvSpPr>
        <dsp:cNvPr id="0" name=""/>
        <dsp:cNvSpPr/>
      </dsp:nvSpPr>
      <dsp:spPr>
        <a:xfrm>
          <a:off x="4403269" y="2042154"/>
          <a:ext cx="3552465" cy="1569110"/>
        </a:xfrm>
        <a:prstGeom prst="roundRect">
          <a:avLst/>
        </a:prstGeom>
        <a:solidFill>
          <a:srgbClr val="004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100000"/>
            </a:lnSpc>
            <a:spcBef>
              <a:spcPct val="0"/>
            </a:spcBef>
            <a:spcAft>
              <a:spcPts val="0"/>
            </a:spcAft>
          </a:pPr>
          <a:r>
            <a:rPr lang="en-US" sz="1500" b="1" kern="1200" dirty="0" smtClean="0"/>
            <a:t>Do not have time to find information that is not  well organized, clear, </a:t>
          </a:r>
        </a:p>
        <a:p>
          <a:pPr lvl="0" algn="ctr" defTabSz="666750" rtl="0">
            <a:lnSpc>
              <a:spcPct val="100000"/>
            </a:lnSpc>
            <a:spcBef>
              <a:spcPct val="0"/>
            </a:spcBef>
            <a:spcAft>
              <a:spcPts val="0"/>
            </a:spcAft>
          </a:pPr>
          <a:r>
            <a:rPr lang="en-US" sz="1500" b="1" kern="1200" dirty="0" smtClean="0"/>
            <a:t>visual, or highlighted</a:t>
          </a:r>
          <a:endParaRPr lang="en-US" sz="1500" b="1" kern="1200" dirty="0"/>
        </a:p>
      </dsp:txBody>
      <dsp:txXfrm>
        <a:off x="4479867" y="2118752"/>
        <a:ext cx="3399269" cy="1415914"/>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DFDC7A-CACA-4026-90C3-04B79DB9CABD}"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56433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DFDC7A-CACA-4026-90C3-04B79DB9CABD}"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374688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DFDC7A-CACA-4026-90C3-04B79DB9CABD}"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267196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DFDC7A-CACA-4026-90C3-04B79DB9CABD}"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401601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DFDC7A-CACA-4026-90C3-04B79DB9CABD}"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169382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DFDC7A-CACA-4026-90C3-04B79DB9CABD}"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3489080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DFDC7A-CACA-4026-90C3-04B79DB9CABD}" type="datetimeFigureOut">
              <a:rPr lang="en-US" smtClean="0"/>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285090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DFDC7A-CACA-4026-90C3-04B79DB9CABD}" type="datetimeFigureOut">
              <a:rPr lang="en-US" smtClean="0"/>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1087326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FDC7A-CACA-4026-90C3-04B79DB9CABD}" type="datetimeFigureOut">
              <a:rPr lang="en-US" smtClean="0"/>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1438787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DFDC7A-CACA-4026-90C3-04B79DB9CABD}"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348311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DFDC7A-CACA-4026-90C3-04B79DB9CABD}"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5B8258-5DA3-4B83-8EFB-01620C9940FC}" type="slidenum">
              <a:rPr lang="en-US" smtClean="0"/>
              <a:t>‹#›</a:t>
            </a:fld>
            <a:endParaRPr lang="en-US"/>
          </a:p>
        </p:txBody>
      </p:sp>
    </p:spTree>
    <p:extLst>
      <p:ext uri="{BB962C8B-B14F-4D97-AF65-F5344CB8AC3E}">
        <p14:creationId xmlns:p14="http://schemas.microsoft.com/office/powerpoint/2010/main" val="411910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FDC7A-CACA-4026-90C3-04B79DB9CABD}" type="datetimeFigureOut">
              <a:rPr lang="en-US" smtClean="0"/>
              <a:t>4/12/2023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B8258-5DA3-4B83-8EFB-01620C9940FC}" type="slidenum">
              <a:rPr lang="en-US" smtClean="0"/>
              <a:t>‹#›</a:t>
            </a:fld>
            <a:endParaRPr lang="en-US"/>
          </a:p>
        </p:txBody>
      </p:sp>
    </p:spTree>
    <p:extLst>
      <p:ext uri="{BB962C8B-B14F-4D97-AF65-F5344CB8AC3E}">
        <p14:creationId xmlns:p14="http://schemas.microsoft.com/office/powerpoint/2010/main" val="306594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judith.mcshannon@nmt.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sciencemag.org/careers/2016/03/how-seriously-read-scientific-paper"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p:cNvSpPr txBox="1">
            <a:spLocks/>
          </p:cNvSpPr>
          <p:nvPr/>
        </p:nvSpPr>
        <p:spPr>
          <a:xfrm>
            <a:off x="1524001" y="304800"/>
            <a:ext cx="9143999" cy="1600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1">
                    <a:lumMod val="50000"/>
                  </a:schemeClr>
                </a:solidFill>
                <a:latin typeface="Calibri" panose="020F0502020204030204" pitchFamily="34" charset="0"/>
                <a:cs typeface="Calibri" panose="020F0502020204030204" pitchFamily="34" charset="0"/>
              </a:rPr>
              <a:t>Persuasive Writing</a:t>
            </a:r>
          </a:p>
          <a:p>
            <a:r>
              <a:rPr lang="en-US" b="1" dirty="0" smtClean="0">
                <a:solidFill>
                  <a:schemeClr val="accent1">
                    <a:lumMod val="50000"/>
                  </a:schemeClr>
                </a:solidFill>
                <a:latin typeface="Calibri" panose="020F0502020204030204" pitchFamily="34" charset="0"/>
                <a:cs typeface="Calibri" panose="020F0502020204030204" pitchFamily="34" charset="0"/>
              </a:rPr>
              <a:t>Begin with the Benefit</a:t>
            </a:r>
            <a:endParaRPr lang="en-US" sz="3500" b="1" dirty="0">
              <a:solidFill>
                <a:schemeClr val="accent1">
                  <a:lumMod val="50000"/>
                </a:schemeClr>
              </a:solidFill>
              <a:latin typeface="Calibri" panose="020F0502020204030204" pitchFamily="34" charset="0"/>
              <a:cs typeface="Calibri" panose="020F0502020204030204" pitchFamily="34" charset="0"/>
            </a:endParaRPr>
          </a:p>
        </p:txBody>
      </p:sp>
      <p:sp>
        <p:nvSpPr>
          <p:cNvPr id="20" name="Text Placeholder 6"/>
          <p:cNvSpPr txBox="1">
            <a:spLocks/>
          </p:cNvSpPr>
          <p:nvPr/>
        </p:nvSpPr>
        <p:spPr>
          <a:xfrm>
            <a:off x="2081742" y="2050118"/>
            <a:ext cx="8056563" cy="426838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2400" dirty="0">
              <a:solidFill>
                <a:srgbClr val="17408B"/>
              </a:solidFill>
            </a:endParaRPr>
          </a:p>
          <a:p>
            <a:r>
              <a:rPr lang="en-US" sz="2800" b="1" dirty="0">
                <a:solidFill>
                  <a:srgbClr val="17408B"/>
                </a:solidFill>
              </a:rPr>
              <a:t>Judy McShannon</a:t>
            </a:r>
          </a:p>
          <a:p>
            <a:r>
              <a:rPr lang="en-US" sz="2600" dirty="0">
                <a:solidFill>
                  <a:srgbClr val="17408B"/>
                </a:solidFill>
              </a:rPr>
              <a:t>Manager of Research Development</a:t>
            </a:r>
          </a:p>
          <a:p>
            <a:endParaRPr lang="en-US" dirty="0"/>
          </a:p>
          <a:p>
            <a:pPr marL="227013">
              <a:spcBef>
                <a:spcPts val="0"/>
              </a:spcBef>
            </a:pPr>
            <a:r>
              <a:rPr lang="en-US" sz="2800" dirty="0">
                <a:solidFill>
                  <a:schemeClr val="tx1"/>
                </a:solidFill>
              </a:rPr>
              <a:t>West Hall, room 228</a:t>
            </a:r>
          </a:p>
          <a:p>
            <a:pPr marL="227013">
              <a:spcBef>
                <a:spcPts val="0"/>
              </a:spcBef>
            </a:pPr>
            <a:r>
              <a:rPr lang="en-US" sz="2800" dirty="0">
                <a:solidFill>
                  <a:schemeClr val="tx1"/>
                </a:solidFill>
              </a:rPr>
              <a:t>575-835-6940</a:t>
            </a:r>
          </a:p>
          <a:p>
            <a:pPr marL="227013">
              <a:spcBef>
                <a:spcPts val="0"/>
              </a:spcBef>
            </a:pPr>
            <a:r>
              <a:rPr lang="en-US" sz="2800" u="sng" dirty="0" smtClean="0">
                <a:hlinkClick r:id="rId2"/>
              </a:rPr>
              <a:t>judith.mcshannon@nmt.edu</a:t>
            </a:r>
            <a:endParaRPr lang="en-US" sz="2800" u="sng" dirty="0" smtClean="0"/>
          </a:p>
          <a:p>
            <a:pPr marL="227013">
              <a:spcBef>
                <a:spcPts val="0"/>
              </a:spcBef>
            </a:pPr>
            <a:endParaRPr lang="en-US" sz="2800" dirty="0"/>
          </a:p>
          <a:p>
            <a:endParaRPr lang="en-US" sz="1200" dirty="0" smtClean="0"/>
          </a:p>
          <a:p>
            <a:endParaRPr lang="en-US" dirty="0"/>
          </a:p>
        </p:txBody>
      </p:sp>
      <p:grpSp>
        <p:nvGrpSpPr>
          <p:cNvPr id="2" name="Group 1"/>
          <p:cNvGrpSpPr/>
          <p:nvPr/>
        </p:nvGrpSpPr>
        <p:grpSpPr>
          <a:xfrm>
            <a:off x="14023" y="6102096"/>
            <a:ext cx="12192000" cy="755904"/>
            <a:chOff x="0" y="6154080"/>
            <a:chExt cx="12192000" cy="755904"/>
          </a:xfrm>
        </p:grpSpPr>
        <p:sp>
          <p:nvSpPr>
            <p:cNvPr id="17" name="Rectangle 16"/>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
        <p:nvSpPr>
          <p:cNvPr id="3" name="TextBox 2"/>
          <p:cNvSpPr txBox="1"/>
          <p:nvPr/>
        </p:nvSpPr>
        <p:spPr>
          <a:xfrm>
            <a:off x="1984248" y="6102096"/>
            <a:ext cx="6661760" cy="369332"/>
          </a:xfrm>
          <a:prstGeom prst="rect">
            <a:avLst/>
          </a:prstGeom>
          <a:noFill/>
        </p:spPr>
        <p:txBody>
          <a:bodyPr wrap="none" rtlCol="0">
            <a:spAutoFit/>
          </a:bodyPr>
          <a:lstStyle/>
          <a:p>
            <a:r>
              <a:rPr lang="en-US" dirty="0" smtClean="0"/>
              <a:t>Taken in </a:t>
            </a:r>
            <a:r>
              <a:rPr lang="en-US" dirty="0"/>
              <a:t>part from https://www.youtube.com/watch?v=PPhYt_T87So</a:t>
            </a:r>
          </a:p>
        </p:txBody>
      </p:sp>
    </p:spTree>
    <p:extLst>
      <p:ext uri="{BB962C8B-B14F-4D97-AF65-F5344CB8AC3E}">
        <p14:creationId xmlns:p14="http://schemas.microsoft.com/office/powerpoint/2010/main" val="1771417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6370488"/>
            <a:ext cx="9144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4001" y="6420825"/>
            <a:ext cx="4931165" cy="461665"/>
          </a:xfrm>
          <a:prstGeom prst="rect">
            <a:avLst/>
          </a:prstGeom>
          <a:noFill/>
        </p:spPr>
        <p:txBody>
          <a:bodyPr wrap="square" rtlCol="0">
            <a:spAutoFit/>
          </a:bodyPr>
          <a:lstStyle/>
          <a:p>
            <a:r>
              <a:rPr lang="en-US" sz="2400" b="1" dirty="0">
                <a:solidFill>
                  <a:schemeClr val="bg1"/>
                </a:solidFill>
              </a:rPr>
              <a:t>   Research Office</a:t>
            </a:r>
          </a:p>
        </p:txBody>
      </p:sp>
      <p:sp>
        <p:nvSpPr>
          <p:cNvPr id="2" name="Title 1"/>
          <p:cNvSpPr>
            <a:spLocks noGrp="1"/>
          </p:cNvSpPr>
          <p:nvPr>
            <p:ph type="title"/>
          </p:nvPr>
        </p:nvSpPr>
        <p:spPr>
          <a:xfrm>
            <a:off x="1981200" y="228600"/>
            <a:ext cx="8229600" cy="1143000"/>
          </a:xfrm>
        </p:spPr>
        <p:txBody>
          <a:bodyPr>
            <a:normAutofit fontScale="90000"/>
          </a:bodyPr>
          <a:lstStyle/>
          <a:p>
            <a:pPr lvl="0" eaLnBrk="0" hangingPunct="0">
              <a:defRPr/>
            </a:pPr>
            <a:r>
              <a:rPr lang="en-US" b="1" dirty="0">
                <a:solidFill>
                  <a:srgbClr val="004673"/>
                </a:solidFill>
                <a:latin typeface="Calibri" panose="020F0502020204030204" pitchFamily="34" charset="0"/>
              </a:rPr>
              <a:t>How Do Reviewers Read Proposals?</a:t>
            </a:r>
          </a:p>
        </p:txBody>
      </p:sp>
      <p:sp>
        <p:nvSpPr>
          <p:cNvPr id="3" name="Content Placeholder 2"/>
          <p:cNvSpPr>
            <a:spLocks noGrp="1"/>
          </p:cNvSpPr>
          <p:nvPr>
            <p:ph idx="1"/>
          </p:nvPr>
        </p:nvSpPr>
        <p:spPr>
          <a:xfrm>
            <a:off x="676656" y="1295401"/>
            <a:ext cx="9189720" cy="4525963"/>
          </a:xfrm>
        </p:spPr>
        <p:txBody>
          <a:bodyPr>
            <a:normAutofit fontScale="92500" lnSpcReduction="20000"/>
          </a:bodyPr>
          <a:lstStyle/>
          <a:p>
            <a:pPr>
              <a:spcBef>
                <a:spcPts val="600"/>
              </a:spcBef>
            </a:pPr>
            <a:r>
              <a:rPr lang="en-US" dirty="0"/>
              <a:t>Reviewers approach to your proposal is similar to how you approach reading a technical </a:t>
            </a:r>
            <a:r>
              <a:rPr lang="en-US" dirty="0" smtClean="0"/>
              <a:t>paper. Reviewers </a:t>
            </a:r>
            <a:r>
              <a:rPr lang="en-US" dirty="0"/>
              <a:t>attempt to understand complex information quickly and clearly and, most importantly, to determine whether or not the value of the proposal warrants a closer reading</a:t>
            </a:r>
          </a:p>
          <a:p>
            <a:pPr>
              <a:spcBef>
                <a:spcPts val="600"/>
              </a:spcBef>
            </a:pPr>
            <a:r>
              <a:rPr lang="en-US" dirty="0"/>
              <a:t>Reviewers look for shortcuts that help them                                                  do an “end run” around organizational                                                          structure of the document in a non-linear way   </a:t>
            </a:r>
          </a:p>
          <a:p>
            <a:pPr>
              <a:spcBef>
                <a:spcPts val="600"/>
              </a:spcBef>
            </a:pPr>
            <a:r>
              <a:rPr lang="en-US" dirty="0"/>
              <a:t>This approach helps to more quickly                            </a:t>
            </a:r>
            <a:r>
              <a:rPr lang="en-US" dirty="0" smtClean="0"/>
              <a:t>             </a:t>
            </a:r>
            <a:r>
              <a:rPr lang="en-US" dirty="0"/>
              <a:t>determine whether or not there is value                                              to be gained from continued reading </a:t>
            </a:r>
            <a:endParaRPr lang="en-US" dirty="0" smtClean="0"/>
          </a:p>
          <a:p>
            <a:pPr>
              <a:spcBef>
                <a:spcPts val="600"/>
              </a:spcBef>
            </a:pPr>
            <a:endParaRPr lang="en-US" dirty="0"/>
          </a:p>
          <a:p>
            <a:pPr marL="0" indent="0">
              <a:buNone/>
            </a:pPr>
            <a:endParaRPr lang="en-US" sz="1500" dirty="0">
              <a:hlinkClick r:id="rId2"/>
            </a:endParaRPr>
          </a:p>
          <a:p>
            <a:pPr marL="0" indent="0">
              <a:buNone/>
            </a:pPr>
            <a:r>
              <a:rPr lang="en-US" sz="1500" dirty="0">
                <a:hlinkClick r:id="rId2"/>
              </a:rPr>
              <a:t>http://www.sciencemag.org/careers/2016/03/how-seriously-read-scientific-paper</a:t>
            </a:r>
            <a:endParaRPr lang="en-US" sz="1500" dirty="0"/>
          </a:p>
          <a:p>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33" r="6123"/>
          <a:stretch/>
        </p:blipFill>
        <p:spPr bwMode="auto">
          <a:xfrm>
            <a:off x="7663544" y="3774666"/>
            <a:ext cx="3004457" cy="2417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8980" y="6182566"/>
            <a:ext cx="2419703" cy="755904"/>
          </a:xfrm>
          <a:prstGeom prst="rect">
            <a:avLst/>
          </a:prstGeom>
        </p:spPr>
      </p:pic>
    </p:spTree>
    <p:extLst>
      <p:ext uri="{BB962C8B-B14F-4D97-AF65-F5344CB8AC3E}">
        <p14:creationId xmlns:p14="http://schemas.microsoft.com/office/powerpoint/2010/main" val="1114270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2060"/>
                </a:solidFill>
                <a:latin typeface="+mn-lt"/>
              </a:rPr>
              <a:t>Proposals are a Sales Document</a:t>
            </a:r>
            <a:endParaRPr lang="en-US" b="1" dirty="0">
              <a:solidFill>
                <a:srgbClr val="002060"/>
              </a:solidFill>
              <a:latin typeface="+mn-lt"/>
            </a:endParaRPr>
          </a:p>
        </p:txBody>
      </p:sp>
      <p:sp>
        <p:nvSpPr>
          <p:cNvPr id="3" name="Text Placeholder 2"/>
          <p:cNvSpPr>
            <a:spLocks noGrp="1"/>
          </p:cNvSpPr>
          <p:nvPr>
            <p:ph type="body" idx="1"/>
          </p:nvPr>
        </p:nvSpPr>
        <p:spPr/>
        <p:txBody>
          <a:bodyPr/>
          <a:lstStyle/>
          <a:p>
            <a:r>
              <a:rPr lang="en-US" sz="3200" dirty="0">
                <a:solidFill>
                  <a:srgbClr val="002060"/>
                </a:solidFill>
              </a:rPr>
              <a:t>Technical Writing</a:t>
            </a:r>
          </a:p>
          <a:p>
            <a:endParaRPr lang="en-US" dirty="0"/>
          </a:p>
        </p:txBody>
      </p:sp>
      <p:sp>
        <p:nvSpPr>
          <p:cNvPr id="4" name="Content Placeholder 3"/>
          <p:cNvSpPr>
            <a:spLocks noGrp="1"/>
          </p:cNvSpPr>
          <p:nvPr>
            <p:ph sz="half" idx="2"/>
          </p:nvPr>
        </p:nvSpPr>
        <p:spPr>
          <a:xfrm>
            <a:off x="839788" y="2009966"/>
            <a:ext cx="5157787" cy="3684588"/>
          </a:xfrm>
        </p:spPr>
        <p:txBody>
          <a:bodyPr/>
          <a:lstStyle/>
          <a:p>
            <a:r>
              <a:rPr lang="en-US" dirty="0"/>
              <a:t>Function/utilitarian</a:t>
            </a:r>
          </a:p>
          <a:p>
            <a:r>
              <a:rPr lang="en-US" dirty="0"/>
              <a:t>Journal Articles</a:t>
            </a:r>
          </a:p>
          <a:p>
            <a:r>
              <a:rPr lang="en-US" dirty="0" smtClean="0"/>
              <a:t>Drab </a:t>
            </a:r>
            <a:r>
              <a:rPr lang="en-US" dirty="0"/>
              <a:t>and </a:t>
            </a:r>
            <a:r>
              <a:rPr lang="en-US" dirty="0" smtClean="0"/>
              <a:t>Descriptive</a:t>
            </a:r>
            <a:endParaRPr lang="en-US" dirty="0"/>
          </a:p>
          <a:p>
            <a:r>
              <a:rPr lang="en-US" dirty="0"/>
              <a:t>Tell them what you have done</a:t>
            </a:r>
          </a:p>
          <a:p>
            <a:endParaRPr lang="en-US" dirty="0"/>
          </a:p>
        </p:txBody>
      </p:sp>
      <p:sp>
        <p:nvSpPr>
          <p:cNvPr id="5" name="Text Placeholder 4"/>
          <p:cNvSpPr>
            <a:spLocks noGrp="1"/>
          </p:cNvSpPr>
          <p:nvPr>
            <p:ph type="body" sz="quarter" idx="3"/>
          </p:nvPr>
        </p:nvSpPr>
        <p:spPr/>
        <p:txBody>
          <a:bodyPr/>
          <a:lstStyle/>
          <a:p>
            <a:r>
              <a:rPr lang="en-US" sz="3200" dirty="0">
                <a:solidFill>
                  <a:srgbClr val="002060"/>
                </a:solidFill>
              </a:rPr>
              <a:t>Persuasive Writing</a:t>
            </a:r>
          </a:p>
          <a:p>
            <a:endParaRPr lang="en-US" dirty="0"/>
          </a:p>
        </p:txBody>
      </p:sp>
      <p:sp>
        <p:nvSpPr>
          <p:cNvPr id="6" name="Content Placeholder 5"/>
          <p:cNvSpPr>
            <a:spLocks noGrp="1"/>
          </p:cNvSpPr>
          <p:nvPr>
            <p:ph sz="quarter" idx="4"/>
          </p:nvPr>
        </p:nvSpPr>
        <p:spPr>
          <a:xfrm>
            <a:off x="6172200" y="1978819"/>
            <a:ext cx="5183188" cy="3684588"/>
          </a:xfrm>
        </p:spPr>
        <p:txBody>
          <a:bodyPr/>
          <a:lstStyle/>
          <a:p>
            <a:r>
              <a:rPr lang="en-US" dirty="0"/>
              <a:t>Sales/Marketing</a:t>
            </a:r>
          </a:p>
          <a:p>
            <a:r>
              <a:rPr lang="en-US" dirty="0"/>
              <a:t>Proposals</a:t>
            </a:r>
          </a:p>
          <a:p>
            <a:r>
              <a:rPr lang="en-US" dirty="0"/>
              <a:t>Passionate, even argumentative</a:t>
            </a:r>
          </a:p>
          <a:p>
            <a:r>
              <a:rPr lang="en-US" dirty="0"/>
              <a:t>Tell them what you will do and why they need you to do it</a:t>
            </a:r>
          </a:p>
          <a:p>
            <a:endParaRPr lang="en-US" dirty="0"/>
          </a:p>
        </p:txBody>
      </p:sp>
      <p:pic>
        <p:nvPicPr>
          <p:cNvPr id="7" name="Picture 6"/>
          <p:cNvPicPr>
            <a:picLocks noChangeAspect="1"/>
          </p:cNvPicPr>
          <p:nvPr/>
        </p:nvPicPr>
        <p:blipFill>
          <a:blip r:embed="rId2"/>
          <a:stretch>
            <a:fillRect/>
          </a:stretch>
        </p:blipFill>
        <p:spPr>
          <a:xfrm>
            <a:off x="3238611" y="4360127"/>
            <a:ext cx="5129561" cy="2497873"/>
          </a:xfrm>
          <a:prstGeom prst="rect">
            <a:avLst/>
          </a:prstGeom>
        </p:spPr>
      </p:pic>
    </p:spTree>
    <p:extLst>
      <p:ext uri="{BB962C8B-B14F-4D97-AF65-F5344CB8AC3E}">
        <p14:creationId xmlns:p14="http://schemas.microsoft.com/office/powerpoint/2010/main" val="3002359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ble"/>
          <p:cNvPicPr>
            <a:picLocks noChangeAspect="1"/>
          </p:cNvPicPr>
          <p:nvPr/>
        </p:nvPicPr>
        <p:blipFill>
          <a:blip r:embed="rId2"/>
          <a:stretch>
            <a:fillRect/>
          </a:stretch>
        </p:blipFill>
        <p:spPr>
          <a:xfrm>
            <a:off x="763571" y="-122475"/>
            <a:ext cx="10624008" cy="7130367"/>
          </a:xfrm>
          <a:prstGeom prst="rect">
            <a:avLst/>
          </a:prstGeom>
        </p:spPr>
      </p:pic>
    </p:spTree>
    <p:extLst>
      <p:ext uri="{BB962C8B-B14F-4D97-AF65-F5344CB8AC3E}">
        <p14:creationId xmlns:p14="http://schemas.microsoft.com/office/powerpoint/2010/main" val="41696925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36" t="31547" r="71360" b="28276"/>
          <a:stretch/>
        </p:blipFill>
        <p:spPr>
          <a:xfrm>
            <a:off x="1029477" y="1885361"/>
            <a:ext cx="10133045" cy="4132980"/>
          </a:xfrm>
          <a:prstGeom prst="rect">
            <a:avLst/>
          </a:prstGeom>
        </p:spPr>
      </p:pic>
      <p:sp>
        <p:nvSpPr>
          <p:cNvPr id="3" name="Title 2"/>
          <p:cNvSpPr>
            <a:spLocks noGrp="1"/>
          </p:cNvSpPr>
          <p:nvPr>
            <p:ph type="title"/>
          </p:nvPr>
        </p:nvSpPr>
        <p:spPr>
          <a:xfrm>
            <a:off x="1329178" y="365125"/>
            <a:ext cx="10024621" cy="1325563"/>
          </a:xfrm>
        </p:spPr>
        <p:txBody>
          <a:bodyPr/>
          <a:lstStyle/>
          <a:p>
            <a:r>
              <a:rPr lang="en-US" dirty="0" smtClean="0">
                <a:solidFill>
                  <a:srgbClr val="002060"/>
                </a:solidFill>
                <a:latin typeface="+mn-lt"/>
              </a:rPr>
              <a:t>Academic Writing                 Grant Writing</a:t>
            </a:r>
            <a:endParaRPr lang="en-US" dirty="0">
              <a:solidFill>
                <a:srgbClr val="002060"/>
              </a:solidFill>
              <a:latin typeface="+mn-lt"/>
            </a:endParaRPr>
          </a:p>
        </p:txBody>
      </p:sp>
      <p:grpSp>
        <p:nvGrpSpPr>
          <p:cNvPr id="4" name="Group 3"/>
          <p:cNvGrpSpPr/>
          <p:nvPr/>
        </p:nvGrpSpPr>
        <p:grpSpPr>
          <a:xfrm>
            <a:off x="14023" y="6102096"/>
            <a:ext cx="12192000" cy="755904"/>
            <a:chOff x="0" y="6154080"/>
            <a:chExt cx="12192000" cy="755904"/>
          </a:xfrm>
        </p:grpSpPr>
        <p:sp>
          <p:nvSpPr>
            <p:cNvPr id="5" name="Rectangle 4"/>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2155323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2060"/>
                </a:solidFill>
                <a:latin typeface="+mn-lt"/>
              </a:rPr>
              <a:t>Write in an Active Voice</a:t>
            </a:r>
            <a:endParaRPr lang="en-US" b="1" dirty="0">
              <a:solidFill>
                <a:srgbClr val="002060"/>
              </a:solidFill>
              <a:latin typeface="+mn-lt"/>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First person active</a:t>
            </a:r>
          </a:p>
          <a:p>
            <a:pPr marL="0" indent="0">
              <a:buNone/>
            </a:pPr>
            <a:r>
              <a:rPr lang="en-US" b="1" dirty="0" smtClean="0">
                <a:solidFill>
                  <a:srgbClr val="002060"/>
                </a:solidFill>
              </a:rPr>
              <a:t>I am pioneering technique X.</a:t>
            </a:r>
          </a:p>
          <a:p>
            <a:pPr marL="0" indent="0">
              <a:buNone/>
            </a:pPr>
            <a:endParaRPr lang="en-US" dirty="0" smtClean="0"/>
          </a:p>
          <a:p>
            <a:pPr marL="0" indent="0">
              <a:buNone/>
            </a:pPr>
            <a:r>
              <a:rPr lang="en-US" dirty="0" smtClean="0"/>
              <a:t>Third person active</a:t>
            </a:r>
          </a:p>
          <a:p>
            <a:pPr marL="0" indent="0">
              <a:buNone/>
            </a:pPr>
            <a:r>
              <a:rPr lang="en-US" dirty="0" smtClean="0"/>
              <a:t>Dr. </a:t>
            </a:r>
            <a:r>
              <a:rPr lang="en-US" dirty="0" err="1" smtClean="0"/>
              <a:t>McShannon</a:t>
            </a:r>
            <a:r>
              <a:rPr lang="en-US" dirty="0" smtClean="0"/>
              <a:t> is pioneering technique X.</a:t>
            </a:r>
          </a:p>
          <a:p>
            <a:pPr marL="0" indent="0">
              <a:buNone/>
            </a:pPr>
            <a:r>
              <a:rPr lang="en-US" dirty="0" smtClean="0"/>
              <a:t>Our Center is pioneering technique X.</a:t>
            </a:r>
          </a:p>
          <a:p>
            <a:pPr marL="0" indent="0">
              <a:buNone/>
            </a:pPr>
            <a:endParaRPr lang="en-US" dirty="0"/>
          </a:p>
          <a:p>
            <a:pPr marL="0" indent="0">
              <a:buNone/>
            </a:pPr>
            <a:r>
              <a:rPr lang="en-US" dirty="0" smtClean="0"/>
              <a:t>Passive</a:t>
            </a:r>
          </a:p>
          <a:p>
            <a:pPr marL="0" indent="0">
              <a:buNone/>
            </a:pPr>
            <a:r>
              <a:rPr lang="en-US" dirty="0" smtClean="0"/>
              <a:t>Technique X is pioneered by Dr. </a:t>
            </a:r>
            <a:r>
              <a:rPr lang="en-US" dirty="0" err="1" smtClean="0"/>
              <a:t>McShannon</a:t>
            </a:r>
            <a:endParaRPr lang="en-US" dirty="0" smtClean="0"/>
          </a:p>
        </p:txBody>
      </p:sp>
      <p:pic>
        <p:nvPicPr>
          <p:cNvPr id="1026" name="Picture 2" descr="Free photos of Business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1637" y="3328520"/>
            <a:ext cx="4160363" cy="27735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023" y="6102096"/>
            <a:ext cx="12192000" cy="755904"/>
            <a:chOff x="0" y="6154080"/>
            <a:chExt cx="12192000" cy="755904"/>
          </a:xfrm>
        </p:grpSpPr>
        <p:sp>
          <p:nvSpPr>
            <p:cNvPr id="6" name="Rectangle 5"/>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1910548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0068" t="15034" r="9193" b="14853"/>
          <a:stretch/>
        </p:blipFill>
        <p:spPr>
          <a:xfrm>
            <a:off x="98880" y="1027522"/>
            <a:ext cx="12093120" cy="4813922"/>
          </a:xfrm>
          <a:prstGeom prst="rect">
            <a:avLst/>
          </a:prstGeom>
        </p:spPr>
      </p:pic>
      <p:sp>
        <p:nvSpPr>
          <p:cNvPr id="4" name="Title 1"/>
          <p:cNvSpPr txBox="1">
            <a:spLocks/>
          </p:cNvSpPr>
          <p:nvPr/>
        </p:nvSpPr>
        <p:spPr>
          <a:xfrm>
            <a:off x="838200" y="365125"/>
            <a:ext cx="10515600" cy="7378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2060"/>
                </a:solidFill>
                <a:latin typeface="+mn-lt"/>
              </a:rPr>
              <a:t>Start with the Benefits</a:t>
            </a:r>
            <a:endParaRPr lang="en-US" b="1" dirty="0">
              <a:solidFill>
                <a:srgbClr val="002060"/>
              </a:solidFill>
              <a:latin typeface="+mn-lt"/>
            </a:endParaRPr>
          </a:p>
        </p:txBody>
      </p:sp>
      <p:sp>
        <p:nvSpPr>
          <p:cNvPr id="5" name="Content Placeholder 2"/>
          <p:cNvSpPr txBox="1">
            <a:spLocks/>
          </p:cNvSpPr>
          <p:nvPr/>
        </p:nvSpPr>
        <p:spPr>
          <a:xfrm>
            <a:off x="743931" y="5841444"/>
            <a:ext cx="10515600" cy="108725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t>Start your proposal with the WHY, </a:t>
            </a:r>
          </a:p>
          <a:p>
            <a:pPr marL="0" indent="0" algn="ctr">
              <a:buFont typeface="Arial" panose="020B0604020202020204" pitchFamily="34" charset="0"/>
              <a:buNone/>
            </a:pPr>
            <a:r>
              <a:rPr lang="en-US" sz="3600" dirty="0" smtClean="0"/>
              <a:t>who, and what of your proposed research</a:t>
            </a:r>
          </a:p>
          <a:p>
            <a:pPr marL="0" indent="0">
              <a:buFont typeface="Arial" panose="020B0604020202020204" pitchFamily="34" charset="0"/>
              <a:buNone/>
            </a:pPr>
            <a:endParaRPr lang="en-US" sz="3600" dirty="0" smtClean="0"/>
          </a:p>
        </p:txBody>
      </p:sp>
    </p:spTree>
    <p:extLst>
      <p:ext uri="{BB962C8B-B14F-4D97-AF65-F5344CB8AC3E}">
        <p14:creationId xmlns:p14="http://schemas.microsoft.com/office/powerpoint/2010/main" val="1442258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2060"/>
                </a:solidFill>
                <a:latin typeface="+mn-lt"/>
              </a:rPr>
              <a:t>Key Concepts</a:t>
            </a:r>
            <a:endParaRPr lang="en-US" b="1" dirty="0">
              <a:solidFill>
                <a:srgbClr val="002060"/>
              </a:solidFill>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29887614"/>
              </p:ext>
            </p:extLst>
          </p:nvPr>
        </p:nvGraphicFramePr>
        <p:xfrm>
          <a:off x="838200" y="1825625"/>
          <a:ext cx="10515600" cy="3200400"/>
        </p:xfrm>
        <a:graphic>
          <a:graphicData uri="http://schemas.openxmlformats.org/drawingml/2006/table">
            <a:tbl>
              <a:tblPr firstRow="1" bandRow="1">
                <a:tableStyleId>{5C22544A-7EE6-4342-B048-85BDC9FD1C3A}</a:tableStyleId>
              </a:tblPr>
              <a:tblGrid>
                <a:gridCol w="3366155">
                  <a:extLst>
                    <a:ext uri="{9D8B030D-6E8A-4147-A177-3AD203B41FA5}">
                      <a16:colId xmlns:a16="http://schemas.microsoft.com/office/drawing/2014/main" val="464774008"/>
                    </a:ext>
                  </a:extLst>
                </a:gridCol>
                <a:gridCol w="7149445">
                  <a:extLst>
                    <a:ext uri="{9D8B030D-6E8A-4147-A177-3AD203B41FA5}">
                      <a16:colId xmlns:a16="http://schemas.microsoft.com/office/drawing/2014/main" val="1347910783"/>
                    </a:ext>
                  </a:extLst>
                </a:gridCol>
              </a:tblGrid>
              <a:tr h="370840">
                <a:tc>
                  <a:txBody>
                    <a:bodyPr/>
                    <a:lstStyle/>
                    <a:p>
                      <a:r>
                        <a:rPr lang="en-US" sz="3200" dirty="0" smtClean="0">
                          <a:solidFill>
                            <a:schemeClr val="tx1"/>
                          </a:solidFill>
                        </a:rPr>
                        <a:t>Features</a:t>
                      </a:r>
                      <a:endParaRPr lang="en-US" sz="3200" dirty="0">
                        <a:solidFill>
                          <a:schemeClr val="tx1"/>
                        </a:solidFill>
                      </a:endParaRPr>
                    </a:p>
                  </a:txBody>
                  <a:tcPr>
                    <a:solidFill>
                      <a:schemeClr val="accent1">
                        <a:lumMod val="20000"/>
                        <a:lumOff val="80000"/>
                      </a:schemeClr>
                    </a:solidFill>
                  </a:tcPr>
                </a:tc>
                <a:tc>
                  <a:txBody>
                    <a:bodyPr/>
                    <a:lstStyle/>
                    <a:p>
                      <a:r>
                        <a:rPr lang="en-US" sz="3200" b="0" dirty="0" smtClean="0">
                          <a:solidFill>
                            <a:schemeClr val="tx1"/>
                          </a:solidFill>
                        </a:rPr>
                        <a:t>Discrete</a:t>
                      </a:r>
                      <a:r>
                        <a:rPr lang="en-US" sz="3200" b="0" baseline="0" dirty="0" smtClean="0">
                          <a:solidFill>
                            <a:schemeClr val="tx1"/>
                          </a:solidFill>
                        </a:rPr>
                        <a:t> aspects of your idea, approach, or solution</a:t>
                      </a:r>
                      <a:endParaRPr lang="en-US" sz="32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3490623011"/>
                  </a:ext>
                </a:extLst>
              </a:tr>
              <a:tr h="370840">
                <a:tc>
                  <a:txBody>
                    <a:bodyPr/>
                    <a:lstStyle/>
                    <a:p>
                      <a:r>
                        <a:rPr lang="en-US" sz="3200" b="1" dirty="0" smtClean="0">
                          <a:solidFill>
                            <a:schemeClr val="tx1"/>
                          </a:solidFill>
                        </a:rPr>
                        <a:t>Benefits</a:t>
                      </a:r>
                      <a:endParaRPr lang="en-US" sz="3200" b="1" dirty="0">
                        <a:solidFill>
                          <a:schemeClr val="tx1"/>
                        </a:solidFill>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tx1"/>
                          </a:solidFill>
                        </a:rPr>
                        <a:t>How it can help your funder</a:t>
                      </a:r>
                    </a:p>
                    <a:p>
                      <a:r>
                        <a:rPr lang="en-US" sz="3200" dirty="0" smtClean="0">
                          <a:solidFill>
                            <a:schemeClr val="tx1"/>
                          </a:solidFill>
                        </a:rPr>
                        <a:t>Advantages </a:t>
                      </a:r>
                      <a:r>
                        <a:rPr lang="en-US" sz="3200" dirty="0" smtClean="0">
                          <a:solidFill>
                            <a:schemeClr val="tx1"/>
                          </a:solidFill>
                        </a:rPr>
                        <a:t>that solve</a:t>
                      </a:r>
                      <a:r>
                        <a:rPr lang="en-US" sz="3200" baseline="0" dirty="0" smtClean="0">
                          <a:solidFill>
                            <a:schemeClr val="tx1"/>
                          </a:solidFill>
                        </a:rPr>
                        <a:t> a funder’s problem</a:t>
                      </a:r>
                      <a:endParaRPr lang="en-US" sz="32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731382327"/>
                  </a:ext>
                </a:extLst>
              </a:tr>
              <a:tr h="370840">
                <a:tc>
                  <a:txBody>
                    <a:bodyPr/>
                    <a:lstStyle/>
                    <a:p>
                      <a:r>
                        <a:rPr lang="en-US" sz="3200" b="1" dirty="0" smtClean="0">
                          <a:solidFill>
                            <a:schemeClr val="tx1"/>
                          </a:solidFill>
                        </a:rPr>
                        <a:t>Differentiators</a:t>
                      </a:r>
                      <a:endParaRPr lang="en-US" sz="3200" b="1" dirty="0">
                        <a:solidFill>
                          <a:schemeClr val="tx1"/>
                        </a:solidFill>
                      </a:endParaRPr>
                    </a:p>
                  </a:txBody>
                  <a:tcPr/>
                </a:tc>
                <a:tc>
                  <a:txBody>
                    <a:bodyPr/>
                    <a:lstStyle/>
                    <a:p>
                      <a:r>
                        <a:rPr lang="en-US" sz="3200" dirty="0" smtClean="0">
                          <a:solidFill>
                            <a:schemeClr val="tx1"/>
                          </a:solidFill>
                        </a:rPr>
                        <a:t>Features unique</a:t>
                      </a:r>
                      <a:r>
                        <a:rPr lang="en-US" sz="3200" baseline="0" dirty="0" smtClean="0">
                          <a:solidFill>
                            <a:schemeClr val="tx1"/>
                          </a:solidFill>
                        </a:rPr>
                        <a:t> to what you are offering AND are important to the funder</a:t>
                      </a:r>
                      <a:endParaRPr lang="en-US" sz="3200" dirty="0">
                        <a:solidFill>
                          <a:schemeClr val="tx1"/>
                        </a:solidFill>
                      </a:endParaRPr>
                    </a:p>
                  </a:txBody>
                  <a:tcPr/>
                </a:tc>
                <a:extLst>
                  <a:ext uri="{0D108BD9-81ED-4DB2-BD59-A6C34878D82A}">
                    <a16:rowId xmlns:a16="http://schemas.microsoft.com/office/drawing/2014/main" val="890097277"/>
                  </a:ext>
                </a:extLst>
              </a:tr>
            </a:tbl>
          </a:graphicData>
        </a:graphic>
      </p:graphicFrame>
      <p:grpSp>
        <p:nvGrpSpPr>
          <p:cNvPr id="4" name="Group 3"/>
          <p:cNvGrpSpPr/>
          <p:nvPr/>
        </p:nvGrpSpPr>
        <p:grpSpPr>
          <a:xfrm>
            <a:off x="14023" y="6102096"/>
            <a:ext cx="12192000" cy="755904"/>
            <a:chOff x="0" y="6154080"/>
            <a:chExt cx="12192000" cy="755904"/>
          </a:xfrm>
        </p:grpSpPr>
        <p:sp>
          <p:nvSpPr>
            <p:cNvPr id="6" name="Rectangle 5"/>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731427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rgbClr val="002060"/>
                </a:solidFill>
                <a:latin typeface="+mn-lt"/>
              </a:rPr>
              <a:t>Key Concepts</a:t>
            </a:r>
            <a:endParaRPr lang="en-US" b="1" dirty="0">
              <a:solidFill>
                <a:srgbClr val="002060"/>
              </a:solidFill>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65868046"/>
              </p:ext>
            </p:extLst>
          </p:nvPr>
        </p:nvGraphicFramePr>
        <p:xfrm>
          <a:off x="838200" y="1825625"/>
          <a:ext cx="10515600" cy="2103120"/>
        </p:xfrm>
        <a:graphic>
          <a:graphicData uri="http://schemas.openxmlformats.org/drawingml/2006/table">
            <a:tbl>
              <a:tblPr firstRow="1" bandRow="1">
                <a:tableStyleId>{5C22544A-7EE6-4342-B048-85BDC9FD1C3A}</a:tableStyleId>
              </a:tblPr>
              <a:tblGrid>
                <a:gridCol w="3139911">
                  <a:extLst>
                    <a:ext uri="{9D8B030D-6E8A-4147-A177-3AD203B41FA5}">
                      <a16:colId xmlns:a16="http://schemas.microsoft.com/office/drawing/2014/main" val="247830756"/>
                    </a:ext>
                  </a:extLst>
                </a:gridCol>
                <a:gridCol w="7375689">
                  <a:extLst>
                    <a:ext uri="{9D8B030D-6E8A-4147-A177-3AD203B41FA5}">
                      <a16:colId xmlns:a16="http://schemas.microsoft.com/office/drawing/2014/main" val="766557309"/>
                    </a:ext>
                  </a:extLst>
                </a:gridCol>
              </a:tblGrid>
              <a:tr h="370840">
                <a:tc>
                  <a:txBody>
                    <a:bodyPr/>
                    <a:lstStyle/>
                    <a:p>
                      <a:r>
                        <a:rPr lang="en-US" sz="2400" b="0" dirty="0" smtClean="0">
                          <a:solidFill>
                            <a:schemeClr val="tx1"/>
                          </a:solidFill>
                        </a:rPr>
                        <a:t>Feature(s)</a:t>
                      </a:r>
                      <a:endParaRPr lang="en-US" sz="2400" b="0" dirty="0">
                        <a:solidFill>
                          <a:schemeClr val="tx1"/>
                        </a:solidFill>
                      </a:endParaRPr>
                    </a:p>
                  </a:txBody>
                  <a:tcPr>
                    <a:solidFill>
                      <a:schemeClr val="accent1">
                        <a:lumMod val="20000"/>
                        <a:lumOff val="80000"/>
                      </a:schemeClr>
                    </a:solidFill>
                  </a:tcPr>
                </a:tc>
                <a:tc>
                  <a:txBody>
                    <a:bodyPr/>
                    <a:lstStyle/>
                    <a:p>
                      <a:r>
                        <a:rPr lang="en-US" sz="2400" b="0" dirty="0" smtClean="0">
                          <a:solidFill>
                            <a:schemeClr val="tx1"/>
                          </a:solidFill>
                        </a:rPr>
                        <a:t>Spectral imagining, interdisciplinary</a:t>
                      </a:r>
                      <a:r>
                        <a:rPr lang="en-US" sz="2400" b="0" baseline="0" dirty="0" smtClean="0">
                          <a:solidFill>
                            <a:schemeClr val="tx1"/>
                          </a:solidFill>
                        </a:rPr>
                        <a:t> team</a:t>
                      </a:r>
                      <a:endParaRPr lang="en-US" sz="24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781975324"/>
                  </a:ext>
                </a:extLst>
              </a:tr>
              <a:tr h="370840">
                <a:tc>
                  <a:txBody>
                    <a:bodyPr/>
                    <a:lstStyle/>
                    <a:p>
                      <a:r>
                        <a:rPr lang="en-US" sz="2400" b="0" dirty="0" smtClean="0"/>
                        <a:t>Benefits</a:t>
                      </a:r>
                      <a:endParaRPr lang="en-US" sz="2400" b="0" dirty="0"/>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solidFill>
                            <a:schemeClr val="tx1"/>
                          </a:solidFill>
                        </a:rPr>
                        <a:t>Able to see things that</a:t>
                      </a:r>
                      <a:r>
                        <a:rPr lang="en-US" sz="2400" b="0" baseline="0" dirty="0" smtClean="0">
                          <a:solidFill>
                            <a:schemeClr val="tx1"/>
                          </a:solidFill>
                        </a:rPr>
                        <a:t> were previously missed</a:t>
                      </a:r>
                      <a:endParaRPr lang="en-US" sz="2400" b="0" dirty="0" smtClean="0">
                        <a:solidFill>
                          <a:schemeClr val="tx1"/>
                        </a:solidFill>
                      </a:endParaRPr>
                    </a:p>
                    <a:p>
                      <a:r>
                        <a:rPr lang="en-US" sz="2400" b="0" dirty="0" smtClean="0">
                          <a:solidFill>
                            <a:schemeClr val="tx1"/>
                          </a:solidFill>
                        </a:rPr>
                        <a:t>Enables </a:t>
                      </a:r>
                      <a:r>
                        <a:rPr lang="en-US" sz="2400" b="0" dirty="0" smtClean="0">
                          <a:solidFill>
                            <a:schemeClr val="tx1"/>
                          </a:solidFill>
                        </a:rPr>
                        <a:t>scholarship on endangered artifacts</a:t>
                      </a:r>
                      <a:endParaRPr lang="en-US" sz="24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2660795092"/>
                  </a:ext>
                </a:extLst>
              </a:tr>
              <a:tr h="370840">
                <a:tc>
                  <a:txBody>
                    <a:bodyPr/>
                    <a:lstStyle/>
                    <a:p>
                      <a:r>
                        <a:rPr lang="en-US" sz="2400" dirty="0" smtClean="0"/>
                        <a:t>Differentiator(s)</a:t>
                      </a:r>
                      <a:endParaRPr lang="en-US" sz="2400" dirty="0"/>
                    </a:p>
                  </a:txBody>
                  <a:tcPr/>
                </a:tc>
                <a:tc>
                  <a:txBody>
                    <a:bodyPr/>
                    <a:lstStyle/>
                    <a:p>
                      <a:r>
                        <a:rPr lang="en-US" sz="2400" b="0" dirty="0" smtClean="0">
                          <a:solidFill>
                            <a:schemeClr val="tx1"/>
                          </a:solidFill>
                        </a:rPr>
                        <a:t>This team is the only team that can offer their technology to access new information for other scholars</a:t>
                      </a:r>
                      <a:endParaRPr lang="en-US" sz="2400" b="0" dirty="0">
                        <a:solidFill>
                          <a:schemeClr val="tx1"/>
                        </a:solidFill>
                      </a:endParaRPr>
                    </a:p>
                  </a:txBody>
                  <a:tcPr/>
                </a:tc>
                <a:extLst>
                  <a:ext uri="{0D108BD9-81ED-4DB2-BD59-A6C34878D82A}">
                    <a16:rowId xmlns:a16="http://schemas.microsoft.com/office/drawing/2014/main" val="2832517309"/>
                  </a:ext>
                </a:extLst>
              </a:tr>
            </a:tbl>
          </a:graphicData>
        </a:graphic>
      </p:graphicFrame>
      <p:grpSp>
        <p:nvGrpSpPr>
          <p:cNvPr id="5" name="Group 4"/>
          <p:cNvGrpSpPr/>
          <p:nvPr/>
        </p:nvGrpSpPr>
        <p:grpSpPr>
          <a:xfrm>
            <a:off x="14023" y="6102096"/>
            <a:ext cx="12192000" cy="755904"/>
            <a:chOff x="0" y="6154080"/>
            <a:chExt cx="12192000" cy="755904"/>
          </a:xfrm>
        </p:grpSpPr>
        <p:sp>
          <p:nvSpPr>
            <p:cNvPr id="7" name="Rectangle 6"/>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482029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26" t="20385" r="71538" b="27733"/>
          <a:stretch/>
        </p:blipFill>
        <p:spPr>
          <a:xfrm>
            <a:off x="192843" y="671243"/>
            <a:ext cx="11449259" cy="6441617"/>
          </a:xfrm>
          <a:prstGeom prst="rect">
            <a:avLst/>
          </a:prstGeom>
        </p:spPr>
      </p:pic>
    </p:spTree>
    <p:extLst>
      <p:ext uri="{BB962C8B-B14F-4D97-AF65-F5344CB8AC3E}">
        <p14:creationId xmlns:p14="http://schemas.microsoft.com/office/powerpoint/2010/main" val="4052088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46" t="21201" r="71641" b="27007"/>
          <a:stretch/>
        </p:blipFill>
        <p:spPr>
          <a:xfrm>
            <a:off x="40554" y="800764"/>
            <a:ext cx="11189616" cy="6056180"/>
          </a:xfrm>
          <a:prstGeom prst="rect">
            <a:avLst/>
          </a:prstGeom>
        </p:spPr>
      </p:pic>
      <p:sp>
        <p:nvSpPr>
          <p:cNvPr id="3" name="Rectangle 2"/>
          <p:cNvSpPr/>
          <p:nvPr/>
        </p:nvSpPr>
        <p:spPr>
          <a:xfrm>
            <a:off x="1875934" y="2469823"/>
            <a:ext cx="4383464" cy="12066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407192" y="1649691"/>
            <a:ext cx="860685" cy="369332"/>
          </a:xfrm>
          <a:prstGeom prst="rect">
            <a:avLst/>
          </a:prstGeom>
          <a:noFill/>
          <a:ln>
            <a:solidFill>
              <a:srgbClr val="C00000"/>
            </a:solidFill>
          </a:ln>
        </p:spPr>
        <p:txBody>
          <a:bodyPr wrap="none" rtlCol="0">
            <a:spAutoFit/>
          </a:bodyPr>
          <a:lstStyle/>
          <a:p>
            <a:r>
              <a:rPr lang="en-US" dirty="0" smtClean="0">
                <a:solidFill>
                  <a:srgbClr val="C00000"/>
                </a:solidFill>
              </a:rPr>
              <a:t>Benefit</a:t>
            </a:r>
            <a:endParaRPr lang="en-US" dirty="0">
              <a:solidFill>
                <a:srgbClr val="C00000"/>
              </a:solidFill>
            </a:endParaRPr>
          </a:p>
        </p:txBody>
      </p:sp>
      <p:cxnSp>
        <p:nvCxnSpPr>
          <p:cNvPr id="6" name="Straight Connector 5"/>
          <p:cNvCxnSpPr/>
          <p:nvPr/>
        </p:nvCxnSpPr>
        <p:spPr>
          <a:xfrm flipV="1">
            <a:off x="6259398" y="1853211"/>
            <a:ext cx="4147794" cy="100486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569019" y="2565662"/>
            <a:ext cx="1275606" cy="369332"/>
          </a:xfrm>
          <a:prstGeom prst="rect">
            <a:avLst/>
          </a:prstGeom>
          <a:noFill/>
          <a:ln>
            <a:solidFill>
              <a:srgbClr val="C00000"/>
            </a:solidFill>
          </a:ln>
        </p:spPr>
        <p:txBody>
          <a:bodyPr wrap="none" rtlCol="0">
            <a:spAutoFit/>
          </a:bodyPr>
          <a:lstStyle/>
          <a:p>
            <a:r>
              <a:rPr lang="en-US" dirty="0" smtClean="0">
                <a:solidFill>
                  <a:srgbClr val="C00000"/>
                </a:solidFill>
              </a:rPr>
              <a:t>First Person</a:t>
            </a:r>
            <a:endParaRPr lang="en-US" dirty="0">
              <a:solidFill>
                <a:srgbClr val="C00000"/>
              </a:solidFill>
            </a:endParaRPr>
          </a:p>
        </p:txBody>
      </p:sp>
      <p:cxnSp>
        <p:nvCxnSpPr>
          <p:cNvPr id="9" name="Straight Connector 8"/>
          <p:cNvCxnSpPr>
            <a:endCxn id="8" idx="1"/>
          </p:cNvCxnSpPr>
          <p:nvPr/>
        </p:nvCxnSpPr>
        <p:spPr>
          <a:xfrm flipV="1">
            <a:off x="4693272" y="2750328"/>
            <a:ext cx="5875747" cy="116019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205925" y="3676454"/>
            <a:ext cx="469770" cy="34879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749700" y="3238090"/>
            <a:ext cx="902298" cy="369332"/>
          </a:xfrm>
          <a:prstGeom prst="rect">
            <a:avLst/>
          </a:prstGeom>
          <a:noFill/>
          <a:ln>
            <a:solidFill>
              <a:srgbClr val="C00000"/>
            </a:solidFill>
          </a:ln>
        </p:spPr>
        <p:txBody>
          <a:bodyPr wrap="none" rtlCol="0">
            <a:spAutoFit/>
          </a:bodyPr>
          <a:lstStyle/>
          <a:p>
            <a:r>
              <a:rPr lang="en-US" dirty="0" smtClean="0">
                <a:solidFill>
                  <a:srgbClr val="C00000"/>
                </a:solidFill>
              </a:rPr>
              <a:t>Feature</a:t>
            </a:r>
            <a:endParaRPr lang="en-US" dirty="0">
              <a:solidFill>
                <a:srgbClr val="C00000"/>
              </a:solidFill>
            </a:endParaRPr>
          </a:p>
        </p:txBody>
      </p:sp>
      <p:sp>
        <p:nvSpPr>
          <p:cNvPr id="13" name="Rectangle 12"/>
          <p:cNvSpPr/>
          <p:nvPr/>
        </p:nvSpPr>
        <p:spPr>
          <a:xfrm>
            <a:off x="1840389" y="3689750"/>
            <a:ext cx="4383464" cy="15421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6223852" y="3471290"/>
            <a:ext cx="4525847" cy="1170533"/>
          </a:xfrm>
          <a:prstGeom prst="rect">
            <a:avLst/>
          </a:prstGeom>
        </p:spPr>
      </p:pic>
      <p:cxnSp>
        <p:nvCxnSpPr>
          <p:cNvPr id="7" name="Straight Connector 6"/>
          <p:cNvCxnSpPr/>
          <p:nvPr/>
        </p:nvCxnSpPr>
        <p:spPr>
          <a:xfrm>
            <a:off x="2898648" y="2670048"/>
            <a:ext cx="7670371" cy="80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75934" y="2469823"/>
            <a:ext cx="490194" cy="270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535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296" y="149462"/>
            <a:ext cx="10515600" cy="1325563"/>
          </a:xfrm>
        </p:spPr>
        <p:txBody>
          <a:bodyPr/>
          <a:lstStyle/>
          <a:p>
            <a:pPr algn="ctr"/>
            <a:r>
              <a:rPr lang="en-US" b="1" dirty="0">
                <a:solidFill>
                  <a:srgbClr val="002060"/>
                </a:solidFill>
                <a:latin typeface="+mn-lt"/>
              </a:rPr>
              <a:t>The Curse of </a:t>
            </a:r>
            <a:r>
              <a:rPr lang="en-US" b="1" dirty="0" smtClean="0">
                <a:solidFill>
                  <a:srgbClr val="002060"/>
                </a:solidFill>
                <a:latin typeface="+mn-lt"/>
              </a:rPr>
              <a:t>Knowledge</a:t>
            </a:r>
            <a:endParaRPr lang="en-US" b="1" dirty="0">
              <a:solidFill>
                <a:srgbClr val="002060"/>
              </a:solidFill>
              <a:latin typeface="+mn-lt"/>
            </a:endParaRPr>
          </a:p>
        </p:txBody>
      </p:sp>
      <p:sp>
        <p:nvSpPr>
          <p:cNvPr id="4" name="Content Placeholder 3"/>
          <p:cNvSpPr>
            <a:spLocks noGrp="1"/>
          </p:cNvSpPr>
          <p:nvPr>
            <p:ph idx="1"/>
          </p:nvPr>
        </p:nvSpPr>
        <p:spPr>
          <a:xfrm>
            <a:off x="463296" y="1475025"/>
            <a:ext cx="10515600" cy="3051255"/>
          </a:xfrm>
        </p:spPr>
        <p:txBody>
          <a:bodyPr>
            <a:normAutofit fontScale="85000" lnSpcReduction="20000"/>
          </a:bodyPr>
          <a:lstStyle/>
          <a:p>
            <a:pPr marL="0" indent="0">
              <a:buNone/>
            </a:pPr>
            <a:r>
              <a:rPr lang="en-US" dirty="0" smtClean="0"/>
              <a:t>The </a:t>
            </a:r>
            <a:r>
              <a:rPr lang="en-US" dirty="0"/>
              <a:t>main cause of incomprehensible prose is the difficulty of imagining what it’s like for someone else not to know something that you know. (Steve Pinker, The Sense of Style)</a:t>
            </a:r>
          </a:p>
          <a:p>
            <a:endParaRPr lang="en-US" dirty="0"/>
          </a:p>
          <a:p>
            <a:pPr marL="0" indent="0">
              <a:buNone/>
            </a:pPr>
            <a:r>
              <a:rPr lang="en-US" dirty="0"/>
              <a:t>The curse of knowledge is the single best explanation of why good people write bad prose. It simply doesn’t occur to the writer that her readers don’t know what she knows—that they haven’t mastered the argot of her guild, can’t divine the missing steps that seem too obvious to mention, have no way to visualize a scene that to her is as clear as day. And so the writer doesn’t bother to explain the jargon, or spell out the logic, or supply the necessary detail.</a:t>
            </a:r>
          </a:p>
          <a:p>
            <a:endParaRPr lang="en-US" dirty="0"/>
          </a:p>
          <a:p>
            <a:endParaRPr lang="en-US" dirty="0"/>
          </a:p>
        </p:txBody>
      </p:sp>
      <p:sp>
        <p:nvSpPr>
          <p:cNvPr id="6" name="TextBox 5"/>
          <p:cNvSpPr txBox="1"/>
          <p:nvPr/>
        </p:nvSpPr>
        <p:spPr>
          <a:xfrm>
            <a:off x="463296" y="4526280"/>
            <a:ext cx="6858000" cy="1138773"/>
          </a:xfrm>
          <a:prstGeom prst="rect">
            <a:avLst/>
          </a:prstGeom>
          <a:noFill/>
        </p:spPr>
        <p:txBody>
          <a:bodyPr wrap="square" rtlCol="0">
            <a:spAutoFit/>
          </a:bodyPr>
          <a:lstStyle/>
          <a:p>
            <a:pPr>
              <a:lnSpc>
                <a:spcPts val="2000"/>
              </a:lnSpc>
            </a:pPr>
            <a:r>
              <a:rPr lang="en-US" sz="2400" dirty="0"/>
              <a:t>The key is to assume that your readers are as intelligent and sophisticated as you are, but that they happen not to know something you know.</a:t>
            </a:r>
          </a:p>
          <a:p>
            <a:endParaRPr lang="en-US" dirty="0"/>
          </a:p>
        </p:txBody>
      </p:sp>
      <p:pic>
        <p:nvPicPr>
          <p:cNvPr id="7" name="Picture 6"/>
          <p:cNvPicPr>
            <a:picLocks noChangeAspect="1"/>
          </p:cNvPicPr>
          <p:nvPr/>
        </p:nvPicPr>
        <p:blipFill>
          <a:blip r:embed="rId2"/>
          <a:stretch>
            <a:fillRect/>
          </a:stretch>
        </p:blipFill>
        <p:spPr>
          <a:xfrm>
            <a:off x="8546501" y="4254782"/>
            <a:ext cx="2103302" cy="2603218"/>
          </a:xfrm>
          <a:prstGeom prst="rect">
            <a:avLst/>
          </a:prstGeom>
        </p:spPr>
      </p:pic>
      <p:sp>
        <p:nvSpPr>
          <p:cNvPr id="2" name="Rectangle 1"/>
          <p:cNvSpPr/>
          <p:nvPr/>
        </p:nvSpPr>
        <p:spPr>
          <a:xfrm>
            <a:off x="8686800" y="5020056"/>
            <a:ext cx="1627632" cy="356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553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37" t="32981" r="71463" b="29818"/>
          <a:stretch/>
        </p:blipFill>
        <p:spPr>
          <a:xfrm>
            <a:off x="150694" y="1586204"/>
            <a:ext cx="11950001" cy="4546624"/>
          </a:xfrm>
          <a:prstGeom prst="rect">
            <a:avLst/>
          </a:prstGeom>
        </p:spPr>
      </p:pic>
      <p:sp>
        <p:nvSpPr>
          <p:cNvPr id="2" name="Rectangle 1"/>
          <p:cNvSpPr/>
          <p:nvPr/>
        </p:nvSpPr>
        <p:spPr>
          <a:xfrm>
            <a:off x="6447651" y="1760361"/>
            <a:ext cx="4600281" cy="197962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1772" y="3967522"/>
            <a:ext cx="4600281" cy="197962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4023" y="6102096"/>
            <a:ext cx="12192000" cy="755904"/>
            <a:chOff x="0" y="6154080"/>
            <a:chExt cx="12192000" cy="755904"/>
          </a:xfrm>
        </p:grpSpPr>
        <p:sp>
          <p:nvSpPr>
            <p:cNvPr id="6" name="Rectangle 5"/>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6309825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5" t="21020" r="71743" b="28005"/>
          <a:stretch/>
        </p:blipFill>
        <p:spPr>
          <a:xfrm>
            <a:off x="923545" y="378636"/>
            <a:ext cx="9909110" cy="5243804"/>
          </a:xfrm>
          <a:prstGeom prst="rect">
            <a:avLst/>
          </a:prstGeom>
        </p:spPr>
      </p:pic>
      <p:grpSp>
        <p:nvGrpSpPr>
          <p:cNvPr id="3" name="Group 2"/>
          <p:cNvGrpSpPr/>
          <p:nvPr/>
        </p:nvGrpSpPr>
        <p:grpSpPr>
          <a:xfrm>
            <a:off x="14023" y="6102096"/>
            <a:ext cx="12192000" cy="755904"/>
            <a:chOff x="0" y="6154080"/>
            <a:chExt cx="12192000" cy="755904"/>
          </a:xfrm>
        </p:grpSpPr>
        <p:sp>
          <p:nvSpPr>
            <p:cNvPr id="4" name="Rectangle 3"/>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2080896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rgbClr val="002060"/>
                </a:solidFill>
                <a:latin typeface="+mn-lt"/>
              </a:rPr>
              <a:t>Key Concepts</a:t>
            </a:r>
            <a:endParaRPr lang="en-US" b="1" dirty="0">
              <a:solidFill>
                <a:srgbClr val="002060"/>
              </a:solidFill>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02733162"/>
              </p:ext>
            </p:extLst>
          </p:nvPr>
        </p:nvGraphicFramePr>
        <p:xfrm>
          <a:off x="838200" y="1825625"/>
          <a:ext cx="10515600" cy="3566160"/>
        </p:xfrm>
        <a:graphic>
          <a:graphicData uri="http://schemas.openxmlformats.org/drawingml/2006/table">
            <a:tbl>
              <a:tblPr firstRow="1" bandRow="1">
                <a:tableStyleId>{5C22544A-7EE6-4342-B048-85BDC9FD1C3A}</a:tableStyleId>
              </a:tblPr>
              <a:tblGrid>
                <a:gridCol w="3139911">
                  <a:extLst>
                    <a:ext uri="{9D8B030D-6E8A-4147-A177-3AD203B41FA5}">
                      <a16:colId xmlns:a16="http://schemas.microsoft.com/office/drawing/2014/main" val="247830756"/>
                    </a:ext>
                  </a:extLst>
                </a:gridCol>
                <a:gridCol w="7375689">
                  <a:extLst>
                    <a:ext uri="{9D8B030D-6E8A-4147-A177-3AD203B41FA5}">
                      <a16:colId xmlns:a16="http://schemas.microsoft.com/office/drawing/2014/main" val="766557309"/>
                    </a:ext>
                  </a:extLst>
                </a:gridCol>
              </a:tblGrid>
              <a:tr h="370840">
                <a:tc>
                  <a:txBody>
                    <a:bodyPr/>
                    <a:lstStyle/>
                    <a:p>
                      <a:r>
                        <a:rPr lang="en-US" sz="2400" b="0" dirty="0" smtClean="0">
                          <a:solidFill>
                            <a:schemeClr val="tx1"/>
                          </a:solidFill>
                        </a:rPr>
                        <a:t>Feature(s)</a:t>
                      </a:r>
                      <a:endParaRPr lang="en-US" sz="2400" b="0" dirty="0">
                        <a:solidFill>
                          <a:schemeClr val="tx1"/>
                        </a:solidFill>
                      </a:endParaRPr>
                    </a:p>
                  </a:txBody>
                  <a:tcPr>
                    <a:solidFill>
                      <a:schemeClr val="accent1">
                        <a:lumMod val="20000"/>
                        <a:lumOff val="80000"/>
                      </a:schemeClr>
                    </a:solidFill>
                  </a:tcPr>
                </a:tc>
                <a:tc>
                  <a:txBody>
                    <a:bodyPr/>
                    <a:lstStyle/>
                    <a:p>
                      <a:r>
                        <a:rPr lang="en-US" sz="2400" b="0" dirty="0" smtClean="0">
                          <a:solidFill>
                            <a:schemeClr val="tx1"/>
                          </a:solidFill>
                        </a:rPr>
                        <a:t>Drugs from chemicals synthesized from black mamba venom for treating Alzheimer’s</a:t>
                      </a:r>
                      <a:endParaRPr lang="en-US" sz="24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781975324"/>
                  </a:ext>
                </a:extLst>
              </a:tr>
              <a:tr h="370840">
                <a:tc>
                  <a:txBody>
                    <a:bodyPr/>
                    <a:lstStyle/>
                    <a:p>
                      <a:r>
                        <a:rPr lang="en-US" sz="2400" dirty="0" smtClean="0"/>
                        <a:t>Benefits</a:t>
                      </a:r>
                      <a:endParaRPr lang="en-US" sz="2400" dirty="0"/>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solidFill>
                            <a:schemeClr val="tx1"/>
                          </a:solidFill>
                        </a:rPr>
                        <a:t>Drugs significantly more effective and less expensive then what is on the market.</a:t>
                      </a:r>
                    </a:p>
                    <a:p>
                      <a:r>
                        <a:rPr lang="en-US" sz="2400" b="0" dirty="0" smtClean="0">
                          <a:solidFill>
                            <a:schemeClr val="tx1"/>
                          </a:solidFill>
                        </a:rPr>
                        <a:t>Symptomatic </a:t>
                      </a:r>
                      <a:r>
                        <a:rPr lang="en-US" sz="2400" b="0" dirty="0" smtClean="0">
                          <a:solidFill>
                            <a:schemeClr val="tx1"/>
                          </a:solidFill>
                        </a:rPr>
                        <a:t>relief and increased quality of life and lifespan for people who suffer from Alzheimer’s and reduce worldwide costs of</a:t>
                      </a:r>
                      <a:r>
                        <a:rPr lang="en-US" sz="2400" b="0" baseline="0" dirty="0" smtClean="0">
                          <a:solidFill>
                            <a:schemeClr val="tx1"/>
                          </a:solidFill>
                        </a:rPr>
                        <a:t> treating Alzheimer’s by 50%</a:t>
                      </a:r>
                      <a:endParaRPr lang="en-US" sz="24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2660795092"/>
                  </a:ext>
                </a:extLst>
              </a:tr>
              <a:tr h="370840">
                <a:tc>
                  <a:txBody>
                    <a:bodyPr/>
                    <a:lstStyle/>
                    <a:p>
                      <a:r>
                        <a:rPr lang="en-US" sz="2400" dirty="0" smtClean="0"/>
                        <a:t>Differentiator(s)</a:t>
                      </a:r>
                      <a:endParaRPr lang="en-US" sz="2400" dirty="0"/>
                    </a:p>
                  </a:txBody>
                  <a:tcPr/>
                </a:tc>
                <a:tc>
                  <a:txBody>
                    <a:bodyPr/>
                    <a:lstStyle/>
                    <a:p>
                      <a:r>
                        <a:rPr lang="en-US" sz="2400" b="0" dirty="0" smtClean="0">
                          <a:solidFill>
                            <a:schemeClr val="tx1"/>
                          </a:solidFill>
                        </a:rPr>
                        <a:t>Three universities across three countries have preliminary research data; Dr. Ramirez has demonstrated success.</a:t>
                      </a:r>
                      <a:endParaRPr lang="en-US" sz="2400" b="0" dirty="0">
                        <a:solidFill>
                          <a:schemeClr val="tx1"/>
                        </a:solidFill>
                      </a:endParaRPr>
                    </a:p>
                  </a:txBody>
                  <a:tcPr/>
                </a:tc>
                <a:extLst>
                  <a:ext uri="{0D108BD9-81ED-4DB2-BD59-A6C34878D82A}">
                    <a16:rowId xmlns:a16="http://schemas.microsoft.com/office/drawing/2014/main" val="2832517309"/>
                  </a:ext>
                </a:extLst>
              </a:tr>
            </a:tbl>
          </a:graphicData>
        </a:graphic>
      </p:graphicFrame>
      <p:grpSp>
        <p:nvGrpSpPr>
          <p:cNvPr id="5" name="Group 4"/>
          <p:cNvGrpSpPr/>
          <p:nvPr/>
        </p:nvGrpSpPr>
        <p:grpSpPr>
          <a:xfrm>
            <a:off x="14023" y="6102096"/>
            <a:ext cx="12192000" cy="755904"/>
            <a:chOff x="0" y="6154080"/>
            <a:chExt cx="12192000" cy="755904"/>
          </a:xfrm>
        </p:grpSpPr>
        <p:sp>
          <p:nvSpPr>
            <p:cNvPr id="7" name="Rectangle 6"/>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2401364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2060"/>
                </a:solidFill>
                <a:latin typeface="+mn-lt"/>
              </a:rPr>
              <a:t>Basic Requirement</a:t>
            </a:r>
            <a:r>
              <a:rPr lang="en-US" dirty="0" smtClean="0"/>
              <a:t>	</a:t>
            </a:r>
            <a:endParaRPr lang="en-US" dirty="0"/>
          </a:p>
        </p:txBody>
      </p:sp>
      <p:sp>
        <p:nvSpPr>
          <p:cNvPr id="3" name="Content Placeholder 2"/>
          <p:cNvSpPr>
            <a:spLocks noGrp="1"/>
          </p:cNvSpPr>
          <p:nvPr>
            <p:ph idx="1"/>
          </p:nvPr>
        </p:nvSpPr>
        <p:spPr>
          <a:xfrm>
            <a:off x="838200" y="1825625"/>
            <a:ext cx="9521952" cy="4351338"/>
          </a:xfrm>
        </p:spPr>
        <p:txBody>
          <a:bodyPr/>
          <a:lstStyle/>
          <a:p>
            <a:pPr marL="0" indent="0">
              <a:buNone/>
            </a:pPr>
            <a:r>
              <a:rPr lang="en-US" dirty="0" smtClean="0"/>
              <a:t>We will partner with </a:t>
            </a:r>
            <a:r>
              <a:rPr lang="en-US" dirty="0" err="1" smtClean="0"/>
              <a:t>Clodomio</a:t>
            </a:r>
            <a:r>
              <a:rPr lang="en-US" dirty="0" smtClean="0"/>
              <a:t> </a:t>
            </a:r>
            <a:r>
              <a:rPr lang="en-US" dirty="0" err="1" smtClean="0"/>
              <a:t>Picado</a:t>
            </a:r>
            <a:r>
              <a:rPr lang="en-US" dirty="0" smtClean="0"/>
              <a:t> Research Institute in Costa Rica, the Universidad Central del Caribe in Puerto Rico, and the University of Pretoria to study how synthesized neurotoxins in black mamba venom tightly bind to nerve cells.</a:t>
            </a:r>
            <a:endParaRPr lang="en-US" dirty="0"/>
          </a:p>
        </p:txBody>
      </p:sp>
      <p:grpSp>
        <p:nvGrpSpPr>
          <p:cNvPr id="4" name="Group 3"/>
          <p:cNvGrpSpPr/>
          <p:nvPr/>
        </p:nvGrpSpPr>
        <p:grpSpPr>
          <a:xfrm>
            <a:off x="14023" y="6102096"/>
            <a:ext cx="12192000" cy="755904"/>
            <a:chOff x="0" y="6154080"/>
            <a:chExt cx="12192000" cy="755904"/>
          </a:xfrm>
        </p:grpSpPr>
        <p:sp>
          <p:nvSpPr>
            <p:cNvPr id="5" name="Rectangle 4"/>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
        <p:nvSpPr>
          <p:cNvPr id="8" name="AutoShape 2" descr="mamba snake from en.wikipedia.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4933378" y="3965480"/>
            <a:ext cx="2581275" cy="1771650"/>
          </a:xfrm>
          <a:prstGeom prst="rect">
            <a:avLst/>
          </a:prstGeom>
        </p:spPr>
      </p:pic>
      <p:sp>
        <p:nvSpPr>
          <p:cNvPr id="11" name="TextBox 10"/>
          <p:cNvSpPr txBox="1"/>
          <p:nvPr/>
        </p:nvSpPr>
        <p:spPr>
          <a:xfrm>
            <a:off x="10050207" y="1456293"/>
            <a:ext cx="1891928" cy="369332"/>
          </a:xfrm>
          <a:prstGeom prst="rect">
            <a:avLst/>
          </a:prstGeom>
          <a:noFill/>
          <a:ln>
            <a:solidFill>
              <a:srgbClr val="C00000"/>
            </a:solidFill>
          </a:ln>
        </p:spPr>
        <p:txBody>
          <a:bodyPr wrap="none" rtlCol="0">
            <a:spAutoFit/>
          </a:bodyPr>
          <a:lstStyle/>
          <a:p>
            <a:r>
              <a:rPr lang="en-US" dirty="0" smtClean="0">
                <a:solidFill>
                  <a:srgbClr val="C00000"/>
                </a:solidFill>
              </a:rPr>
              <a:t>First person active</a:t>
            </a:r>
            <a:endParaRPr lang="en-US" dirty="0">
              <a:solidFill>
                <a:srgbClr val="C00000"/>
              </a:solidFill>
            </a:endParaRPr>
          </a:p>
        </p:txBody>
      </p:sp>
      <p:sp>
        <p:nvSpPr>
          <p:cNvPr id="12" name="Rectangle 11"/>
          <p:cNvSpPr/>
          <p:nvPr/>
        </p:nvSpPr>
        <p:spPr>
          <a:xfrm>
            <a:off x="961534" y="1847692"/>
            <a:ext cx="2205872" cy="4745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endCxn id="11" idx="1"/>
          </p:cNvCxnSpPr>
          <p:nvPr/>
        </p:nvCxnSpPr>
        <p:spPr>
          <a:xfrm flipV="1">
            <a:off x="3167406" y="1640959"/>
            <a:ext cx="6882801" cy="2808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451502" y="2531058"/>
            <a:ext cx="902298" cy="369332"/>
          </a:xfrm>
          <a:prstGeom prst="rect">
            <a:avLst/>
          </a:prstGeom>
          <a:noFill/>
          <a:ln>
            <a:solidFill>
              <a:srgbClr val="C00000"/>
            </a:solidFill>
          </a:ln>
        </p:spPr>
        <p:txBody>
          <a:bodyPr wrap="none" rtlCol="0">
            <a:spAutoFit/>
          </a:bodyPr>
          <a:lstStyle/>
          <a:p>
            <a:r>
              <a:rPr lang="en-US" dirty="0" smtClean="0">
                <a:solidFill>
                  <a:srgbClr val="C00000"/>
                </a:solidFill>
              </a:rPr>
              <a:t>Feature</a:t>
            </a:r>
            <a:endParaRPr lang="en-US" dirty="0">
              <a:solidFill>
                <a:srgbClr val="C00000"/>
              </a:solidFill>
            </a:endParaRPr>
          </a:p>
        </p:txBody>
      </p:sp>
      <p:sp>
        <p:nvSpPr>
          <p:cNvPr id="15" name="Rectangle 14"/>
          <p:cNvSpPr/>
          <p:nvPr/>
        </p:nvSpPr>
        <p:spPr>
          <a:xfrm>
            <a:off x="838200" y="2650106"/>
            <a:ext cx="9201912" cy="76060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15" idx="3"/>
          </p:cNvCxnSpPr>
          <p:nvPr/>
        </p:nvCxnSpPr>
        <p:spPr>
          <a:xfrm flipV="1">
            <a:off x="10040112" y="2690351"/>
            <a:ext cx="411390" cy="3400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745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2060"/>
                </a:solidFill>
                <a:latin typeface="+mn-lt"/>
              </a:rPr>
              <a:t>Better</a:t>
            </a:r>
            <a:r>
              <a:rPr lang="en-US" dirty="0" smtClean="0"/>
              <a:t>	</a:t>
            </a:r>
            <a:endParaRPr lang="en-US" dirty="0"/>
          </a:p>
        </p:txBody>
      </p:sp>
      <p:sp>
        <p:nvSpPr>
          <p:cNvPr id="3" name="Content Placeholder 2"/>
          <p:cNvSpPr>
            <a:spLocks noGrp="1"/>
          </p:cNvSpPr>
          <p:nvPr>
            <p:ph idx="1"/>
          </p:nvPr>
        </p:nvSpPr>
        <p:spPr>
          <a:xfrm>
            <a:off x="838200" y="1825625"/>
            <a:ext cx="9329928" cy="4351338"/>
          </a:xfrm>
        </p:spPr>
        <p:txBody>
          <a:bodyPr/>
          <a:lstStyle/>
          <a:p>
            <a:pPr marL="0" indent="0">
              <a:buNone/>
            </a:pPr>
            <a:r>
              <a:rPr lang="en-US" dirty="0" smtClean="0"/>
              <a:t>We will partner with </a:t>
            </a:r>
            <a:r>
              <a:rPr lang="en-US" dirty="0" err="1" smtClean="0"/>
              <a:t>Clodomio</a:t>
            </a:r>
            <a:r>
              <a:rPr lang="en-US" dirty="0" smtClean="0"/>
              <a:t> </a:t>
            </a:r>
            <a:r>
              <a:rPr lang="en-US" dirty="0" err="1" smtClean="0"/>
              <a:t>Picado</a:t>
            </a:r>
            <a:r>
              <a:rPr lang="en-US" dirty="0" smtClean="0"/>
              <a:t> Research Institute in Costa Rica, the Universidad Central del Caribe in Puerto Rico, and the University of Pretoria to study how synthesized neurotoxins in black mamba venom work and how they could be used to treat people who suffer from Alzheimer’s disease.</a:t>
            </a:r>
            <a:endParaRPr lang="en-US" dirty="0"/>
          </a:p>
        </p:txBody>
      </p:sp>
      <p:grpSp>
        <p:nvGrpSpPr>
          <p:cNvPr id="4" name="Group 3"/>
          <p:cNvGrpSpPr/>
          <p:nvPr/>
        </p:nvGrpSpPr>
        <p:grpSpPr>
          <a:xfrm>
            <a:off x="14023" y="6102096"/>
            <a:ext cx="12192000" cy="755904"/>
            <a:chOff x="0" y="6154080"/>
            <a:chExt cx="12192000" cy="755904"/>
          </a:xfrm>
        </p:grpSpPr>
        <p:sp>
          <p:nvSpPr>
            <p:cNvPr id="5" name="Rectangle 4"/>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pic>
        <p:nvPicPr>
          <p:cNvPr id="8" name="Picture 7"/>
          <p:cNvPicPr>
            <a:picLocks noChangeAspect="1"/>
          </p:cNvPicPr>
          <p:nvPr/>
        </p:nvPicPr>
        <p:blipFill>
          <a:blip r:embed="rId3"/>
          <a:stretch>
            <a:fillRect/>
          </a:stretch>
        </p:blipFill>
        <p:spPr>
          <a:xfrm>
            <a:off x="4675520" y="3880027"/>
            <a:ext cx="2584928" cy="1767993"/>
          </a:xfrm>
          <a:prstGeom prst="rect">
            <a:avLst/>
          </a:prstGeom>
        </p:spPr>
      </p:pic>
      <p:sp>
        <p:nvSpPr>
          <p:cNvPr id="9" name="TextBox 8"/>
          <p:cNvSpPr txBox="1"/>
          <p:nvPr/>
        </p:nvSpPr>
        <p:spPr>
          <a:xfrm>
            <a:off x="10124388" y="1640959"/>
            <a:ext cx="1891928" cy="369332"/>
          </a:xfrm>
          <a:prstGeom prst="rect">
            <a:avLst/>
          </a:prstGeom>
          <a:noFill/>
          <a:ln>
            <a:solidFill>
              <a:srgbClr val="C00000"/>
            </a:solidFill>
          </a:ln>
        </p:spPr>
        <p:txBody>
          <a:bodyPr wrap="none" rtlCol="0">
            <a:spAutoFit/>
          </a:bodyPr>
          <a:lstStyle/>
          <a:p>
            <a:r>
              <a:rPr lang="en-US" dirty="0" smtClean="0">
                <a:solidFill>
                  <a:srgbClr val="C00000"/>
                </a:solidFill>
              </a:rPr>
              <a:t>First person active</a:t>
            </a:r>
            <a:endParaRPr lang="en-US" dirty="0">
              <a:solidFill>
                <a:srgbClr val="C00000"/>
              </a:solidFill>
            </a:endParaRPr>
          </a:p>
        </p:txBody>
      </p:sp>
      <p:cxnSp>
        <p:nvCxnSpPr>
          <p:cNvPr id="12" name="Straight Connector 11"/>
          <p:cNvCxnSpPr>
            <a:stCxn id="15" idx="3"/>
            <a:endCxn id="13" idx="1"/>
          </p:cNvCxnSpPr>
          <p:nvPr/>
        </p:nvCxnSpPr>
        <p:spPr>
          <a:xfrm flipV="1">
            <a:off x="10040112" y="2715724"/>
            <a:ext cx="411390" cy="1495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451502" y="2531058"/>
            <a:ext cx="902298" cy="369332"/>
          </a:xfrm>
          <a:prstGeom prst="rect">
            <a:avLst/>
          </a:prstGeom>
          <a:noFill/>
          <a:ln>
            <a:solidFill>
              <a:srgbClr val="C00000"/>
            </a:solidFill>
          </a:ln>
        </p:spPr>
        <p:txBody>
          <a:bodyPr wrap="none" rtlCol="0">
            <a:spAutoFit/>
          </a:bodyPr>
          <a:lstStyle/>
          <a:p>
            <a:r>
              <a:rPr lang="en-US" dirty="0" smtClean="0">
                <a:solidFill>
                  <a:srgbClr val="C00000"/>
                </a:solidFill>
              </a:rPr>
              <a:t>Feature</a:t>
            </a:r>
            <a:endParaRPr lang="en-US" dirty="0">
              <a:solidFill>
                <a:srgbClr val="C00000"/>
              </a:solidFill>
            </a:endParaRPr>
          </a:p>
        </p:txBody>
      </p:sp>
      <p:sp>
        <p:nvSpPr>
          <p:cNvPr id="14" name="Rectangle 13"/>
          <p:cNvSpPr/>
          <p:nvPr/>
        </p:nvSpPr>
        <p:spPr>
          <a:xfrm>
            <a:off x="961534" y="1847692"/>
            <a:ext cx="2205872" cy="4745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14416" y="2650107"/>
            <a:ext cx="4425696" cy="4304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3167406" y="1749869"/>
            <a:ext cx="6956982" cy="17189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961534" y="3080531"/>
            <a:ext cx="5997050" cy="3740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380092" y="3468164"/>
            <a:ext cx="8593836" cy="4304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0451502" y="3408992"/>
            <a:ext cx="860685" cy="369332"/>
          </a:xfrm>
          <a:prstGeom prst="rect">
            <a:avLst/>
          </a:prstGeom>
          <a:noFill/>
          <a:ln>
            <a:solidFill>
              <a:srgbClr val="C00000"/>
            </a:solidFill>
          </a:ln>
        </p:spPr>
        <p:txBody>
          <a:bodyPr wrap="none" rtlCol="0">
            <a:spAutoFit/>
          </a:bodyPr>
          <a:lstStyle/>
          <a:p>
            <a:r>
              <a:rPr lang="en-US" dirty="0" smtClean="0">
                <a:solidFill>
                  <a:srgbClr val="C00000"/>
                </a:solidFill>
              </a:rPr>
              <a:t>Benefit</a:t>
            </a:r>
            <a:endParaRPr lang="en-US" dirty="0">
              <a:solidFill>
                <a:srgbClr val="C00000"/>
              </a:solidFill>
            </a:endParaRPr>
          </a:p>
        </p:txBody>
      </p:sp>
      <p:cxnSp>
        <p:nvCxnSpPr>
          <p:cNvPr id="26" name="Straight Connector 25"/>
          <p:cNvCxnSpPr>
            <a:endCxn id="25" idx="1"/>
          </p:cNvCxnSpPr>
          <p:nvPr/>
        </p:nvCxnSpPr>
        <p:spPr>
          <a:xfrm flipV="1">
            <a:off x="9973928" y="3593658"/>
            <a:ext cx="477574" cy="1645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697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2060"/>
                </a:solidFill>
                <a:latin typeface="+mn-lt"/>
              </a:rPr>
              <a:t>Better Still</a:t>
            </a:r>
            <a:r>
              <a:rPr lang="en-US" dirty="0" smtClean="0"/>
              <a:t>	</a:t>
            </a:r>
            <a:endParaRPr lang="en-US" dirty="0"/>
          </a:p>
        </p:txBody>
      </p:sp>
      <p:sp>
        <p:nvSpPr>
          <p:cNvPr id="3" name="Content Placeholder 2"/>
          <p:cNvSpPr>
            <a:spLocks noGrp="1"/>
          </p:cNvSpPr>
          <p:nvPr>
            <p:ph idx="1"/>
          </p:nvPr>
        </p:nvSpPr>
        <p:spPr>
          <a:xfrm>
            <a:off x="838200" y="1678260"/>
            <a:ext cx="9286188" cy="4351338"/>
          </a:xfrm>
          <a:ln>
            <a:noFill/>
          </a:ln>
        </p:spPr>
        <p:txBody>
          <a:bodyPr/>
          <a:lstStyle/>
          <a:p>
            <a:pPr marL="0" indent="0">
              <a:buNone/>
            </a:pPr>
            <a:r>
              <a:rPr lang="en-US" dirty="0" smtClean="0"/>
              <a:t>We will partner with </a:t>
            </a:r>
            <a:r>
              <a:rPr lang="en-US" dirty="0" err="1" smtClean="0"/>
              <a:t>Clodomio</a:t>
            </a:r>
            <a:r>
              <a:rPr lang="en-US" dirty="0" smtClean="0"/>
              <a:t> </a:t>
            </a:r>
            <a:r>
              <a:rPr lang="en-US" dirty="0" err="1" smtClean="0"/>
              <a:t>Picado</a:t>
            </a:r>
            <a:r>
              <a:rPr lang="en-US" dirty="0" smtClean="0"/>
              <a:t> Research Institute in Costa Rica, the Universidad Central del Caribe in Puerto Rico, and the University of Pretoria to study how synthesized neurotoxins in black mamba venom work and how they could be used to treat the 29.8 million people who suffer from Alzheimer’s disease and significantly lower the cost of treatment in the developed countries worldwide from $150 billion </a:t>
            </a:r>
            <a:r>
              <a:rPr lang="en-US" dirty="0"/>
              <a:t>t</a:t>
            </a:r>
            <a:r>
              <a:rPr lang="en-US" dirty="0" smtClean="0"/>
              <a:t>o $80 billion. Co-PI Ramirez has already discovered that black mamba neurotoxins bind tightly to neve cells, making them very effective at destroying nerve cells and causing neurogenic shock in snake bite victims.</a:t>
            </a:r>
            <a:endParaRPr lang="en-US" dirty="0"/>
          </a:p>
        </p:txBody>
      </p:sp>
      <p:sp>
        <p:nvSpPr>
          <p:cNvPr id="4" name="Rectangle 3"/>
          <p:cNvSpPr/>
          <p:nvPr/>
        </p:nvSpPr>
        <p:spPr>
          <a:xfrm>
            <a:off x="961534" y="1690688"/>
            <a:ext cx="2205872" cy="4745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7" idx="1"/>
          </p:cNvCxnSpPr>
          <p:nvPr/>
        </p:nvCxnSpPr>
        <p:spPr>
          <a:xfrm flipV="1">
            <a:off x="3167406" y="1825625"/>
            <a:ext cx="6956982" cy="4730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124388" y="1640959"/>
            <a:ext cx="1891928" cy="369332"/>
          </a:xfrm>
          <a:prstGeom prst="rect">
            <a:avLst/>
          </a:prstGeom>
          <a:noFill/>
          <a:ln>
            <a:solidFill>
              <a:srgbClr val="C00000"/>
            </a:solidFill>
          </a:ln>
        </p:spPr>
        <p:txBody>
          <a:bodyPr wrap="none" rtlCol="0">
            <a:spAutoFit/>
          </a:bodyPr>
          <a:lstStyle/>
          <a:p>
            <a:r>
              <a:rPr lang="en-US" dirty="0" smtClean="0">
                <a:solidFill>
                  <a:srgbClr val="C00000"/>
                </a:solidFill>
              </a:rPr>
              <a:t>First person active</a:t>
            </a:r>
            <a:endParaRPr lang="en-US" dirty="0">
              <a:solidFill>
                <a:srgbClr val="C00000"/>
              </a:solidFill>
            </a:endParaRPr>
          </a:p>
        </p:txBody>
      </p:sp>
      <p:sp>
        <p:nvSpPr>
          <p:cNvPr id="9" name="Rectangle 8"/>
          <p:cNvSpPr/>
          <p:nvPr/>
        </p:nvSpPr>
        <p:spPr>
          <a:xfrm>
            <a:off x="5665509" y="2531058"/>
            <a:ext cx="3261674" cy="34879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61534" y="2917151"/>
            <a:ext cx="5938887" cy="4053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9" idx="3"/>
          </p:cNvCxnSpPr>
          <p:nvPr/>
        </p:nvCxnSpPr>
        <p:spPr>
          <a:xfrm>
            <a:off x="8927183" y="2705454"/>
            <a:ext cx="158370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451502" y="2531058"/>
            <a:ext cx="902298" cy="369332"/>
          </a:xfrm>
          <a:prstGeom prst="rect">
            <a:avLst/>
          </a:prstGeom>
          <a:noFill/>
          <a:ln>
            <a:solidFill>
              <a:srgbClr val="C00000"/>
            </a:solidFill>
          </a:ln>
        </p:spPr>
        <p:txBody>
          <a:bodyPr wrap="none" rtlCol="0">
            <a:spAutoFit/>
          </a:bodyPr>
          <a:lstStyle/>
          <a:p>
            <a:r>
              <a:rPr lang="en-US" dirty="0" smtClean="0">
                <a:solidFill>
                  <a:srgbClr val="C00000"/>
                </a:solidFill>
              </a:rPr>
              <a:t>Feature</a:t>
            </a:r>
            <a:endParaRPr lang="en-US" dirty="0">
              <a:solidFill>
                <a:srgbClr val="C00000"/>
              </a:solidFill>
            </a:endParaRPr>
          </a:p>
        </p:txBody>
      </p:sp>
      <p:sp>
        <p:nvSpPr>
          <p:cNvPr id="19" name="Rectangle 18"/>
          <p:cNvSpPr/>
          <p:nvPr/>
        </p:nvSpPr>
        <p:spPr>
          <a:xfrm>
            <a:off x="961534" y="3322503"/>
            <a:ext cx="8672660" cy="112694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stCxn id="19" idx="3"/>
          </p:cNvCxnSpPr>
          <p:nvPr/>
        </p:nvCxnSpPr>
        <p:spPr>
          <a:xfrm flipV="1">
            <a:off x="9634194" y="3885977"/>
            <a:ext cx="876693"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472308" y="3732911"/>
            <a:ext cx="860685" cy="369332"/>
          </a:xfrm>
          <a:prstGeom prst="rect">
            <a:avLst/>
          </a:prstGeom>
          <a:noFill/>
          <a:ln>
            <a:solidFill>
              <a:srgbClr val="C00000"/>
            </a:solidFill>
          </a:ln>
        </p:spPr>
        <p:txBody>
          <a:bodyPr wrap="none" rtlCol="0">
            <a:spAutoFit/>
          </a:bodyPr>
          <a:lstStyle/>
          <a:p>
            <a:r>
              <a:rPr lang="en-US" dirty="0" smtClean="0">
                <a:solidFill>
                  <a:srgbClr val="C00000"/>
                </a:solidFill>
              </a:rPr>
              <a:t>Benefit</a:t>
            </a:r>
            <a:endParaRPr lang="en-US" dirty="0">
              <a:solidFill>
                <a:srgbClr val="C00000"/>
              </a:solidFill>
            </a:endParaRPr>
          </a:p>
        </p:txBody>
      </p:sp>
      <p:sp>
        <p:nvSpPr>
          <p:cNvPr id="23" name="Rectangle 22"/>
          <p:cNvSpPr/>
          <p:nvPr/>
        </p:nvSpPr>
        <p:spPr>
          <a:xfrm>
            <a:off x="961534" y="4449452"/>
            <a:ext cx="8993171" cy="15801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0342364" y="4989387"/>
            <a:ext cx="1455976" cy="369332"/>
          </a:xfrm>
          <a:prstGeom prst="rect">
            <a:avLst/>
          </a:prstGeom>
          <a:noFill/>
          <a:ln>
            <a:solidFill>
              <a:srgbClr val="C00000"/>
            </a:solidFill>
          </a:ln>
        </p:spPr>
        <p:txBody>
          <a:bodyPr wrap="none" rtlCol="0">
            <a:spAutoFit/>
          </a:bodyPr>
          <a:lstStyle/>
          <a:p>
            <a:r>
              <a:rPr lang="en-US" dirty="0" smtClean="0">
                <a:solidFill>
                  <a:srgbClr val="C00000"/>
                </a:solidFill>
              </a:rPr>
              <a:t>Differentiato</a:t>
            </a:r>
            <a:r>
              <a:rPr lang="en-US" dirty="0" smtClean="0"/>
              <a:t>r</a:t>
            </a:r>
            <a:endParaRPr lang="en-US" dirty="0"/>
          </a:p>
        </p:txBody>
      </p:sp>
      <p:cxnSp>
        <p:nvCxnSpPr>
          <p:cNvPr id="30" name="Straight Connector 29"/>
          <p:cNvCxnSpPr/>
          <p:nvPr/>
        </p:nvCxnSpPr>
        <p:spPr>
          <a:xfrm>
            <a:off x="9954705" y="5174053"/>
            <a:ext cx="40063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4023" y="6102096"/>
            <a:ext cx="12192000" cy="755904"/>
            <a:chOff x="0" y="6154080"/>
            <a:chExt cx="12192000" cy="755904"/>
          </a:xfrm>
        </p:grpSpPr>
        <p:sp>
          <p:nvSpPr>
            <p:cNvPr id="20" name="Rectangle 19"/>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37146077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2060"/>
                </a:solidFill>
                <a:latin typeface="+mn-lt"/>
              </a:rPr>
              <a:t>Better Still</a:t>
            </a:r>
            <a:r>
              <a:rPr lang="en-US" dirty="0" smtClean="0"/>
              <a:t>	</a:t>
            </a:r>
            <a:endParaRPr lang="en-US" dirty="0"/>
          </a:p>
        </p:txBody>
      </p:sp>
      <p:sp>
        <p:nvSpPr>
          <p:cNvPr id="3" name="Content Placeholder 2"/>
          <p:cNvSpPr>
            <a:spLocks noGrp="1"/>
          </p:cNvSpPr>
          <p:nvPr>
            <p:ph idx="1"/>
          </p:nvPr>
        </p:nvSpPr>
        <p:spPr>
          <a:xfrm>
            <a:off x="838200" y="1678260"/>
            <a:ext cx="9286188" cy="4351338"/>
          </a:xfrm>
          <a:ln>
            <a:noFill/>
          </a:ln>
        </p:spPr>
        <p:txBody>
          <a:bodyPr>
            <a:normAutofit/>
          </a:bodyPr>
          <a:lstStyle/>
          <a:p>
            <a:pPr marL="0" indent="0">
              <a:buNone/>
            </a:pPr>
            <a:r>
              <a:rPr lang="en-US" dirty="0" smtClean="0"/>
              <a:t>In order to decrease the cost and increase effectiveness of treatment in developed countries for Alzheimer’s disease      my group will study how synthesized neurotoxins in black mamba venom work and how they could be used to treat the 29.8 million people who suffer from Alzheimer’s disease and significantly lower the cost of treatment in the developed countries worldwide from $150 billion to $80 billion. Co-PI Ramirez has already discovered that black mamba neurotoxins bind tightly to neve cells, making them very effective at destroying nerve cells and causing neurogenic shock in snake bite victims.</a:t>
            </a:r>
            <a:endParaRPr lang="en-US" dirty="0"/>
          </a:p>
        </p:txBody>
      </p:sp>
      <p:sp>
        <p:nvSpPr>
          <p:cNvPr id="4" name="Rectangle 3"/>
          <p:cNvSpPr/>
          <p:nvPr/>
        </p:nvSpPr>
        <p:spPr>
          <a:xfrm>
            <a:off x="961534" y="1778365"/>
            <a:ext cx="8500338" cy="6951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2422295" y="2219096"/>
            <a:ext cx="7702093" cy="48349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124388" y="2134415"/>
            <a:ext cx="1891928" cy="369332"/>
          </a:xfrm>
          <a:prstGeom prst="rect">
            <a:avLst/>
          </a:prstGeom>
          <a:noFill/>
          <a:ln>
            <a:solidFill>
              <a:srgbClr val="C00000"/>
            </a:solidFill>
          </a:ln>
        </p:spPr>
        <p:txBody>
          <a:bodyPr wrap="none" rtlCol="0">
            <a:spAutoFit/>
          </a:bodyPr>
          <a:lstStyle/>
          <a:p>
            <a:r>
              <a:rPr lang="en-US" dirty="0" smtClean="0">
                <a:solidFill>
                  <a:srgbClr val="C00000"/>
                </a:solidFill>
              </a:rPr>
              <a:t>First person active</a:t>
            </a:r>
            <a:endParaRPr lang="en-US" dirty="0">
              <a:solidFill>
                <a:srgbClr val="C00000"/>
              </a:solidFill>
            </a:endParaRPr>
          </a:p>
        </p:txBody>
      </p:sp>
      <p:cxnSp>
        <p:nvCxnSpPr>
          <p:cNvPr id="12" name="Straight Connector 11"/>
          <p:cNvCxnSpPr>
            <a:endCxn id="17" idx="1"/>
          </p:cNvCxnSpPr>
          <p:nvPr/>
        </p:nvCxnSpPr>
        <p:spPr>
          <a:xfrm>
            <a:off x="10124388" y="2715724"/>
            <a:ext cx="347920" cy="1953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472308" y="2726377"/>
            <a:ext cx="902298" cy="369332"/>
          </a:xfrm>
          <a:prstGeom prst="rect">
            <a:avLst/>
          </a:prstGeom>
          <a:noFill/>
          <a:ln>
            <a:solidFill>
              <a:srgbClr val="C00000"/>
            </a:solidFill>
          </a:ln>
        </p:spPr>
        <p:txBody>
          <a:bodyPr wrap="none" rtlCol="0">
            <a:spAutoFit/>
          </a:bodyPr>
          <a:lstStyle/>
          <a:p>
            <a:r>
              <a:rPr lang="en-US" dirty="0" smtClean="0">
                <a:solidFill>
                  <a:srgbClr val="C00000"/>
                </a:solidFill>
              </a:rPr>
              <a:t>Feature</a:t>
            </a:r>
            <a:endParaRPr lang="en-US" dirty="0">
              <a:solidFill>
                <a:srgbClr val="C00000"/>
              </a:solidFill>
            </a:endParaRPr>
          </a:p>
        </p:txBody>
      </p:sp>
      <p:sp>
        <p:nvSpPr>
          <p:cNvPr id="19" name="Rectangle 18"/>
          <p:cNvSpPr/>
          <p:nvPr/>
        </p:nvSpPr>
        <p:spPr>
          <a:xfrm>
            <a:off x="961534" y="2483222"/>
            <a:ext cx="9162854" cy="1084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1"/>
          </p:cNvCxnSpPr>
          <p:nvPr/>
        </p:nvCxnSpPr>
        <p:spPr>
          <a:xfrm flipV="1">
            <a:off x="9461872" y="1794688"/>
            <a:ext cx="1010436" cy="1952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472308" y="1610022"/>
            <a:ext cx="860685" cy="369332"/>
          </a:xfrm>
          <a:prstGeom prst="rect">
            <a:avLst/>
          </a:prstGeom>
          <a:noFill/>
          <a:ln>
            <a:solidFill>
              <a:srgbClr val="C00000"/>
            </a:solidFill>
          </a:ln>
        </p:spPr>
        <p:txBody>
          <a:bodyPr wrap="none" rtlCol="0">
            <a:spAutoFit/>
          </a:bodyPr>
          <a:lstStyle/>
          <a:p>
            <a:r>
              <a:rPr lang="en-US" dirty="0" smtClean="0">
                <a:solidFill>
                  <a:srgbClr val="C00000"/>
                </a:solidFill>
              </a:rPr>
              <a:t>Benefit</a:t>
            </a:r>
            <a:endParaRPr lang="en-US" dirty="0">
              <a:solidFill>
                <a:srgbClr val="C00000"/>
              </a:solidFill>
            </a:endParaRPr>
          </a:p>
        </p:txBody>
      </p:sp>
      <p:sp>
        <p:nvSpPr>
          <p:cNvPr id="23" name="Rectangle 22"/>
          <p:cNvSpPr/>
          <p:nvPr/>
        </p:nvSpPr>
        <p:spPr>
          <a:xfrm>
            <a:off x="961534" y="4459831"/>
            <a:ext cx="8993171" cy="14284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0342364" y="4989387"/>
            <a:ext cx="1455976" cy="369332"/>
          </a:xfrm>
          <a:prstGeom prst="rect">
            <a:avLst/>
          </a:prstGeom>
          <a:noFill/>
          <a:ln>
            <a:solidFill>
              <a:srgbClr val="C00000"/>
            </a:solidFill>
          </a:ln>
        </p:spPr>
        <p:txBody>
          <a:bodyPr wrap="none" rtlCol="0">
            <a:spAutoFit/>
          </a:bodyPr>
          <a:lstStyle/>
          <a:p>
            <a:r>
              <a:rPr lang="en-US" dirty="0" smtClean="0">
                <a:solidFill>
                  <a:srgbClr val="C00000"/>
                </a:solidFill>
              </a:rPr>
              <a:t>Differentiato</a:t>
            </a:r>
            <a:r>
              <a:rPr lang="en-US" dirty="0" smtClean="0"/>
              <a:t>r</a:t>
            </a:r>
            <a:endParaRPr lang="en-US" dirty="0"/>
          </a:p>
        </p:txBody>
      </p:sp>
      <p:cxnSp>
        <p:nvCxnSpPr>
          <p:cNvPr id="30" name="Straight Connector 29"/>
          <p:cNvCxnSpPr/>
          <p:nvPr/>
        </p:nvCxnSpPr>
        <p:spPr>
          <a:xfrm>
            <a:off x="9954705" y="5174053"/>
            <a:ext cx="40063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79994" y="2564495"/>
            <a:ext cx="1442301" cy="2761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4023" y="6102096"/>
            <a:ext cx="12192000" cy="755904"/>
            <a:chOff x="0" y="6154080"/>
            <a:chExt cx="12192000" cy="755904"/>
          </a:xfrm>
        </p:grpSpPr>
        <p:sp>
          <p:nvSpPr>
            <p:cNvPr id="18" name="Rectangle 17"/>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1018226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515600" cy="1325563"/>
          </a:xfrm>
        </p:spPr>
        <p:txBody>
          <a:bodyPr/>
          <a:lstStyle/>
          <a:p>
            <a:pPr algn="ctr"/>
            <a:r>
              <a:rPr lang="en-US" b="1" dirty="0" smtClean="0">
                <a:solidFill>
                  <a:srgbClr val="002060"/>
                </a:solidFill>
                <a:latin typeface="+mn-lt"/>
              </a:rPr>
              <a:t>Lead with the Benefit</a:t>
            </a:r>
            <a:endParaRPr lang="en-US" b="1" dirty="0">
              <a:solidFill>
                <a:srgbClr val="002060"/>
              </a:solidFill>
              <a:latin typeface="+mn-lt"/>
            </a:endParaRPr>
          </a:p>
        </p:txBody>
      </p:sp>
      <p:sp>
        <p:nvSpPr>
          <p:cNvPr id="4" name="Content Placeholder 3"/>
          <p:cNvSpPr>
            <a:spLocks noGrp="1"/>
          </p:cNvSpPr>
          <p:nvPr>
            <p:ph sz="half" idx="2"/>
          </p:nvPr>
        </p:nvSpPr>
        <p:spPr>
          <a:xfrm>
            <a:off x="839788" y="1690688"/>
            <a:ext cx="5157787" cy="3684588"/>
          </a:xfrm>
        </p:spPr>
        <p:txBody>
          <a:bodyPr/>
          <a:lstStyle/>
          <a:p>
            <a:pPr marL="0" indent="0">
              <a:buNone/>
            </a:pPr>
            <a:r>
              <a:rPr lang="en-US" dirty="0" smtClean="0"/>
              <a:t>We will partner with </a:t>
            </a:r>
            <a:r>
              <a:rPr lang="en-US" dirty="0" err="1" smtClean="0"/>
              <a:t>Clodomio</a:t>
            </a:r>
            <a:r>
              <a:rPr lang="en-US" dirty="0" smtClean="0"/>
              <a:t> </a:t>
            </a:r>
            <a:r>
              <a:rPr lang="en-US" dirty="0" err="1" smtClean="0"/>
              <a:t>Picado</a:t>
            </a:r>
            <a:r>
              <a:rPr lang="en-US" dirty="0" smtClean="0"/>
              <a:t> Research Institute in Costa Rica, the Universidad Central del Caribe in Puerto Rico, and the University of Pretoria to study how synthesized neurotoxins in black mamba venom tightly bind to nerve cells.</a:t>
            </a:r>
            <a:endParaRPr lang="en-US" dirty="0"/>
          </a:p>
        </p:txBody>
      </p:sp>
      <p:sp>
        <p:nvSpPr>
          <p:cNvPr id="6" name="Content Placeholder 5"/>
          <p:cNvSpPr>
            <a:spLocks noGrp="1"/>
          </p:cNvSpPr>
          <p:nvPr>
            <p:ph sz="quarter" idx="4"/>
          </p:nvPr>
        </p:nvSpPr>
        <p:spPr>
          <a:xfrm>
            <a:off x="6246812" y="1117925"/>
            <a:ext cx="5183188" cy="5156462"/>
          </a:xfrm>
        </p:spPr>
        <p:txBody>
          <a:bodyPr>
            <a:normAutofit fontScale="92500" lnSpcReduction="20000"/>
          </a:bodyPr>
          <a:lstStyle/>
          <a:p>
            <a:pPr marL="0" indent="0">
              <a:buNone/>
            </a:pPr>
            <a:r>
              <a:rPr lang="en-US" dirty="0" smtClean="0"/>
              <a:t>In order to decrease the cost and increase the effectiveness of treatment in developed countries for Alzheimer’s disease my group will study how synthesized neurotoxins in black mamba venom work and how they could be used to treat the 29.8 million people who suffer from Alzheimer’s disease and significantly lower the cost of treatment in the developed countries worldwide from $150 billion to $80 billion. Co-PI Ramirez has already discovered that black mamba neurotoxins bind tightly to neve cells, making them very effective at destroying nerve cells and causing neurogenic shock in snake bite victims.</a:t>
            </a:r>
          </a:p>
          <a:p>
            <a:pPr marL="0" indent="0">
              <a:buNone/>
            </a:pPr>
            <a:endParaRPr lang="en-US" dirty="0"/>
          </a:p>
        </p:txBody>
      </p:sp>
      <p:grpSp>
        <p:nvGrpSpPr>
          <p:cNvPr id="5" name="Group 4"/>
          <p:cNvGrpSpPr/>
          <p:nvPr/>
        </p:nvGrpSpPr>
        <p:grpSpPr>
          <a:xfrm>
            <a:off x="14023" y="6102096"/>
            <a:ext cx="12192000" cy="755904"/>
            <a:chOff x="0" y="6154080"/>
            <a:chExt cx="12192000" cy="755904"/>
          </a:xfrm>
        </p:grpSpPr>
        <p:sp>
          <p:nvSpPr>
            <p:cNvPr id="7" name="Rectangle 6"/>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301090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2060"/>
                </a:solidFill>
                <a:latin typeface="+mn-lt"/>
              </a:rPr>
              <a:t>Benefits are scalable</a:t>
            </a:r>
            <a:endParaRPr lang="en-US" b="1" dirty="0">
              <a:solidFill>
                <a:srgbClr val="002060"/>
              </a:solidFill>
              <a:latin typeface="+mn-lt"/>
            </a:endParaRPr>
          </a:p>
        </p:txBody>
      </p:sp>
      <p:sp>
        <p:nvSpPr>
          <p:cNvPr id="3" name="Content Placeholder 2"/>
          <p:cNvSpPr>
            <a:spLocks noGrp="1"/>
          </p:cNvSpPr>
          <p:nvPr>
            <p:ph idx="1"/>
          </p:nvPr>
        </p:nvSpPr>
        <p:spPr/>
        <p:txBody>
          <a:bodyPr/>
          <a:lstStyle/>
          <a:p>
            <a:r>
              <a:rPr lang="en-US" dirty="0" smtClean="0"/>
              <a:t>What is benefit to the field?</a:t>
            </a:r>
          </a:p>
          <a:p>
            <a:r>
              <a:rPr lang="en-US" dirty="0" smtClean="0"/>
              <a:t>What is the benefit to society?</a:t>
            </a:r>
          </a:p>
          <a:p>
            <a:r>
              <a:rPr lang="en-US" dirty="0" smtClean="0"/>
              <a:t>What is the benefit to the funder?</a:t>
            </a:r>
          </a:p>
          <a:p>
            <a:r>
              <a:rPr lang="en-US" dirty="0" smtClean="0"/>
              <a:t>What is the benefit of my technical approach?</a:t>
            </a:r>
            <a:endParaRPr lang="en-US" dirty="0"/>
          </a:p>
        </p:txBody>
      </p:sp>
      <p:grpSp>
        <p:nvGrpSpPr>
          <p:cNvPr id="4" name="Group 3"/>
          <p:cNvGrpSpPr/>
          <p:nvPr/>
        </p:nvGrpSpPr>
        <p:grpSpPr>
          <a:xfrm>
            <a:off x="14023" y="6102096"/>
            <a:ext cx="12192000" cy="755904"/>
            <a:chOff x="0" y="6154080"/>
            <a:chExt cx="12192000" cy="755904"/>
          </a:xfrm>
        </p:grpSpPr>
        <p:sp>
          <p:nvSpPr>
            <p:cNvPr id="5" name="Rectangle 4"/>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pic>
        <p:nvPicPr>
          <p:cNvPr id="8" name="Picture 7"/>
          <p:cNvPicPr>
            <a:picLocks noChangeAspect="1"/>
          </p:cNvPicPr>
          <p:nvPr/>
        </p:nvPicPr>
        <p:blipFill>
          <a:blip r:embed="rId3"/>
          <a:stretch>
            <a:fillRect/>
          </a:stretch>
        </p:blipFill>
        <p:spPr>
          <a:xfrm>
            <a:off x="4256005" y="4164443"/>
            <a:ext cx="3024630" cy="1937653"/>
          </a:xfrm>
          <a:prstGeom prst="rect">
            <a:avLst/>
          </a:prstGeom>
        </p:spPr>
      </p:pic>
    </p:spTree>
    <p:extLst>
      <p:ext uri="{BB962C8B-B14F-4D97-AF65-F5344CB8AC3E}">
        <p14:creationId xmlns:p14="http://schemas.microsoft.com/office/powerpoint/2010/main" val="1275713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23"/>
          <a:stretch/>
        </p:blipFill>
        <p:spPr>
          <a:xfrm>
            <a:off x="14023" y="1191186"/>
            <a:ext cx="7785248" cy="4945836"/>
          </a:xfrm>
          <a:prstGeom prst="rect">
            <a:avLst/>
          </a:prstGeom>
        </p:spPr>
      </p:pic>
      <p:sp>
        <p:nvSpPr>
          <p:cNvPr id="3" name="Title 2"/>
          <p:cNvSpPr>
            <a:spLocks noGrp="1"/>
          </p:cNvSpPr>
          <p:nvPr>
            <p:ph type="title"/>
          </p:nvPr>
        </p:nvSpPr>
        <p:spPr>
          <a:xfrm>
            <a:off x="838200" y="0"/>
            <a:ext cx="10515600" cy="1325563"/>
          </a:xfrm>
        </p:spPr>
        <p:txBody>
          <a:bodyPr/>
          <a:lstStyle/>
          <a:p>
            <a:pPr algn="ctr"/>
            <a:r>
              <a:rPr lang="en-US" b="1" dirty="0" smtClean="0">
                <a:solidFill>
                  <a:srgbClr val="002060"/>
                </a:solidFill>
                <a:latin typeface="+mn-lt"/>
              </a:rPr>
              <a:t>First Rule in Proposal Writing - Get Read</a:t>
            </a:r>
            <a:endParaRPr lang="en-US" b="1" dirty="0">
              <a:solidFill>
                <a:srgbClr val="002060"/>
              </a:solidFill>
              <a:latin typeface="+mn-lt"/>
            </a:endParaRPr>
          </a:p>
        </p:txBody>
      </p:sp>
      <p:sp>
        <p:nvSpPr>
          <p:cNvPr id="9" name="Content Placeholder 8"/>
          <p:cNvSpPr>
            <a:spLocks noGrp="1"/>
          </p:cNvSpPr>
          <p:nvPr>
            <p:ph sz="half" idx="2"/>
          </p:nvPr>
        </p:nvSpPr>
        <p:spPr>
          <a:xfrm>
            <a:off x="8092440" y="1825625"/>
            <a:ext cx="4099560" cy="3038983"/>
          </a:xfrm>
        </p:spPr>
        <p:txBody>
          <a:bodyPr/>
          <a:lstStyle/>
          <a:p>
            <a:r>
              <a:rPr lang="en-US" dirty="0" smtClean="0"/>
              <a:t>Get Submitted</a:t>
            </a:r>
          </a:p>
          <a:p>
            <a:r>
              <a:rPr lang="en-US" dirty="0" smtClean="0"/>
              <a:t>Make the Program Officer happy</a:t>
            </a:r>
          </a:p>
          <a:p>
            <a:r>
              <a:rPr lang="en-US" dirty="0" smtClean="0"/>
              <a:t>Make your reviewers happy</a:t>
            </a:r>
          </a:p>
          <a:p>
            <a:endParaRPr lang="en-US" dirty="0"/>
          </a:p>
        </p:txBody>
      </p:sp>
      <p:grpSp>
        <p:nvGrpSpPr>
          <p:cNvPr id="4" name="Group 3"/>
          <p:cNvGrpSpPr/>
          <p:nvPr/>
        </p:nvGrpSpPr>
        <p:grpSpPr>
          <a:xfrm>
            <a:off x="14023" y="6102096"/>
            <a:ext cx="12192000" cy="755904"/>
            <a:chOff x="0" y="6154080"/>
            <a:chExt cx="12192000" cy="755904"/>
          </a:xfrm>
        </p:grpSpPr>
        <p:sp>
          <p:nvSpPr>
            <p:cNvPr id="5" name="Rectangle 4"/>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2802023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5101" t="15578" r="59276" b="14490"/>
          <a:stretch/>
        </p:blipFill>
        <p:spPr>
          <a:xfrm>
            <a:off x="1057469" y="5086"/>
            <a:ext cx="10077061" cy="7193903"/>
          </a:xfrm>
          <a:prstGeom prst="rect">
            <a:avLst/>
          </a:prstGeom>
        </p:spPr>
      </p:pic>
    </p:spTree>
    <p:extLst>
      <p:ext uri="{BB962C8B-B14F-4D97-AF65-F5344CB8AC3E}">
        <p14:creationId xmlns:p14="http://schemas.microsoft.com/office/powerpoint/2010/main" val="4157177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solidFill>
                  <a:srgbClr val="002060"/>
                </a:solidFill>
                <a:latin typeface="+mn-lt"/>
              </a:rPr>
              <a:t>What does it mean to be Compliant?</a:t>
            </a:r>
            <a:r>
              <a:rPr lang="en-US" b="1" dirty="0" smtClean="0">
                <a:solidFill>
                  <a:srgbClr val="002060"/>
                </a:solidFill>
                <a:latin typeface="+mn-lt"/>
              </a:rPr>
              <a:t/>
            </a:r>
            <a:br>
              <a:rPr lang="en-US" b="1" dirty="0" smtClean="0">
                <a:solidFill>
                  <a:srgbClr val="002060"/>
                </a:solidFill>
                <a:latin typeface="+mn-lt"/>
              </a:rPr>
            </a:br>
            <a:r>
              <a:rPr lang="en-US" b="1" dirty="0" smtClean="0">
                <a:solidFill>
                  <a:srgbClr val="002060"/>
                </a:solidFill>
                <a:latin typeface="+mn-lt"/>
              </a:rPr>
              <a:t>Follow the Directions in the Solicitation</a:t>
            </a:r>
            <a:endParaRPr lang="en-US" b="1" dirty="0">
              <a:solidFill>
                <a:srgbClr val="002060"/>
              </a:solidFill>
              <a:latin typeface="+mn-lt"/>
            </a:endParaRPr>
          </a:p>
        </p:txBody>
      </p:sp>
      <p:sp>
        <p:nvSpPr>
          <p:cNvPr id="3" name="Content Placeholder 2"/>
          <p:cNvSpPr>
            <a:spLocks noGrp="1"/>
          </p:cNvSpPr>
          <p:nvPr>
            <p:ph idx="1"/>
          </p:nvPr>
        </p:nvSpPr>
        <p:spPr>
          <a:xfrm>
            <a:off x="838200" y="1207009"/>
            <a:ext cx="10515600" cy="5577840"/>
          </a:xfrm>
        </p:spPr>
        <p:txBody>
          <a:bodyPr>
            <a:noAutofit/>
          </a:bodyPr>
          <a:lstStyle/>
          <a:p>
            <a:pPr marL="0" indent="0">
              <a:buNone/>
            </a:pPr>
            <a:r>
              <a:rPr lang="en-US" sz="1800" b="1" dirty="0" smtClean="0"/>
              <a:t>The Project Description must have these section headers exactly. </a:t>
            </a:r>
          </a:p>
          <a:p>
            <a:r>
              <a:rPr lang="en-US" sz="1800" b="1" dirty="0" smtClean="0"/>
              <a:t>Research Goals: </a:t>
            </a:r>
            <a:r>
              <a:rPr lang="en-US" sz="1800" dirty="0" smtClean="0"/>
              <a:t>Provide a brief description of the Pl's overall research goals.</a:t>
            </a:r>
          </a:p>
          <a:p>
            <a:r>
              <a:rPr lang="en-US" sz="1800" b="1" dirty="0" smtClean="0"/>
              <a:t>Research Project: </a:t>
            </a:r>
            <a:r>
              <a:rPr lang="en-US" sz="1800" dirty="0" smtClean="0"/>
              <a:t>Provide a clear outline of the general plan of work including the research questions or hypotheses, the broad design of activities to be undertaken, and, where appropriate, a clear description of experimental methods and procedures. The proposal should include the motivation for the research and a discussion of the novelty of the work in the context of existing literature. The project description should also discuss mechanisms and plans for assessing success of the proposed activities. The proposed single-Pl activities may include activities to catalyze partnerships. The potential partner(s) must be named as Senior Personnel (see PAPPG I1.C.2). Partnership activities may enable access to instrumentation or resources, activities that establish a working relationship such as formulating new and sound plans for larger-scale projects in emerging research areas, travel for the Pl or trainees to strengthen the partnership, or other activities. Note that </a:t>
            </a:r>
            <a:r>
              <a:rPr lang="en-US" sz="1800" dirty="0" err="1" smtClean="0"/>
              <a:t>Subawards</a:t>
            </a:r>
            <a:r>
              <a:rPr lang="en-US" sz="1800" dirty="0" smtClean="0"/>
              <a:t> to R1 institutions are not permitted. Proposals that include a request for equipment must follow the PAPPG (I1.C.2.g.iii).</a:t>
            </a:r>
          </a:p>
          <a:p>
            <a:r>
              <a:rPr lang="en-US" sz="1800" b="1" dirty="0" smtClean="0"/>
              <a:t>Broader Impacts: </a:t>
            </a:r>
            <a:r>
              <a:rPr lang="en-US" sz="1800" dirty="0" smtClean="0"/>
              <a:t>Provide a discussion of the broader impacts of the proposed activities. Broader impacts may be accomplished through the research itself, through the activities that are directly related to specific research projects, or through activities that are supported by, but are complementary to the project, such as education activities.</a:t>
            </a:r>
          </a:p>
          <a:p>
            <a:r>
              <a:rPr lang="en-US" sz="1800" b="1" dirty="0" smtClean="0"/>
              <a:t>ERI Criteria: </a:t>
            </a:r>
            <a:r>
              <a:rPr lang="en-US" sz="1800" dirty="0" smtClean="0"/>
              <a:t>Provide a brief description of how the proposed work addresses the solicitation-specific review criteria, as described in the "Additional Solicitation Specific Review Criteria" section below.</a:t>
            </a:r>
          </a:p>
        </p:txBody>
      </p:sp>
    </p:spTree>
    <p:extLst>
      <p:ext uri="{BB962C8B-B14F-4D97-AF65-F5344CB8AC3E}">
        <p14:creationId xmlns:p14="http://schemas.microsoft.com/office/powerpoint/2010/main" val="1531003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152" y="-11097"/>
            <a:ext cx="12118848" cy="1143000"/>
          </a:xfrm>
        </p:spPr>
        <p:txBody>
          <a:bodyPr>
            <a:noAutofit/>
          </a:bodyPr>
          <a:lstStyle/>
          <a:p>
            <a:pPr lvl="0" algn="ctr"/>
            <a:r>
              <a:rPr lang="en-US" sz="3600" b="1" dirty="0">
                <a:solidFill>
                  <a:srgbClr val="002060"/>
                </a:solidFill>
                <a:latin typeface="+mn-lt"/>
              </a:rPr>
              <a:t>Follow the Directions in the Solicitation</a:t>
            </a:r>
            <a:endParaRPr lang="en-US" sz="3600" b="1" i="1" dirty="0">
              <a:solidFill>
                <a:srgbClr val="002060"/>
              </a:solidFill>
              <a:latin typeface="+mn-lt"/>
            </a:endParaRPr>
          </a:p>
        </p:txBody>
      </p:sp>
      <p:sp>
        <p:nvSpPr>
          <p:cNvPr id="6" name="Content Placeholder 5"/>
          <p:cNvSpPr>
            <a:spLocks noGrp="1"/>
          </p:cNvSpPr>
          <p:nvPr>
            <p:ph idx="1"/>
          </p:nvPr>
        </p:nvSpPr>
        <p:spPr>
          <a:xfrm>
            <a:off x="1981200" y="1066801"/>
            <a:ext cx="8229600" cy="4876800"/>
          </a:xfrm>
        </p:spPr>
        <p:txBody>
          <a:bodyPr>
            <a:normAutofit/>
          </a:bodyPr>
          <a:lstStyle/>
          <a:p>
            <a:pPr>
              <a:spcBef>
                <a:spcPts val="1200"/>
              </a:spcBef>
            </a:pPr>
            <a:endParaRPr lang="en-US" sz="2400" dirty="0">
              <a:latin typeface="Arial" panose="020B0604020202020204" pitchFamily="34" charset="0"/>
              <a:cs typeface="Arial" panose="020B0604020202020204" pitchFamily="34" charset="0"/>
            </a:endParaRPr>
          </a:p>
          <a:p>
            <a:pPr>
              <a:spcBef>
                <a:spcPts val="1200"/>
              </a:spcBef>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1524000" y="5943600"/>
            <a:ext cx="9144000" cy="228600"/>
          </a:xfrm>
          <a:prstGeom prst="rect">
            <a:avLst/>
          </a:prstGeom>
          <a:solidFill>
            <a:srgbClr val="003260"/>
          </a:solidFill>
          <a:ln>
            <a:solidFill>
              <a:srgbClr val="0032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p:cNvSpPr>
            <a:spLocks noGrp="1"/>
          </p:cNvSpPr>
          <p:nvPr>
            <p:ph type="dt" sz="half" idx="10"/>
          </p:nvPr>
        </p:nvSpPr>
        <p:spPr>
          <a:xfrm>
            <a:off x="1981200" y="6356351"/>
            <a:ext cx="41910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800">
                <a:solidFill>
                  <a:srgbClr val="00325F"/>
                </a:solidFill>
                <a:latin typeface="Arial" panose="020B0604020202020204" pitchFamily="34" charset="0"/>
                <a:cs typeface="Arial" panose="020B0604020202020204" pitchFamily="34" charset="0"/>
              </a:defRPr>
            </a:lvl1pPr>
          </a:lstStyle>
          <a:p>
            <a:r>
              <a:rPr lang="en-US" b="1" dirty="0" smtClean="0"/>
              <a:t>Research &amp; Economic Development</a:t>
            </a:r>
            <a:endParaRPr lang="en-US"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6280116"/>
            <a:ext cx="1743456" cy="544647"/>
          </a:xfrm>
          <a:prstGeom prst="rect">
            <a:avLst/>
          </a:prstGeom>
        </p:spPr>
      </p:pic>
      <p:sp>
        <p:nvSpPr>
          <p:cNvPr id="9" name="TextBox 8"/>
          <p:cNvSpPr txBox="1"/>
          <p:nvPr/>
        </p:nvSpPr>
        <p:spPr>
          <a:xfrm>
            <a:off x="10058400" y="6477001"/>
            <a:ext cx="533400" cy="307777"/>
          </a:xfrm>
          <a:prstGeom prst="rect">
            <a:avLst/>
          </a:prstGeom>
          <a:noFill/>
        </p:spPr>
        <p:txBody>
          <a:bodyPr wrap="square" rtlCol="0">
            <a:spAutoFit/>
          </a:bodyPr>
          <a:lstStyle/>
          <a:p>
            <a:fld id="{82A7E3F9-AFBD-4C32-818A-2E9E35D35588}" type="slidenum">
              <a:rPr lang="en-US" sz="1400">
                <a:latin typeface="Arial" panose="020B0604020202020204" pitchFamily="34" charset="0"/>
                <a:cs typeface="Arial" panose="020B0604020202020204" pitchFamily="34" charset="0"/>
              </a:rPr>
              <a:t>6</a:t>
            </a:fld>
            <a:endParaRPr lang="en-US" sz="1400" dirty="0">
              <a:latin typeface="Arial" panose="020B0604020202020204" pitchFamily="34" charset="0"/>
              <a:cs typeface="Arial" panose="020B0604020202020204" pitchFamily="34" charset="0"/>
            </a:endParaRPr>
          </a:p>
        </p:txBody>
      </p:sp>
      <p:sp>
        <p:nvSpPr>
          <p:cNvPr id="10" name="Rectangle 3"/>
          <p:cNvSpPr txBox="1">
            <a:spLocks noChangeArrowheads="1"/>
          </p:cNvSpPr>
          <p:nvPr/>
        </p:nvSpPr>
        <p:spPr>
          <a:xfrm>
            <a:off x="1981200" y="1295400"/>
            <a:ext cx="8610600" cy="48768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endParaRPr lang="en-US" sz="2800" dirty="0"/>
          </a:p>
          <a:p>
            <a:endParaRPr lang="en-US" sz="2800" dirty="0"/>
          </a:p>
        </p:txBody>
      </p:sp>
      <p:sp>
        <p:nvSpPr>
          <p:cNvPr id="11" name="Content Placeholder 2"/>
          <p:cNvSpPr txBox="1">
            <a:spLocks/>
          </p:cNvSpPr>
          <p:nvPr/>
        </p:nvSpPr>
        <p:spPr>
          <a:xfrm>
            <a:off x="2133600" y="870012"/>
            <a:ext cx="8077200" cy="51054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indent="-228600">
              <a:spcBef>
                <a:spcPts val="600"/>
              </a:spcBef>
            </a:pPr>
            <a:endParaRPr lang="en-US" sz="2000" b="1" i="1" dirty="0">
              <a:solidFill>
                <a:srgbClr val="7D1616"/>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295" y="1524000"/>
            <a:ext cx="9248758" cy="3886200"/>
          </a:xfrm>
          <a:prstGeom prst="rect">
            <a:avLst/>
          </a:prstGeom>
        </p:spPr>
      </p:pic>
    </p:spTree>
    <p:extLst>
      <p:ext uri="{BB962C8B-B14F-4D97-AF65-F5344CB8AC3E}">
        <p14:creationId xmlns:p14="http://schemas.microsoft.com/office/powerpoint/2010/main" val="2916873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smtClean="0">
                <a:solidFill>
                  <a:srgbClr val="002060"/>
                </a:solidFill>
                <a:latin typeface="+mn-lt"/>
              </a:rPr>
              <a:t>What does it mean to be </a:t>
            </a:r>
            <a:r>
              <a:rPr lang="en-US" b="1" dirty="0">
                <a:solidFill>
                  <a:srgbClr val="002060"/>
                </a:solidFill>
                <a:latin typeface="+mn-lt"/>
              </a:rPr>
              <a:t>C</a:t>
            </a:r>
            <a:r>
              <a:rPr lang="en-US" b="1" dirty="0" smtClean="0">
                <a:solidFill>
                  <a:srgbClr val="002060"/>
                </a:solidFill>
                <a:latin typeface="+mn-lt"/>
              </a:rPr>
              <a:t>ompliant?</a:t>
            </a:r>
            <a:br>
              <a:rPr lang="en-US" b="1" dirty="0" smtClean="0">
                <a:solidFill>
                  <a:srgbClr val="002060"/>
                </a:solidFill>
                <a:latin typeface="+mn-lt"/>
              </a:rPr>
            </a:br>
            <a:r>
              <a:rPr lang="en-US" b="1" dirty="0">
                <a:solidFill>
                  <a:srgbClr val="002060"/>
                </a:solidFill>
                <a:latin typeface="+mn-lt"/>
              </a:rPr>
              <a:t>Follow the Directions in the </a:t>
            </a:r>
            <a:r>
              <a:rPr lang="en-US" b="1" dirty="0" smtClean="0">
                <a:solidFill>
                  <a:srgbClr val="002060"/>
                </a:solidFill>
                <a:latin typeface="+mn-lt"/>
              </a:rPr>
              <a:t>Research Guide</a:t>
            </a:r>
            <a:endParaRPr lang="en-US" b="1" dirty="0">
              <a:solidFill>
                <a:srgbClr val="002060"/>
              </a:solidFill>
              <a:latin typeface="+mn-lt"/>
            </a:endParaRPr>
          </a:p>
        </p:txBody>
      </p:sp>
      <p:sp>
        <p:nvSpPr>
          <p:cNvPr id="3" name="Content Placeholder 2"/>
          <p:cNvSpPr>
            <a:spLocks noGrp="1"/>
          </p:cNvSpPr>
          <p:nvPr>
            <p:ph idx="1"/>
          </p:nvPr>
        </p:nvSpPr>
        <p:spPr>
          <a:xfrm>
            <a:off x="838200" y="1170431"/>
            <a:ext cx="10515600" cy="4201859"/>
          </a:xfrm>
        </p:spPr>
        <p:txBody>
          <a:bodyPr/>
          <a:lstStyle/>
          <a:p>
            <a:r>
              <a:rPr lang="en-US" dirty="0" smtClean="0"/>
              <a:t>Meet all the requirements</a:t>
            </a:r>
          </a:p>
          <a:p>
            <a:r>
              <a:rPr lang="en-US" dirty="0" smtClean="0"/>
              <a:t>Page numbers, font, headings, additional documents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164" y="2271776"/>
            <a:ext cx="3186130" cy="412322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525" b="5674"/>
          <a:stretch/>
        </p:blipFill>
        <p:spPr>
          <a:xfrm>
            <a:off x="4420212" y="2429273"/>
            <a:ext cx="3410964" cy="39639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9005" y="2315306"/>
            <a:ext cx="3116393" cy="4031788"/>
          </a:xfrm>
          <a:prstGeom prst="rect">
            <a:avLst/>
          </a:prstGeom>
          <a:ln>
            <a:solidFill>
              <a:schemeClr val="tx1"/>
            </a:solidFill>
          </a:ln>
        </p:spPr>
      </p:pic>
      <p:grpSp>
        <p:nvGrpSpPr>
          <p:cNvPr id="7" name="Group 6"/>
          <p:cNvGrpSpPr/>
          <p:nvPr/>
        </p:nvGrpSpPr>
        <p:grpSpPr>
          <a:xfrm>
            <a:off x="14023" y="6102096"/>
            <a:ext cx="12192000" cy="755904"/>
            <a:chOff x="0" y="6154080"/>
            <a:chExt cx="12192000" cy="755904"/>
          </a:xfrm>
        </p:grpSpPr>
        <p:sp>
          <p:nvSpPr>
            <p:cNvPr id="8" name="Rectangle 7"/>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139113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943" y="89524"/>
            <a:ext cx="10515600" cy="1325563"/>
          </a:xfrm>
        </p:spPr>
        <p:txBody>
          <a:bodyPr/>
          <a:lstStyle/>
          <a:p>
            <a:pPr algn="ctr"/>
            <a:r>
              <a:rPr lang="en-US" b="1" dirty="0" smtClean="0">
                <a:solidFill>
                  <a:srgbClr val="002060"/>
                </a:solidFill>
                <a:latin typeface="+mn-lt"/>
              </a:rPr>
              <a:t>Third </a:t>
            </a:r>
            <a:r>
              <a:rPr lang="en-US" b="1" dirty="0">
                <a:solidFill>
                  <a:srgbClr val="002060"/>
                </a:solidFill>
                <a:latin typeface="+mn-lt"/>
              </a:rPr>
              <a:t>Rule in Proposal </a:t>
            </a:r>
            <a:r>
              <a:rPr lang="en-US" b="1" dirty="0" smtClean="0">
                <a:solidFill>
                  <a:srgbClr val="002060"/>
                </a:solidFill>
                <a:latin typeface="+mn-lt"/>
              </a:rPr>
              <a:t>Writing</a:t>
            </a:r>
            <a:r>
              <a:rPr lang="en-US" b="1" dirty="0" smtClean="0">
                <a:solidFill>
                  <a:srgbClr val="002060"/>
                </a:solidFill>
              </a:rPr>
              <a:t/>
            </a:r>
            <a:br>
              <a:rPr lang="en-US" b="1" dirty="0" smtClean="0">
                <a:solidFill>
                  <a:srgbClr val="002060"/>
                </a:solidFill>
              </a:rPr>
            </a:br>
            <a:r>
              <a:rPr lang="en-US" b="1" dirty="0" smtClean="0">
                <a:solidFill>
                  <a:srgbClr val="002060"/>
                </a:solidFill>
                <a:latin typeface="+mn-lt"/>
              </a:rPr>
              <a:t>Know Your Audience</a:t>
            </a:r>
            <a:endParaRPr lang="en-US" b="1" dirty="0">
              <a:solidFill>
                <a:srgbClr val="002060"/>
              </a:solidFill>
              <a:latin typeface="+mn-lt"/>
            </a:endParaRPr>
          </a:p>
        </p:txBody>
      </p:sp>
      <p:sp>
        <p:nvSpPr>
          <p:cNvPr id="3" name="Content Placeholder 2"/>
          <p:cNvSpPr>
            <a:spLocks noGrp="1"/>
          </p:cNvSpPr>
          <p:nvPr>
            <p:ph idx="1"/>
          </p:nvPr>
        </p:nvSpPr>
        <p:spPr>
          <a:xfrm>
            <a:off x="838200" y="1552247"/>
            <a:ext cx="10587087" cy="4351338"/>
          </a:xfrm>
        </p:spPr>
        <p:txBody>
          <a:bodyPr/>
          <a:lstStyle/>
          <a:p>
            <a:r>
              <a:rPr lang="en-US" dirty="0" smtClean="0"/>
              <a:t>Connecting with your audience is a key part of persuading your audience.</a:t>
            </a:r>
          </a:p>
          <a:p>
            <a:r>
              <a:rPr lang="en-US" dirty="0" smtClean="0"/>
              <a:t>They need to know that you respect </a:t>
            </a:r>
            <a:r>
              <a:rPr lang="en-US" dirty="0"/>
              <a:t> </a:t>
            </a:r>
            <a:r>
              <a:rPr lang="en-US" dirty="0" smtClean="0"/>
              <a:t>                                              them, their time, their needs, and their                                                          challenges</a:t>
            </a:r>
          </a:p>
          <a:p>
            <a:endParaRPr lang="en-US" dirty="0"/>
          </a:p>
          <a:p>
            <a:r>
              <a:rPr lang="en-US" dirty="0" smtClean="0"/>
              <a:t>Who will read this?</a:t>
            </a:r>
          </a:p>
          <a:p>
            <a:r>
              <a:rPr lang="en-US" dirty="0" smtClean="0"/>
              <a:t>Why should they care?</a:t>
            </a:r>
          </a:p>
          <a:p>
            <a:r>
              <a:rPr lang="en-US" dirty="0" smtClean="0"/>
              <a:t>What do they want to achieve?</a:t>
            </a:r>
          </a:p>
          <a:p>
            <a:endParaRPr lang="en-US" dirty="0" smtClean="0"/>
          </a:p>
          <a:p>
            <a:endParaRPr lang="en-US" dirty="0"/>
          </a:p>
        </p:txBody>
      </p:sp>
      <p:sp>
        <p:nvSpPr>
          <p:cNvPr id="4" name="AutoShape 2" descr="Audience Measure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Audience Measurem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6371931" y="2158421"/>
            <a:ext cx="5834092" cy="3882324"/>
          </a:xfrm>
          <a:prstGeom prst="rect">
            <a:avLst/>
          </a:prstGeom>
        </p:spPr>
      </p:pic>
      <p:grpSp>
        <p:nvGrpSpPr>
          <p:cNvPr id="8" name="Group 7"/>
          <p:cNvGrpSpPr/>
          <p:nvPr/>
        </p:nvGrpSpPr>
        <p:grpSpPr>
          <a:xfrm>
            <a:off x="14023" y="6102096"/>
            <a:ext cx="12192000" cy="755904"/>
            <a:chOff x="0" y="6154080"/>
            <a:chExt cx="12192000" cy="755904"/>
          </a:xfrm>
        </p:grpSpPr>
        <p:sp>
          <p:nvSpPr>
            <p:cNvPr id="9" name="Rectangle 8"/>
            <p:cNvSpPr/>
            <p:nvPr/>
          </p:nvSpPr>
          <p:spPr>
            <a:xfrm>
              <a:off x="0" y="6370488"/>
              <a:ext cx="12192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1093" y="6370488"/>
              <a:ext cx="2169953" cy="461665"/>
            </a:xfrm>
            <a:prstGeom prst="rect">
              <a:avLst/>
            </a:prstGeom>
            <a:noFill/>
          </p:spPr>
          <p:txBody>
            <a:bodyPr wrap="none" rtlCol="0">
              <a:spAutoFit/>
            </a:bodyPr>
            <a:lstStyle/>
            <a:p>
              <a:r>
                <a:rPr lang="en-US" sz="2400" b="1" dirty="0">
                  <a:solidFill>
                    <a:schemeClr val="bg1"/>
                  </a:solidFill>
                </a:rPr>
                <a:t>Research Office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297" y="6154080"/>
              <a:ext cx="2419703" cy="755904"/>
            </a:xfrm>
            <a:prstGeom prst="rect">
              <a:avLst/>
            </a:prstGeom>
          </p:spPr>
        </p:pic>
      </p:grpSp>
    </p:spTree>
    <p:extLst>
      <p:ext uri="{BB962C8B-B14F-4D97-AF65-F5344CB8AC3E}">
        <p14:creationId xmlns:p14="http://schemas.microsoft.com/office/powerpoint/2010/main" val="2521298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6370488"/>
            <a:ext cx="9144000" cy="539496"/>
          </a:xfrm>
          <a:prstGeom prst="rect">
            <a:avLst/>
          </a:prstGeom>
          <a:solidFill>
            <a:srgbClr val="004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4001" y="6420825"/>
            <a:ext cx="4931165" cy="461665"/>
          </a:xfrm>
          <a:prstGeom prst="rect">
            <a:avLst/>
          </a:prstGeom>
          <a:noFill/>
        </p:spPr>
        <p:txBody>
          <a:bodyPr wrap="square" rtlCol="0">
            <a:spAutoFit/>
          </a:bodyPr>
          <a:lstStyle/>
          <a:p>
            <a:r>
              <a:rPr lang="en-US" sz="2400" b="1" dirty="0">
                <a:solidFill>
                  <a:schemeClr val="bg1"/>
                </a:solidFill>
              </a:rPr>
              <a:t>   Research Office</a:t>
            </a:r>
          </a:p>
        </p:txBody>
      </p:sp>
      <p:sp>
        <p:nvSpPr>
          <p:cNvPr id="2" name="Title 1"/>
          <p:cNvSpPr>
            <a:spLocks noGrp="1"/>
          </p:cNvSpPr>
          <p:nvPr>
            <p:ph type="title"/>
          </p:nvPr>
        </p:nvSpPr>
        <p:spPr>
          <a:xfrm>
            <a:off x="0" y="-76200"/>
            <a:ext cx="12192000" cy="1143000"/>
          </a:xfrm>
        </p:spPr>
        <p:txBody>
          <a:bodyPr/>
          <a:lstStyle/>
          <a:p>
            <a:pPr algn="ctr"/>
            <a:r>
              <a:rPr lang="en-US" b="1" dirty="0">
                <a:solidFill>
                  <a:srgbClr val="004673"/>
                </a:solidFill>
              </a:rPr>
              <a:t>Write to Your Reviewers</a:t>
            </a:r>
          </a:p>
        </p:txBody>
      </p:sp>
      <p:sp>
        <p:nvSpPr>
          <p:cNvPr id="3" name="Content Placeholder 2"/>
          <p:cNvSpPr>
            <a:spLocks noGrp="1"/>
          </p:cNvSpPr>
          <p:nvPr>
            <p:ph idx="1"/>
          </p:nvPr>
        </p:nvSpPr>
        <p:spPr>
          <a:xfrm>
            <a:off x="246888" y="1066800"/>
            <a:ext cx="11539728" cy="1524000"/>
          </a:xfrm>
        </p:spPr>
        <p:txBody>
          <a:bodyPr>
            <a:normAutofit fontScale="92500"/>
          </a:bodyPr>
          <a:lstStyle/>
          <a:p>
            <a:pPr>
              <a:buFont typeface="Wingdings" pitchFamily="2" charset="2"/>
              <a:buChar char="Ø"/>
            </a:pPr>
            <a:r>
              <a:rPr lang="en-US" b="1" dirty="0">
                <a:solidFill>
                  <a:srgbClr val="004673"/>
                </a:solidFill>
                <a:latin typeface="Calibri" panose="020F0502020204030204" pitchFamily="34" charset="0"/>
              </a:rPr>
              <a:t>DO NOT write the application for yourself, unless you plan to fund it yourself</a:t>
            </a:r>
          </a:p>
          <a:p>
            <a:pPr>
              <a:buFont typeface="Wingdings" pitchFamily="2" charset="2"/>
              <a:buChar char="Ø"/>
            </a:pPr>
            <a:r>
              <a:rPr lang="en-US" dirty="0">
                <a:latin typeface="Calibri" panose="020F0502020204030204" pitchFamily="34" charset="0"/>
              </a:rPr>
              <a:t>You MUST convince an entire review panel, the </a:t>
            </a:r>
            <a:r>
              <a:rPr lang="en-US" dirty="0" smtClean="0">
                <a:latin typeface="Calibri" panose="020F0502020204030204" pitchFamily="34" charset="0"/>
              </a:rPr>
              <a:t>Program Officer</a:t>
            </a:r>
            <a:r>
              <a:rPr lang="en-US" dirty="0">
                <a:latin typeface="Calibri" panose="020F0502020204030204" pitchFamily="34" charset="0"/>
              </a:rPr>
              <a:t>, and the funding agency</a:t>
            </a:r>
          </a:p>
          <a:p>
            <a:endParaRPr lang="en-US" dirty="0"/>
          </a:p>
        </p:txBody>
      </p:sp>
      <p:graphicFrame>
        <p:nvGraphicFramePr>
          <p:cNvPr id="7" name="Diagram 6"/>
          <p:cNvGraphicFramePr/>
          <p:nvPr>
            <p:extLst>
              <p:ext uri="{D42A27DB-BD31-4B8C-83A1-F6EECF244321}">
                <p14:modId xmlns:p14="http://schemas.microsoft.com/office/powerpoint/2010/main" val="708961295"/>
              </p:ext>
            </p:extLst>
          </p:nvPr>
        </p:nvGraphicFramePr>
        <p:xfrm>
          <a:off x="1744545" y="2486726"/>
          <a:ext cx="830580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8980" y="6182566"/>
            <a:ext cx="2419703" cy="755904"/>
          </a:xfrm>
          <a:prstGeom prst="rect">
            <a:avLst/>
          </a:prstGeom>
        </p:spPr>
      </p:pic>
    </p:spTree>
    <p:extLst>
      <p:ext uri="{BB962C8B-B14F-4D97-AF65-F5344CB8AC3E}">
        <p14:creationId xmlns:p14="http://schemas.microsoft.com/office/powerpoint/2010/main" val="2353341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1600</Words>
  <Application>Microsoft Office PowerPoint</Application>
  <PresentationFormat>Widescreen</PresentationFormat>
  <Paragraphs>157</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Wingdings</vt:lpstr>
      <vt:lpstr>Office Theme</vt:lpstr>
      <vt:lpstr>PowerPoint Presentation</vt:lpstr>
      <vt:lpstr>The Curse of Knowledge</vt:lpstr>
      <vt:lpstr>First Rule in Proposal Writing - Get Read</vt:lpstr>
      <vt:lpstr>PowerPoint Presentation</vt:lpstr>
      <vt:lpstr>What does it mean to be Compliant? Follow the Directions in the Solicitation</vt:lpstr>
      <vt:lpstr>Follow the Directions in the Solicitation</vt:lpstr>
      <vt:lpstr>What does it mean to be Compliant? Follow the Directions in the Research Guide</vt:lpstr>
      <vt:lpstr>Third Rule in Proposal Writing Know Your Audience</vt:lpstr>
      <vt:lpstr>Write to Your Reviewers</vt:lpstr>
      <vt:lpstr>How Do Reviewers Read Proposals?</vt:lpstr>
      <vt:lpstr>Proposals are a Sales Document</vt:lpstr>
      <vt:lpstr>PowerPoint Presentation</vt:lpstr>
      <vt:lpstr>Academic Writing                 Grant Writing</vt:lpstr>
      <vt:lpstr>Write in an Active Voice</vt:lpstr>
      <vt:lpstr>PowerPoint Presentation</vt:lpstr>
      <vt:lpstr>Key Concepts</vt:lpstr>
      <vt:lpstr>Key Concepts</vt:lpstr>
      <vt:lpstr>PowerPoint Presentation</vt:lpstr>
      <vt:lpstr>PowerPoint Presentation</vt:lpstr>
      <vt:lpstr>PowerPoint Presentation</vt:lpstr>
      <vt:lpstr>PowerPoint Presentation</vt:lpstr>
      <vt:lpstr>Key Concepts</vt:lpstr>
      <vt:lpstr>Basic Requirement </vt:lpstr>
      <vt:lpstr>Better </vt:lpstr>
      <vt:lpstr>Better Still </vt:lpstr>
      <vt:lpstr>Better Still </vt:lpstr>
      <vt:lpstr>Lead with the Benefit</vt:lpstr>
      <vt:lpstr>Benefits are scalable</vt:lpstr>
    </vt:vector>
  </TitlesOfParts>
  <Company>NMT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McShannon, Judith</dc:creator>
  <cp:lastModifiedBy>McShannon, Judith</cp:lastModifiedBy>
  <cp:revision>47</cp:revision>
  <dcterms:created xsi:type="dcterms:W3CDTF">2022-10-11T19:31:31Z</dcterms:created>
  <dcterms:modified xsi:type="dcterms:W3CDTF">2023-04-12T16:31:13Z</dcterms:modified>
</cp:coreProperties>
</file>