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896" r:id="rId3"/>
    <p:sldId id="326" r:id="rId4"/>
    <p:sldId id="327" r:id="rId5"/>
    <p:sldId id="935" r:id="rId6"/>
    <p:sldId id="913" r:id="rId7"/>
    <p:sldId id="922" r:id="rId8"/>
    <p:sldId id="898" r:id="rId9"/>
    <p:sldId id="900" r:id="rId10"/>
    <p:sldId id="907" r:id="rId11"/>
    <p:sldId id="939" r:id="rId12"/>
    <p:sldId id="937" r:id="rId13"/>
    <p:sldId id="928" r:id="rId14"/>
    <p:sldId id="932" r:id="rId15"/>
    <p:sldId id="933" r:id="rId16"/>
    <p:sldId id="936" r:id="rId17"/>
    <p:sldId id="940" r:id="rId18"/>
    <p:sldId id="941" r:id="rId19"/>
    <p:sldId id="926" r:id="rId20"/>
    <p:sldId id="925" r:id="rId21"/>
  </p:sldIdLst>
  <p:sldSz cx="13444538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>
      <p:cViewPr varScale="1">
        <p:scale>
          <a:sx n="56" d="100"/>
          <a:sy n="56" d="100"/>
        </p:scale>
        <p:origin x="-90" y="-348"/>
      </p:cViewPr>
      <p:guideLst>
        <p:guide orient="horz" pos="2880"/>
        <p:guide pos="2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donis\AppData\Roaming\Microsoft\Excel\Data%20NM%20SP%20and%20BEL%20(version%201).xlsb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donis\Desktop\ARTIGOS-PAPERS\2023\Wolph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Percentage of return strokes observed by GLM in comparison to ground truth (HSV and/or E-field)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19-49B9-8DA1-F4FED7B1C89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19-49B9-8DA1-F4FED7B1C89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19-49B9-8DA1-F4FED7B1C89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19-49B9-8DA1-F4FED7B1C892}"/>
              </c:ext>
            </c:extLst>
          </c:dPt>
          <c:cat>
            <c:strRef>
              <c:f>Sheet1!$A$3:$A$6</c:f>
              <c:strCache>
                <c:ptCount val="4"/>
                <c:pt idx="0">
                  <c:v>New Mexico, USA, 2019</c:v>
                </c:pt>
                <c:pt idx="1">
                  <c:v>São Paulo, Brazil, 2019</c:v>
                </c:pt>
                <c:pt idx="2">
                  <c:v>Belem, Brazil, 2022/2023</c:v>
                </c:pt>
                <c:pt idx="3">
                  <c:v>New Mexico, USA, 2023</c:v>
                </c:pt>
              </c:strCache>
            </c:strRef>
          </c:cat>
          <c:val>
            <c:numRef>
              <c:f>Sheet1!$E$3:$E$6</c:f>
              <c:numCache>
                <c:formatCode>0%</c:formatCode>
                <c:ptCount val="4"/>
                <c:pt idx="0">
                  <c:v>0.42857142857142855</c:v>
                </c:pt>
                <c:pt idx="1">
                  <c:v>0.68</c:v>
                </c:pt>
                <c:pt idx="2">
                  <c:v>0.91304347826086951</c:v>
                </c:pt>
                <c:pt idx="3">
                  <c:v>0.86486486486486491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019-49B9-8DA1-F4FED7B1C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435008"/>
        <c:axId val="95440896"/>
      </c:barChart>
      <c:catAx>
        <c:axId val="9543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0896"/>
        <c:crosses val="autoZero"/>
        <c:auto val="1"/>
        <c:lblAlgn val="ctr"/>
        <c:lblOffset val="100"/>
        <c:noMultiLvlLbl val="0"/>
      </c:catAx>
      <c:valAx>
        <c:axId val="9544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2800" b="0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Detection of return-strokes by the GLM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Sheet1!$A$5:$B$5</c:f>
              <c:strCache>
                <c:ptCount val="2"/>
                <c:pt idx="0">
                  <c:v>-CG</c:v>
                </c:pt>
                <c:pt idx="1">
                  <c:v>+CG</c:v>
                </c:pt>
              </c:strCache>
            </c:strRef>
          </c:cat>
          <c:val>
            <c:numRef>
              <c:f>Sheet1!$A$6:$B$6</c:f>
              <c:numCache>
                <c:formatCode>0%</c:formatCode>
                <c:ptCount val="2"/>
                <c:pt idx="0">
                  <c:v>0.89</c:v>
                </c:pt>
                <c:pt idx="1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BE-49C3-9FAF-85C42054B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471104"/>
        <c:axId val="95472640"/>
      </c:barChart>
      <c:catAx>
        <c:axId val="954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72640"/>
        <c:crosses val="autoZero"/>
        <c:auto val="1"/>
        <c:lblAlgn val="ctr"/>
        <c:lblOffset val="100"/>
        <c:noMultiLvlLbl val="0"/>
      </c:catAx>
      <c:valAx>
        <c:axId val="9547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7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72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470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341" y="2344483"/>
            <a:ext cx="1142785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2" y="4235196"/>
            <a:ext cx="94111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16004AA-A08B-4407-AB03-D6202A961D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" y="6524625"/>
            <a:ext cx="804193" cy="9620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EEFEEC3-1C3A-4302-942F-DB58533C72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862" y="6547565"/>
            <a:ext cx="1498231" cy="101528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5CF0A41-CF73-4EA1-AB9B-B6DBD7D00B31}"/>
              </a:ext>
            </a:extLst>
          </p:cNvPr>
          <p:cNvSpPr txBox="1"/>
          <p:nvPr userDrawn="1"/>
        </p:nvSpPr>
        <p:spPr>
          <a:xfrm>
            <a:off x="702469" y="276225"/>
            <a:ext cx="736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Titulo da página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7AD036E-A094-48F2-B18E-5BBA90B93C21}"/>
              </a:ext>
            </a:extLst>
          </p:cNvPr>
          <p:cNvSpPr txBox="1"/>
          <p:nvPr userDrawn="1"/>
        </p:nvSpPr>
        <p:spPr>
          <a:xfrm>
            <a:off x="897062" y="1266825"/>
            <a:ext cx="736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Subtópicos</a:t>
            </a: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4891" y="6742310"/>
            <a:ext cx="1774508" cy="625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6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2228" y="302514"/>
            <a:ext cx="121000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8" y="1739456"/>
            <a:ext cx="121000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4" y="7033450"/>
            <a:ext cx="43022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-20219" y="0"/>
            <a:ext cx="13444538" cy="7562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4931" y="6557577"/>
            <a:ext cx="2590800" cy="982226"/>
          </a:xfrm>
          <a:prstGeom prst="rect">
            <a:avLst/>
          </a:prstGeom>
        </p:spPr>
      </p:pic>
      <p:pic>
        <p:nvPicPr>
          <p:cNvPr id="8" name="Imagem 7" descr="Forma, Seta&#10;&#10;Descrição gerada automaticamente">
            <a:extLst>
              <a:ext uri="{FF2B5EF4-FFF2-40B4-BE49-F238E27FC236}">
                <a16:creationId xmlns:a16="http://schemas.microsoft.com/office/drawing/2014/main" xmlns="" id="{F2F9D530-394C-FE46-87AB-41A35FC4EB4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69" y="6498290"/>
            <a:ext cx="3528450" cy="10180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donis.leal@nmt.edu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A56A3D0-275E-4937-AD77-3334F375B38F}"/>
              </a:ext>
            </a:extLst>
          </p:cNvPr>
          <p:cNvSpPr txBox="1"/>
          <p:nvPr/>
        </p:nvSpPr>
        <p:spPr>
          <a:xfrm>
            <a:off x="1083469" y="2119431"/>
            <a:ext cx="12361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Simultaneous observations of lightning processes from space and ground</a:t>
            </a:r>
            <a:endParaRPr lang="pt-BR" sz="4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CBFCFDE-8F54-42BD-9000-4D3CB02EEA3E}"/>
              </a:ext>
            </a:extLst>
          </p:cNvPr>
          <p:cNvSpPr txBox="1"/>
          <p:nvPr/>
        </p:nvSpPr>
        <p:spPr>
          <a:xfrm>
            <a:off x="3293269" y="5245715"/>
            <a:ext cx="967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Adonis F.R. Leal 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8" y="6599622"/>
            <a:ext cx="2336525" cy="8858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D801C02-A7D7-9D86-79B9-AFC82159CC51}"/>
              </a:ext>
            </a:extLst>
          </p:cNvPr>
          <p:cNvSpPr txBox="1"/>
          <p:nvPr/>
        </p:nvSpPr>
        <p:spPr>
          <a:xfrm>
            <a:off x="2624138" y="0"/>
            <a:ext cx="10820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 New Mexico Tech Research Colloquium</a:t>
            </a:r>
          </a:p>
          <a:p>
            <a:pPr algn="ctr"/>
            <a:r>
              <a:rPr lang="en-US" sz="4000" dirty="0">
                <a:solidFill>
                  <a:srgbClr val="222222"/>
                </a:solidFill>
                <a:latin typeface="Times New Roman" panose="02020603050405020304" pitchFamily="18" charset="0"/>
              </a:rPr>
              <a:t>2024</a:t>
            </a:r>
            <a:endParaRPr lang="en-US" sz="2000" b="1" dirty="0">
              <a:latin typeface="+mj-lt"/>
            </a:endParaRPr>
          </a:p>
        </p:txBody>
      </p:sp>
      <p:pic>
        <p:nvPicPr>
          <p:cNvPr id="8" name="Imagem 7" descr="Forma, Seta&#10;&#10;Descrição gerada automaticamente">
            <a:extLst>
              <a:ext uri="{FF2B5EF4-FFF2-40B4-BE49-F238E27FC236}">
                <a16:creationId xmlns:a16="http://schemas.microsoft.com/office/drawing/2014/main" xmlns="" id="{11457DFA-D992-853A-8FEE-1B1C61C2FF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570" y="6526215"/>
            <a:ext cx="3528450" cy="101801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F815A1F-6887-89C7-F1E9-587E126EC625}"/>
              </a:ext>
            </a:extLst>
          </p:cNvPr>
          <p:cNvSpPr txBox="1"/>
          <p:nvPr/>
        </p:nvSpPr>
        <p:spPr>
          <a:xfrm>
            <a:off x="5045869" y="6102757"/>
            <a:ext cx="6873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March 1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- 2024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A56A3D0-275E-4937-AD77-3334F375B38F}"/>
              </a:ext>
            </a:extLst>
          </p:cNvPr>
          <p:cNvSpPr txBox="1"/>
          <p:nvPr/>
        </p:nvSpPr>
        <p:spPr>
          <a:xfrm>
            <a:off x="550069" y="23007"/>
            <a:ext cx="1272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Results and discussion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E026A558-E0BB-DBCD-FF0E-CED1898FF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998055"/>
              </p:ext>
            </p:extLst>
          </p:nvPr>
        </p:nvGraphicFramePr>
        <p:xfrm>
          <a:off x="626269" y="3095625"/>
          <a:ext cx="5233988" cy="306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81CD47-3C14-471D-DDE6-1FB7D71D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944" y="4269219"/>
            <a:ext cx="6816525" cy="17515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B18F3D3-A9BE-7011-B6F0-C7734B003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375" y="1361240"/>
            <a:ext cx="7109513" cy="24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5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E69856A-F070-2B3F-0DF4-B0EF4C72C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0"/>
          <a:stretch/>
        </p:blipFill>
        <p:spPr>
          <a:xfrm>
            <a:off x="1083469" y="-5505"/>
            <a:ext cx="8696325" cy="7582113"/>
          </a:xfrm>
          <a:prstGeom prst="rect">
            <a:avLst/>
          </a:prstGeom>
        </p:spPr>
      </p:pic>
      <p:sp>
        <p:nvSpPr>
          <p:cNvPr id="4" name="Chave Esquerda 3">
            <a:extLst>
              <a:ext uri="{FF2B5EF4-FFF2-40B4-BE49-F238E27FC236}">
                <a16:creationId xmlns:a16="http://schemas.microsoft.com/office/drawing/2014/main" xmlns="" id="{2B621592-3FD5-2F75-E62B-5ADB623CEB61}"/>
              </a:ext>
            </a:extLst>
          </p:cNvPr>
          <p:cNvSpPr/>
          <p:nvPr/>
        </p:nvSpPr>
        <p:spPr>
          <a:xfrm rot="16200000">
            <a:off x="5538788" y="2430198"/>
            <a:ext cx="228600" cy="258603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1A3A471-E01C-7742-3524-74CD608B569A}"/>
              </a:ext>
            </a:extLst>
          </p:cNvPr>
          <p:cNvSpPr txBox="1"/>
          <p:nvPr/>
        </p:nvSpPr>
        <p:spPr>
          <a:xfrm>
            <a:off x="4957224" y="3837517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170 </a:t>
            </a:r>
            <a:r>
              <a:rPr lang="pt-BR" sz="3200" b="1" dirty="0" err="1"/>
              <a:t>ms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79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DA8FCAC-67F9-630A-D071-5ECE4FDE1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0"/>
          <a:stretch/>
        </p:blipFill>
        <p:spPr>
          <a:xfrm>
            <a:off x="1083469" y="0"/>
            <a:ext cx="10228751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8F5CBEC-BEEB-D830-6C66-3DD7FC390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2" t="8690" r="8892" b="8690"/>
          <a:stretch/>
        </p:blipFill>
        <p:spPr>
          <a:xfrm>
            <a:off x="21749" y="0"/>
            <a:ext cx="8728964" cy="64484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AA1B5C8-65D7-EA58-C18E-6F8EE56875BA}"/>
              </a:ext>
            </a:extLst>
          </p:cNvPr>
          <p:cNvSpPr txBox="1"/>
          <p:nvPr/>
        </p:nvSpPr>
        <p:spPr>
          <a:xfrm>
            <a:off x="10608469" y="2027099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LMA</a:t>
            </a:r>
          </a:p>
          <a:p>
            <a:r>
              <a:rPr lang="en-US" sz="3600" dirty="0"/>
              <a:t>E-field</a:t>
            </a:r>
          </a:p>
          <a:p>
            <a:r>
              <a:rPr lang="en-US" sz="3600" dirty="0"/>
              <a:t>GLM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D621728-F036-7810-A94A-BBA8B981FF0E}"/>
              </a:ext>
            </a:extLst>
          </p:cNvPr>
          <p:cNvSpPr txBox="1"/>
          <p:nvPr/>
        </p:nvSpPr>
        <p:spPr>
          <a:xfrm>
            <a:off x="702469" y="3324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PB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BA6227F-85DF-A145-8733-4C4358B6D612}"/>
              </a:ext>
            </a:extLst>
          </p:cNvPr>
          <p:cNvSpPr txBox="1"/>
          <p:nvPr/>
        </p:nvSpPr>
        <p:spPr>
          <a:xfrm>
            <a:off x="3246025" y="359311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Leader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AFF8BD1-BAEA-1983-D9E6-316B7BAE1D90}"/>
              </a:ext>
            </a:extLst>
          </p:cNvPr>
          <p:cNvSpPr txBox="1"/>
          <p:nvPr/>
        </p:nvSpPr>
        <p:spPr>
          <a:xfrm>
            <a:off x="5198269" y="332422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RS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330F48CF-6C6C-2CCD-C285-107F9E6BFDAF}"/>
              </a:ext>
            </a:extLst>
          </p:cNvPr>
          <p:cNvCxnSpPr>
            <a:cxnSpLocks/>
          </p:cNvCxnSpPr>
          <p:nvPr/>
        </p:nvCxnSpPr>
        <p:spPr>
          <a:xfrm flipH="1" flipV="1">
            <a:off x="4131469" y="4086225"/>
            <a:ext cx="638556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7E1B369-92CE-D2B2-CEB7-6DD6F6477B5F}"/>
              </a:ext>
            </a:extLst>
          </p:cNvPr>
          <p:cNvSpPr txBox="1"/>
          <p:nvPr/>
        </p:nvSpPr>
        <p:spPr>
          <a:xfrm>
            <a:off x="7689501" y="3333688"/>
            <a:ext cx="2257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K-Leaders</a:t>
            </a:r>
            <a:endParaRPr lang="en-US" sz="3200" dirty="0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xmlns="" id="{E686610D-EA24-30F1-D89A-E6AAFBF825AA}"/>
              </a:ext>
            </a:extLst>
          </p:cNvPr>
          <p:cNvCxnSpPr/>
          <p:nvPr/>
        </p:nvCxnSpPr>
        <p:spPr>
          <a:xfrm flipV="1">
            <a:off x="6798469" y="3705225"/>
            <a:ext cx="6858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xmlns="" id="{40C876A2-9DA2-E25A-E52D-5B3BFD793EC5}"/>
              </a:ext>
            </a:extLst>
          </p:cNvPr>
          <p:cNvCxnSpPr>
            <a:cxnSpLocks/>
          </p:cNvCxnSpPr>
          <p:nvPr/>
        </p:nvCxnSpPr>
        <p:spPr>
          <a:xfrm flipV="1">
            <a:off x="7147878" y="3908999"/>
            <a:ext cx="846423" cy="504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4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C12BEBB-676E-8639-B8C2-0BE11CF6429A}"/>
              </a:ext>
            </a:extLst>
          </p:cNvPr>
          <p:cNvSpPr txBox="1"/>
          <p:nvPr/>
        </p:nvSpPr>
        <p:spPr>
          <a:xfrm>
            <a:off x="10320338" y="344796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Photometer</a:t>
            </a:r>
          </a:p>
          <a:p>
            <a:pPr algn="ctr"/>
            <a:r>
              <a:rPr lang="en-US" sz="3600" dirty="0"/>
              <a:t>E-field</a:t>
            </a:r>
          </a:p>
          <a:p>
            <a:pPr algn="ctr"/>
            <a:r>
              <a:rPr lang="en-US" sz="3600" dirty="0"/>
              <a:t>GLM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6D2D4F7-17BE-E1F2-B32A-4DFCF9FD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11" y="0"/>
            <a:ext cx="13444538" cy="119303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36DEAEE-0662-440A-6716-E2CCB123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9" y="1338613"/>
            <a:ext cx="9617869" cy="508741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EBDB55C-9561-7B85-D859-E19D1925EFBC}"/>
              </a:ext>
            </a:extLst>
          </p:cNvPr>
          <p:cNvSpPr/>
          <p:nvPr/>
        </p:nvSpPr>
        <p:spPr>
          <a:xfrm>
            <a:off x="1693069" y="1343025"/>
            <a:ext cx="6781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9AE91BF-6036-8B2E-7811-CFCE688843F4}"/>
              </a:ext>
            </a:extLst>
          </p:cNvPr>
          <p:cNvSpPr/>
          <p:nvPr/>
        </p:nvSpPr>
        <p:spPr>
          <a:xfrm>
            <a:off x="1007269" y="6252210"/>
            <a:ext cx="8458200" cy="25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3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C12BEBB-676E-8639-B8C2-0BE11CF6429A}"/>
              </a:ext>
            </a:extLst>
          </p:cNvPr>
          <p:cNvSpPr txBox="1"/>
          <p:nvPr/>
        </p:nvSpPr>
        <p:spPr>
          <a:xfrm>
            <a:off x="9922669" y="3093273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Photometer</a:t>
            </a:r>
          </a:p>
          <a:p>
            <a:pPr algn="ctr"/>
            <a:r>
              <a:rPr lang="en-US" sz="3600" dirty="0"/>
              <a:t>E-field</a:t>
            </a:r>
          </a:p>
          <a:p>
            <a:pPr algn="ctr"/>
            <a:r>
              <a:rPr lang="en-US" sz="3600" dirty="0"/>
              <a:t>GLM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6D2D4F7-17BE-E1F2-B32A-4DFCF9FD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11" y="0"/>
            <a:ext cx="13444538" cy="11930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EBDB55C-9561-7B85-D859-E19D1925EFBC}"/>
              </a:ext>
            </a:extLst>
          </p:cNvPr>
          <p:cNvSpPr/>
          <p:nvPr/>
        </p:nvSpPr>
        <p:spPr>
          <a:xfrm>
            <a:off x="1693069" y="1343025"/>
            <a:ext cx="6781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9AE91BF-6036-8B2E-7811-CFCE688843F4}"/>
              </a:ext>
            </a:extLst>
          </p:cNvPr>
          <p:cNvSpPr/>
          <p:nvPr/>
        </p:nvSpPr>
        <p:spPr>
          <a:xfrm>
            <a:off x="1007269" y="6252210"/>
            <a:ext cx="8458200" cy="25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68EB944-D753-416D-DA91-DF9C2F00B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6825"/>
            <a:ext cx="9096375" cy="346735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AF72700-5029-104B-0650-2AFA07B1D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62" y="4850774"/>
            <a:ext cx="9413082" cy="15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59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A8F7EF0-0FE0-FB71-5110-A007484CBB33}"/>
              </a:ext>
            </a:extLst>
          </p:cNvPr>
          <p:cNvSpPr txBox="1"/>
          <p:nvPr/>
        </p:nvSpPr>
        <p:spPr>
          <a:xfrm>
            <a:off x="550069" y="23007"/>
            <a:ext cx="1272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Future goals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666E4C9D-5293-1E72-D869-31FEBCB3806F}"/>
              </a:ext>
            </a:extLst>
          </p:cNvPr>
          <p:cNvSpPr txBox="1"/>
          <p:nvPr/>
        </p:nvSpPr>
        <p:spPr>
          <a:xfrm>
            <a:off x="770334" y="1190625"/>
            <a:ext cx="12284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How the clouds interferer on GLM detection?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6" name="Picture 2" descr="The GOES-R Geostationary Lightning Mapper (GLM) - ScienceDirect">
            <a:extLst>
              <a:ext uri="{FF2B5EF4-FFF2-40B4-BE49-F238E27FC236}">
                <a16:creationId xmlns:a16="http://schemas.microsoft.com/office/drawing/2014/main" xmlns="" id="{4B913F50-EEBF-3470-1AF5-BAE1A076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69" y="1876425"/>
            <a:ext cx="3024048" cy="2323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uvem 4">
            <a:extLst>
              <a:ext uri="{FF2B5EF4-FFF2-40B4-BE49-F238E27FC236}">
                <a16:creationId xmlns:a16="http://schemas.microsoft.com/office/drawing/2014/main" xmlns="" id="{9CDAF9CC-7177-EC2E-318B-0E1FC95B1B1D}"/>
              </a:ext>
            </a:extLst>
          </p:cNvPr>
          <p:cNvSpPr/>
          <p:nvPr/>
        </p:nvSpPr>
        <p:spPr>
          <a:xfrm>
            <a:off x="5331012" y="4633896"/>
            <a:ext cx="2414909" cy="1392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6">
            <a:extLst>
              <a:ext uri="{FF2B5EF4-FFF2-40B4-BE49-F238E27FC236}">
                <a16:creationId xmlns:a16="http://schemas.microsoft.com/office/drawing/2014/main" xmlns="" id="{FBC760E9-4344-DBAA-C2CA-8ADD5A13422A}"/>
              </a:ext>
            </a:extLst>
          </p:cNvPr>
          <p:cNvSpPr/>
          <p:nvPr/>
        </p:nvSpPr>
        <p:spPr>
          <a:xfrm>
            <a:off x="6160635" y="6581339"/>
            <a:ext cx="1676400" cy="432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7">
            <a:extLst>
              <a:ext uri="{FF2B5EF4-FFF2-40B4-BE49-F238E27FC236}">
                <a16:creationId xmlns:a16="http://schemas.microsoft.com/office/drawing/2014/main" xmlns="" id="{87122D3F-4674-1F44-928B-1DC402E027D1}"/>
              </a:ext>
            </a:extLst>
          </p:cNvPr>
          <p:cNvSpPr/>
          <p:nvPr/>
        </p:nvSpPr>
        <p:spPr>
          <a:xfrm>
            <a:off x="6451286" y="5681822"/>
            <a:ext cx="685337" cy="115587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13">
            <a:extLst>
              <a:ext uri="{FF2B5EF4-FFF2-40B4-BE49-F238E27FC236}">
                <a16:creationId xmlns:a16="http://schemas.microsoft.com/office/drawing/2014/main" xmlns="" id="{B40AB1F6-FA2F-A544-3D10-7027B26C38C0}"/>
              </a:ext>
            </a:extLst>
          </p:cNvPr>
          <p:cNvCxnSpPr>
            <a:cxnSpLocks/>
          </p:cNvCxnSpPr>
          <p:nvPr/>
        </p:nvCxnSpPr>
        <p:spPr>
          <a:xfrm flipH="1" flipV="1">
            <a:off x="5159093" y="4239007"/>
            <a:ext cx="617335" cy="479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9">
            <a:extLst>
              <a:ext uri="{FF2B5EF4-FFF2-40B4-BE49-F238E27FC236}">
                <a16:creationId xmlns:a16="http://schemas.microsoft.com/office/drawing/2014/main" xmlns="" id="{7B83B4DC-726B-7CE1-BE93-C4E477548BD7}"/>
              </a:ext>
            </a:extLst>
          </p:cNvPr>
          <p:cNvSpPr txBox="1"/>
          <p:nvPr/>
        </p:nvSpPr>
        <p:spPr>
          <a:xfrm>
            <a:off x="1017135" y="2794455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GLM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E4BED0F-313A-891F-3F52-99DF635358AD}"/>
              </a:ext>
            </a:extLst>
          </p:cNvPr>
          <p:cNvSpPr txBox="1"/>
          <p:nvPr/>
        </p:nvSpPr>
        <p:spPr>
          <a:xfrm>
            <a:off x="8779669" y="4586939"/>
            <a:ext cx="248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3600" b="1"/>
            </a:lvl1pPr>
          </a:lstStyle>
          <a:p>
            <a:r>
              <a:rPr lang="en-US" dirty="0"/>
              <a:t>Photometer</a:t>
            </a:r>
          </a:p>
        </p:txBody>
      </p:sp>
      <p:cxnSp>
        <p:nvCxnSpPr>
          <p:cNvPr id="13" name="Conector de seta reta 15">
            <a:extLst>
              <a:ext uri="{FF2B5EF4-FFF2-40B4-BE49-F238E27FC236}">
                <a16:creationId xmlns:a16="http://schemas.microsoft.com/office/drawing/2014/main" xmlns="" id="{1BFA80F5-DEEB-0EF0-85D4-E606CC6D6509}"/>
              </a:ext>
            </a:extLst>
          </p:cNvPr>
          <p:cNvCxnSpPr>
            <a:cxnSpLocks/>
          </p:cNvCxnSpPr>
          <p:nvPr/>
        </p:nvCxnSpPr>
        <p:spPr>
          <a:xfrm flipV="1">
            <a:off x="7371711" y="6108500"/>
            <a:ext cx="2175906" cy="5178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Thorlabs - PDA100A2 Si Switchable Gain Detector, 320 - 1100 nm, 11 MHz BW,  75.4 mm², Universal 8-32 / M4 Taps">
            <a:extLst>
              <a:ext uri="{FF2B5EF4-FFF2-40B4-BE49-F238E27FC236}">
                <a16:creationId xmlns:a16="http://schemas.microsoft.com/office/drawing/2014/main" xmlns="" id="{44012695-9BD5-AAAA-3304-2D4290FA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4715" y="5489000"/>
            <a:ext cx="878408" cy="8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6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A8F7EF0-0FE0-FB71-5110-A007484CBB33}"/>
              </a:ext>
            </a:extLst>
          </p:cNvPr>
          <p:cNvSpPr txBox="1"/>
          <p:nvPr/>
        </p:nvSpPr>
        <p:spPr>
          <a:xfrm>
            <a:off x="550069" y="23007"/>
            <a:ext cx="1272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Future goals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666E4C9D-5293-1E72-D869-31FEBCB3806F}"/>
              </a:ext>
            </a:extLst>
          </p:cNvPr>
          <p:cNvSpPr txBox="1"/>
          <p:nvPr/>
        </p:nvSpPr>
        <p:spPr>
          <a:xfrm>
            <a:off x="770334" y="1190625"/>
            <a:ext cx="122848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How the clouds interferer on GLM detection?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Is possible to identify different types of lightning from space?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5" name="Imagem 4" descr="Linha do tempo&#10;&#10;Descrição gerada automaticamente">
            <a:extLst>
              <a:ext uri="{FF2B5EF4-FFF2-40B4-BE49-F238E27FC236}">
                <a16:creationId xmlns:a16="http://schemas.microsoft.com/office/drawing/2014/main" xmlns="" id="{AAB77E3B-E3EC-5241-34C2-FF59E7E46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69" y="2793074"/>
            <a:ext cx="6112669" cy="35265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064838-6A67-9029-6C48-B6FFFC76E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" y="3552825"/>
            <a:ext cx="6234113" cy="23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A8F7EF0-0FE0-FB71-5110-A007484CBB33}"/>
              </a:ext>
            </a:extLst>
          </p:cNvPr>
          <p:cNvSpPr txBox="1"/>
          <p:nvPr/>
        </p:nvSpPr>
        <p:spPr>
          <a:xfrm>
            <a:off x="550069" y="23007"/>
            <a:ext cx="1272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Future goals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666E4C9D-5293-1E72-D869-31FEBCB3806F}"/>
              </a:ext>
            </a:extLst>
          </p:cNvPr>
          <p:cNvSpPr txBox="1"/>
          <p:nvPr/>
        </p:nvSpPr>
        <p:spPr>
          <a:xfrm>
            <a:off x="770334" y="1190625"/>
            <a:ext cx="122848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How the clouds interferer on GLM detection?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Is possible to identify different types of lightning from space?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Is there specific lightning processes that are more likely to be detected from space?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A56A3D0-275E-4937-AD77-3334F375B38F}"/>
              </a:ext>
            </a:extLst>
          </p:cNvPr>
          <p:cNvSpPr txBox="1"/>
          <p:nvPr/>
        </p:nvSpPr>
        <p:spPr>
          <a:xfrm>
            <a:off x="550069" y="23007"/>
            <a:ext cx="1272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Acknowledgments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E569D9-E395-F19E-C6F3-F0A17F36F232}"/>
              </a:ext>
            </a:extLst>
          </p:cNvPr>
          <p:cNvSpPr txBox="1"/>
          <p:nvPr/>
        </p:nvSpPr>
        <p:spPr>
          <a:xfrm>
            <a:off x="770334" y="1190625"/>
            <a:ext cx="122848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sng" dirty="0">
                <a:solidFill>
                  <a:srgbClr val="0051CA"/>
                </a:solidFill>
                <a:effectLst/>
                <a:latin typeface="Montserrat" panose="00000500000000000000" pitchFamily="2" charset="0"/>
              </a:rPr>
              <a:t>Olivia Cantrell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sng" dirty="0">
                <a:solidFill>
                  <a:srgbClr val="0051CA"/>
                </a:solidFill>
                <a:effectLst/>
                <a:latin typeface="Montserrat" panose="00000500000000000000" pitchFamily="2" charset="0"/>
              </a:rPr>
              <a:t>Richard Sonnenfeld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err="1">
                <a:solidFill>
                  <a:srgbClr val="0051CA"/>
                </a:solidFill>
                <a:latin typeface="Montserrat" panose="00000500000000000000" pitchFamily="2" charset="0"/>
              </a:rPr>
              <a:t>Caitano</a:t>
            </a:r>
            <a:r>
              <a:rPr lang="en-US" sz="2800" u="sng" dirty="0">
                <a:solidFill>
                  <a:srgbClr val="0051CA"/>
                </a:solidFill>
                <a:latin typeface="Montserrat" panose="00000500000000000000" pitchFamily="2" charset="0"/>
              </a:rPr>
              <a:t> da Silva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051CA"/>
                </a:solidFill>
                <a:latin typeface="Montserrat" panose="00000500000000000000" pitchFamily="2" charset="0"/>
              </a:rPr>
              <a:t>Jacob </a:t>
            </a:r>
            <a:r>
              <a:rPr lang="en-US" sz="2800" u="sng" dirty="0" err="1">
                <a:solidFill>
                  <a:srgbClr val="0051CA"/>
                </a:solidFill>
                <a:latin typeface="Montserrat" panose="00000500000000000000" pitchFamily="2" charset="0"/>
              </a:rPr>
              <a:t>Wemhoner</a:t>
            </a:r>
            <a:endParaRPr lang="en-US" sz="2800" u="sng" dirty="0">
              <a:solidFill>
                <a:srgbClr val="0051CA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sng" dirty="0">
                <a:solidFill>
                  <a:srgbClr val="0051CA"/>
                </a:solidFill>
                <a:effectLst/>
                <a:latin typeface="Montserrat" panose="00000500000000000000" pitchFamily="2" charset="0"/>
              </a:rPr>
              <a:t>Gabriel A. V. S. Ferreira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sng" dirty="0">
                <a:solidFill>
                  <a:srgbClr val="0051CA"/>
                </a:solidFill>
                <a:effectLst/>
                <a:latin typeface="Montserrat" panose="00000500000000000000" pitchFamily="2" charset="0"/>
              </a:rPr>
              <a:t>Wendler L. N. Matos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sng" dirty="0">
                <a:solidFill>
                  <a:srgbClr val="0051CA"/>
                </a:solidFill>
                <a:effectLst/>
                <a:latin typeface="Montserrat" panose="00000500000000000000" pitchFamily="2" charset="0"/>
              </a:rPr>
              <a:t>Vladimir A </a:t>
            </a:r>
            <a:r>
              <a:rPr lang="en-US" sz="2800" b="0" i="0" u="sng" dirty="0" err="1">
                <a:solidFill>
                  <a:srgbClr val="0051CA"/>
                </a:solidFill>
                <a:effectLst/>
                <a:latin typeface="Montserrat" panose="00000500000000000000" pitchFamily="2" charset="0"/>
              </a:rPr>
              <a:t>Rakov</a:t>
            </a:r>
            <a:endParaRPr lang="en-US" sz="2800" b="0" i="0" u="sng" dirty="0">
              <a:solidFill>
                <a:srgbClr val="0051CA"/>
              </a:solidFill>
              <a:effectLst/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sng" dirty="0">
                <a:solidFill>
                  <a:srgbClr val="0051CA"/>
                </a:solidFill>
                <a:effectLst/>
                <a:latin typeface="Montserrat" panose="00000500000000000000" pitchFamily="2" charset="0"/>
              </a:rPr>
              <a:t>Marcelo M Saba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3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8F74486-743B-3905-2EE6-6882365B3063}"/>
              </a:ext>
            </a:extLst>
          </p:cNvPr>
          <p:cNvSpPr txBox="1"/>
          <p:nvPr/>
        </p:nvSpPr>
        <p:spPr>
          <a:xfrm>
            <a:off x="3369469" y="2409825"/>
            <a:ext cx="7361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05813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A56A3D0-275E-4937-AD77-3334F375B38F}"/>
              </a:ext>
            </a:extLst>
          </p:cNvPr>
          <p:cNvSpPr txBox="1"/>
          <p:nvPr/>
        </p:nvSpPr>
        <p:spPr>
          <a:xfrm>
            <a:off x="0" y="1114425"/>
            <a:ext cx="13444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err="1"/>
              <a:t>Thank</a:t>
            </a:r>
            <a:r>
              <a:rPr lang="pt-BR" sz="6000" dirty="0"/>
              <a:t> </a:t>
            </a:r>
            <a:r>
              <a:rPr lang="pt-BR" sz="6000" dirty="0" err="1"/>
              <a:t>You</a:t>
            </a:r>
            <a:r>
              <a:rPr lang="pt-BR" sz="6000" dirty="0"/>
              <a:t>!</a:t>
            </a:r>
          </a:p>
          <a:p>
            <a:pPr algn="ctr"/>
            <a:endParaRPr lang="pt-BR" sz="6000" dirty="0"/>
          </a:p>
          <a:p>
            <a:pPr algn="ctr"/>
            <a:r>
              <a:rPr lang="pt-BR" sz="3200" dirty="0" err="1"/>
              <a:t>Questions</a:t>
            </a:r>
            <a:r>
              <a:rPr lang="pt-BR" sz="3200" dirty="0"/>
              <a:t>?</a:t>
            </a:r>
          </a:p>
          <a:p>
            <a:pPr algn="ctr"/>
            <a:endParaRPr lang="pt-BR" sz="6000" dirty="0"/>
          </a:p>
          <a:p>
            <a:pPr algn="ctr"/>
            <a:r>
              <a:rPr lang="en-US" sz="4000" b="0" i="0" dirty="0">
                <a:solidFill>
                  <a:srgbClr val="5E5E5E"/>
                </a:solidFill>
                <a:effectLst/>
                <a:latin typeface="Google Sans"/>
                <a:hlinkClick r:id="rId2"/>
              </a:rPr>
              <a:t>adonis.leal@nmt.edu</a:t>
            </a:r>
            <a:r>
              <a:rPr lang="pt-BR" sz="4000" b="0" i="0" dirty="0">
                <a:solidFill>
                  <a:srgbClr val="5E5E5E"/>
                </a:solidFill>
                <a:effectLst/>
                <a:latin typeface="Google Sans"/>
              </a:rPr>
              <a:t> </a:t>
            </a:r>
            <a:r>
              <a:rPr lang="pt-BR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320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78669" y="1114425"/>
            <a:ext cx="6897755" cy="4229020"/>
            <a:chOff x="657" y="482"/>
            <a:chExt cx="4490" cy="2867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657" y="482"/>
              <a:ext cx="4490" cy="2867"/>
              <a:chOff x="657" y="482"/>
              <a:chExt cx="4490" cy="2867"/>
            </a:xfrm>
          </p:grpSpPr>
          <p:graphicFrame>
            <p:nvGraphicFramePr>
              <p:cNvPr id="11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761700"/>
                  </p:ext>
                </p:extLst>
              </p:nvPr>
            </p:nvGraphicFramePr>
            <p:xfrm>
              <a:off x="657" y="482"/>
              <a:ext cx="4490" cy="28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Bitmap Image" r:id="rId3" imgW="8116433" imgH="5180952" progId="Paint.Picture">
                      <p:embed/>
                    </p:oleObj>
                  </mc:Choice>
                  <mc:Fallback>
                    <p:oleObj name="Bitmap Image" r:id="rId3" imgW="8116433" imgH="5180952" progId="Paint.Picture">
                      <p:embed/>
                      <p:pic>
                        <p:nvPicPr>
                          <p:cNvPr id="11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" y="482"/>
                            <a:ext cx="4490" cy="28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1358" y="2704"/>
                <a:ext cx="1725" cy="4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985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1985" i="1" dirty="0">
                    <a:solidFill>
                      <a:srgbClr val="0000CC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1985" i="1" u="sng" dirty="0">
                    <a:solidFill>
                      <a:srgbClr val="0000CC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rPr>
                  <a:t>Cloud-to-ground (25%)</a:t>
                </a:r>
                <a:r>
                  <a:rPr lang="en-US" altLang="en-US" sz="1985" dirty="0">
                    <a:solidFill>
                      <a:srgbClr val="0000CC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rPr>
                  <a:t>     </a:t>
                </a:r>
                <a:endParaRPr lang="en-US" altLang="en-US" sz="1985" i="1" u="sng" dirty="0">
                  <a:solidFill>
                    <a:srgbClr val="0000CC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3515" y="2927"/>
                <a:ext cx="1220" cy="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985" i="1" dirty="0">
                    <a:solidFill>
                      <a:srgbClr val="0000CC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rPr>
                  <a:t>     </a:t>
                </a:r>
                <a:r>
                  <a:rPr lang="en-US" altLang="en-US" sz="1985" i="1" u="sng" dirty="0">
                    <a:solidFill>
                      <a:srgbClr val="0000CC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rPr>
                  <a:t>Cloud-to-air   </a:t>
                </a: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1659" y="2225"/>
                <a:ext cx="842" cy="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985" i="1" u="sng" dirty="0" err="1">
                    <a:solidFill>
                      <a:srgbClr val="0000CC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rPr>
                  <a:t>Intracloud</a:t>
                </a:r>
                <a:endParaRPr lang="en-US" altLang="en-US" sz="1985" i="1" u="sng" dirty="0">
                  <a:solidFill>
                    <a:srgbClr val="0000CC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2716" y="1983"/>
                <a:ext cx="740" cy="4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985" i="1" u="sng" dirty="0">
                    <a:solidFill>
                      <a:srgbClr val="0000CC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rPr>
                  <a:t>Cloud-to-</a:t>
                </a:r>
              </a:p>
              <a:p>
                <a:r>
                  <a:rPr lang="en-US" altLang="en-US" sz="1985" i="1" u="sng" dirty="0">
                    <a:solidFill>
                      <a:srgbClr val="0000CC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rPr>
                  <a:t>cloud</a:t>
                </a: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2551" y="482"/>
                <a:ext cx="2436" cy="3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103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1985" i="1">
                    <a:solidFill>
                      <a:srgbClr val="0000CC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rPr>
                  <a:t>        </a:t>
                </a:r>
                <a:r>
                  <a:rPr lang="en-US" altLang="en-US" sz="1985" i="1" u="sng">
                    <a:solidFill>
                      <a:srgbClr val="0000CC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rPr>
                  <a:t>Cloud discharges (75%)         </a:t>
                </a:r>
              </a:p>
            </p:txBody>
          </p:sp>
        </p:grpSp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1023" y="1933"/>
              <a:ext cx="270" cy="1277"/>
            </a:xfrm>
            <a:custGeom>
              <a:avLst/>
              <a:gdLst>
                <a:gd name="T0" fmla="*/ 88 w 270"/>
                <a:gd name="T1" fmla="*/ 0 h 1277"/>
                <a:gd name="T2" fmla="*/ 224 w 270"/>
                <a:gd name="T3" fmla="*/ 136 h 1277"/>
                <a:gd name="T4" fmla="*/ 269 w 270"/>
                <a:gd name="T5" fmla="*/ 227 h 1277"/>
                <a:gd name="T6" fmla="*/ 216 w 270"/>
                <a:gd name="T7" fmla="*/ 371 h 1277"/>
                <a:gd name="T8" fmla="*/ 195 w 270"/>
                <a:gd name="T9" fmla="*/ 425 h 1277"/>
                <a:gd name="T10" fmla="*/ 210 w 270"/>
                <a:gd name="T11" fmla="*/ 503 h 1277"/>
                <a:gd name="T12" fmla="*/ 231 w 270"/>
                <a:gd name="T13" fmla="*/ 590 h 1277"/>
                <a:gd name="T14" fmla="*/ 213 w 270"/>
                <a:gd name="T15" fmla="*/ 743 h 1277"/>
                <a:gd name="T16" fmla="*/ 120 w 270"/>
                <a:gd name="T17" fmla="*/ 866 h 1277"/>
                <a:gd name="T18" fmla="*/ 66 w 270"/>
                <a:gd name="T19" fmla="*/ 968 h 1277"/>
                <a:gd name="T20" fmla="*/ 33 w 270"/>
                <a:gd name="T21" fmla="*/ 1148 h 1277"/>
                <a:gd name="T22" fmla="*/ 0 w 270"/>
                <a:gd name="T23" fmla="*/ 1277 h 12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"/>
                <a:gd name="T37" fmla="*/ 0 h 1277"/>
                <a:gd name="T38" fmla="*/ 270 w 270"/>
                <a:gd name="T39" fmla="*/ 1277 h 12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" h="1277">
                  <a:moveTo>
                    <a:pt x="88" y="0"/>
                  </a:moveTo>
                  <a:cubicBezTo>
                    <a:pt x="141" y="49"/>
                    <a:pt x="194" y="98"/>
                    <a:pt x="224" y="136"/>
                  </a:cubicBezTo>
                  <a:cubicBezTo>
                    <a:pt x="254" y="174"/>
                    <a:pt x="270" y="188"/>
                    <a:pt x="269" y="227"/>
                  </a:cubicBezTo>
                  <a:cubicBezTo>
                    <a:pt x="268" y="266"/>
                    <a:pt x="228" y="338"/>
                    <a:pt x="216" y="371"/>
                  </a:cubicBezTo>
                  <a:cubicBezTo>
                    <a:pt x="204" y="404"/>
                    <a:pt x="196" y="403"/>
                    <a:pt x="195" y="425"/>
                  </a:cubicBezTo>
                  <a:cubicBezTo>
                    <a:pt x="194" y="447"/>
                    <a:pt x="204" y="476"/>
                    <a:pt x="210" y="503"/>
                  </a:cubicBezTo>
                  <a:cubicBezTo>
                    <a:pt x="216" y="530"/>
                    <a:pt x="231" y="550"/>
                    <a:pt x="231" y="590"/>
                  </a:cubicBezTo>
                  <a:cubicBezTo>
                    <a:pt x="231" y="630"/>
                    <a:pt x="231" y="697"/>
                    <a:pt x="213" y="743"/>
                  </a:cubicBezTo>
                  <a:cubicBezTo>
                    <a:pt x="195" y="789"/>
                    <a:pt x="144" y="829"/>
                    <a:pt x="120" y="866"/>
                  </a:cubicBezTo>
                  <a:cubicBezTo>
                    <a:pt x="96" y="903"/>
                    <a:pt x="81" y="921"/>
                    <a:pt x="66" y="968"/>
                  </a:cubicBezTo>
                  <a:cubicBezTo>
                    <a:pt x="51" y="1015"/>
                    <a:pt x="44" y="1097"/>
                    <a:pt x="33" y="1148"/>
                  </a:cubicBezTo>
                  <a:cubicBezTo>
                    <a:pt x="22" y="1199"/>
                    <a:pt x="6" y="1257"/>
                    <a:pt x="0" y="1277"/>
                  </a:cubicBezTo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985"/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1262" y="1898"/>
              <a:ext cx="375" cy="393"/>
            </a:xfrm>
            <a:custGeom>
              <a:avLst/>
              <a:gdLst>
                <a:gd name="T0" fmla="*/ 30 w 375"/>
                <a:gd name="T1" fmla="*/ 126 h 393"/>
                <a:gd name="T2" fmla="*/ 1 w 375"/>
                <a:gd name="T3" fmla="*/ 361 h 393"/>
                <a:gd name="T4" fmla="*/ 22 w 375"/>
                <a:gd name="T5" fmla="*/ 319 h 393"/>
                <a:gd name="T6" fmla="*/ 121 w 375"/>
                <a:gd name="T7" fmla="*/ 214 h 393"/>
                <a:gd name="T8" fmla="*/ 349 w 375"/>
                <a:gd name="T9" fmla="*/ 88 h 393"/>
                <a:gd name="T10" fmla="*/ 280 w 375"/>
                <a:gd name="T11" fmla="*/ 121 h 393"/>
                <a:gd name="T12" fmla="*/ 244 w 375"/>
                <a:gd name="T13" fmla="*/ 139 h 393"/>
                <a:gd name="T14" fmla="*/ 277 w 375"/>
                <a:gd name="T15" fmla="*/ 58 h 393"/>
                <a:gd name="T16" fmla="*/ 319 w 375"/>
                <a:gd name="T17" fmla="*/ 4 h 393"/>
                <a:gd name="T18" fmla="*/ 303 w 375"/>
                <a:gd name="T19" fmla="*/ 35 h 3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5"/>
                <a:gd name="T31" fmla="*/ 0 h 393"/>
                <a:gd name="T32" fmla="*/ 375 w 375"/>
                <a:gd name="T33" fmla="*/ 393 h 3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5" h="393">
                  <a:moveTo>
                    <a:pt x="30" y="126"/>
                  </a:moveTo>
                  <a:cubicBezTo>
                    <a:pt x="16" y="227"/>
                    <a:pt x="2" y="329"/>
                    <a:pt x="1" y="361"/>
                  </a:cubicBezTo>
                  <a:cubicBezTo>
                    <a:pt x="0" y="393"/>
                    <a:pt x="2" y="343"/>
                    <a:pt x="22" y="319"/>
                  </a:cubicBezTo>
                  <a:cubicBezTo>
                    <a:pt x="42" y="295"/>
                    <a:pt x="67" y="252"/>
                    <a:pt x="121" y="214"/>
                  </a:cubicBezTo>
                  <a:cubicBezTo>
                    <a:pt x="175" y="176"/>
                    <a:pt x="323" y="103"/>
                    <a:pt x="349" y="88"/>
                  </a:cubicBezTo>
                  <a:cubicBezTo>
                    <a:pt x="375" y="73"/>
                    <a:pt x="297" y="113"/>
                    <a:pt x="280" y="121"/>
                  </a:cubicBezTo>
                  <a:cubicBezTo>
                    <a:pt x="263" y="129"/>
                    <a:pt x="244" y="149"/>
                    <a:pt x="244" y="139"/>
                  </a:cubicBezTo>
                  <a:cubicBezTo>
                    <a:pt x="244" y="129"/>
                    <a:pt x="264" y="80"/>
                    <a:pt x="277" y="58"/>
                  </a:cubicBezTo>
                  <a:cubicBezTo>
                    <a:pt x="290" y="36"/>
                    <a:pt x="315" y="8"/>
                    <a:pt x="319" y="4"/>
                  </a:cubicBezTo>
                  <a:cubicBezTo>
                    <a:pt x="323" y="0"/>
                    <a:pt x="313" y="17"/>
                    <a:pt x="303" y="35"/>
                  </a:cubicBezTo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985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1196" y="2700"/>
              <a:ext cx="45" cy="276"/>
            </a:xfrm>
            <a:custGeom>
              <a:avLst/>
              <a:gdLst>
                <a:gd name="T0" fmla="*/ 45 w 45"/>
                <a:gd name="T1" fmla="*/ 276 h 276"/>
                <a:gd name="T2" fmla="*/ 40 w 45"/>
                <a:gd name="T3" fmla="*/ 180 h 276"/>
                <a:gd name="T4" fmla="*/ 25 w 45"/>
                <a:gd name="T5" fmla="*/ 126 h 276"/>
                <a:gd name="T6" fmla="*/ 16 w 45"/>
                <a:gd name="T7" fmla="*/ 60 h 276"/>
                <a:gd name="T8" fmla="*/ 28 w 45"/>
                <a:gd name="T9" fmla="*/ 9 h 276"/>
                <a:gd name="T10" fmla="*/ 0 w 45"/>
                <a:gd name="T11" fmla="*/ 4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76"/>
                <a:gd name="T20" fmla="*/ 45 w 45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76">
                  <a:moveTo>
                    <a:pt x="45" y="276"/>
                  </a:moveTo>
                  <a:cubicBezTo>
                    <a:pt x="44" y="240"/>
                    <a:pt x="43" y="205"/>
                    <a:pt x="40" y="180"/>
                  </a:cubicBezTo>
                  <a:cubicBezTo>
                    <a:pt x="37" y="155"/>
                    <a:pt x="29" y="146"/>
                    <a:pt x="25" y="126"/>
                  </a:cubicBezTo>
                  <a:cubicBezTo>
                    <a:pt x="21" y="106"/>
                    <a:pt x="16" y="79"/>
                    <a:pt x="16" y="60"/>
                  </a:cubicBezTo>
                  <a:cubicBezTo>
                    <a:pt x="16" y="41"/>
                    <a:pt x="31" y="18"/>
                    <a:pt x="28" y="9"/>
                  </a:cubicBezTo>
                  <a:cubicBezTo>
                    <a:pt x="25" y="0"/>
                    <a:pt x="12" y="2"/>
                    <a:pt x="0" y="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985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1726" y="1207"/>
              <a:ext cx="495" cy="965"/>
            </a:xfrm>
            <a:custGeom>
              <a:avLst/>
              <a:gdLst>
                <a:gd name="T0" fmla="*/ 247 w 495"/>
                <a:gd name="T1" fmla="*/ 0 h 965"/>
                <a:gd name="T2" fmla="*/ 188 w 495"/>
                <a:gd name="T3" fmla="*/ 71 h 965"/>
                <a:gd name="T4" fmla="*/ 182 w 495"/>
                <a:gd name="T5" fmla="*/ 134 h 965"/>
                <a:gd name="T6" fmla="*/ 206 w 495"/>
                <a:gd name="T7" fmla="*/ 203 h 965"/>
                <a:gd name="T8" fmla="*/ 122 w 495"/>
                <a:gd name="T9" fmla="*/ 173 h 965"/>
                <a:gd name="T10" fmla="*/ 95 w 495"/>
                <a:gd name="T11" fmla="*/ 119 h 965"/>
                <a:gd name="T12" fmla="*/ 122 w 495"/>
                <a:gd name="T13" fmla="*/ 173 h 965"/>
                <a:gd name="T14" fmla="*/ 206 w 495"/>
                <a:gd name="T15" fmla="*/ 206 h 965"/>
                <a:gd name="T16" fmla="*/ 236 w 495"/>
                <a:gd name="T17" fmla="*/ 284 h 965"/>
                <a:gd name="T18" fmla="*/ 233 w 495"/>
                <a:gd name="T19" fmla="*/ 365 h 965"/>
                <a:gd name="T20" fmla="*/ 278 w 495"/>
                <a:gd name="T21" fmla="*/ 293 h 965"/>
                <a:gd name="T22" fmla="*/ 383 w 495"/>
                <a:gd name="T23" fmla="*/ 236 h 965"/>
                <a:gd name="T24" fmla="*/ 461 w 495"/>
                <a:gd name="T25" fmla="*/ 212 h 965"/>
                <a:gd name="T26" fmla="*/ 494 w 495"/>
                <a:gd name="T27" fmla="*/ 155 h 965"/>
                <a:gd name="T28" fmla="*/ 467 w 495"/>
                <a:gd name="T29" fmla="*/ 206 h 965"/>
                <a:gd name="T30" fmla="*/ 377 w 495"/>
                <a:gd name="T31" fmla="*/ 239 h 965"/>
                <a:gd name="T32" fmla="*/ 281 w 495"/>
                <a:gd name="T33" fmla="*/ 290 h 965"/>
                <a:gd name="T34" fmla="*/ 230 w 495"/>
                <a:gd name="T35" fmla="*/ 374 h 965"/>
                <a:gd name="T36" fmla="*/ 209 w 495"/>
                <a:gd name="T37" fmla="*/ 470 h 965"/>
                <a:gd name="T38" fmla="*/ 149 w 495"/>
                <a:gd name="T39" fmla="*/ 590 h 965"/>
                <a:gd name="T40" fmla="*/ 98 w 495"/>
                <a:gd name="T41" fmla="*/ 695 h 965"/>
                <a:gd name="T42" fmla="*/ 56 w 495"/>
                <a:gd name="T43" fmla="*/ 740 h 965"/>
                <a:gd name="T44" fmla="*/ 20 w 495"/>
                <a:gd name="T45" fmla="*/ 797 h 965"/>
                <a:gd name="T46" fmla="*/ 2 w 495"/>
                <a:gd name="T47" fmla="*/ 902 h 965"/>
                <a:gd name="T48" fmla="*/ 8 w 495"/>
                <a:gd name="T49" fmla="*/ 932 h 965"/>
                <a:gd name="T50" fmla="*/ 5 w 495"/>
                <a:gd name="T51" fmla="*/ 872 h 965"/>
                <a:gd name="T52" fmla="*/ 26 w 495"/>
                <a:gd name="T53" fmla="*/ 785 h 965"/>
                <a:gd name="T54" fmla="*/ 86 w 495"/>
                <a:gd name="T55" fmla="*/ 713 h 965"/>
                <a:gd name="T56" fmla="*/ 143 w 495"/>
                <a:gd name="T57" fmla="*/ 605 h 965"/>
                <a:gd name="T58" fmla="*/ 161 w 495"/>
                <a:gd name="T59" fmla="*/ 569 h 965"/>
                <a:gd name="T60" fmla="*/ 158 w 495"/>
                <a:gd name="T61" fmla="*/ 638 h 965"/>
                <a:gd name="T62" fmla="*/ 188 w 495"/>
                <a:gd name="T63" fmla="*/ 740 h 965"/>
                <a:gd name="T64" fmla="*/ 257 w 495"/>
                <a:gd name="T65" fmla="*/ 782 h 965"/>
                <a:gd name="T66" fmla="*/ 269 w 495"/>
                <a:gd name="T67" fmla="*/ 809 h 965"/>
                <a:gd name="T68" fmla="*/ 320 w 495"/>
                <a:gd name="T69" fmla="*/ 893 h 965"/>
                <a:gd name="T70" fmla="*/ 281 w 495"/>
                <a:gd name="T71" fmla="*/ 830 h 965"/>
                <a:gd name="T72" fmla="*/ 269 w 495"/>
                <a:gd name="T73" fmla="*/ 800 h 965"/>
                <a:gd name="T74" fmla="*/ 227 w 495"/>
                <a:gd name="T75" fmla="*/ 869 h 965"/>
                <a:gd name="T76" fmla="*/ 215 w 495"/>
                <a:gd name="T77" fmla="*/ 965 h 965"/>
                <a:gd name="T78" fmla="*/ 201 w 495"/>
                <a:gd name="T79" fmla="*/ 953 h 96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965"/>
                <a:gd name="T122" fmla="*/ 495 w 495"/>
                <a:gd name="T123" fmla="*/ 965 h 96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965">
                  <a:moveTo>
                    <a:pt x="247" y="0"/>
                  </a:moveTo>
                  <a:cubicBezTo>
                    <a:pt x="223" y="24"/>
                    <a:pt x="199" y="49"/>
                    <a:pt x="188" y="71"/>
                  </a:cubicBezTo>
                  <a:cubicBezTo>
                    <a:pt x="177" y="93"/>
                    <a:pt x="179" y="112"/>
                    <a:pt x="182" y="134"/>
                  </a:cubicBezTo>
                  <a:cubicBezTo>
                    <a:pt x="185" y="156"/>
                    <a:pt x="216" y="197"/>
                    <a:pt x="206" y="203"/>
                  </a:cubicBezTo>
                  <a:cubicBezTo>
                    <a:pt x="196" y="209"/>
                    <a:pt x="141" y="187"/>
                    <a:pt x="122" y="173"/>
                  </a:cubicBezTo>
                  <a:cubicBezTo>
                    <a:pt x="103" y="159"/>
                    <a:pt x="95" y="119"/>
                    <a:pt x="95" y="119"/>
                  </a:cubicBezTo>
                  <a:cubicBezTo>
                    <a:pt x="95" y="119"/>
                    <a:pt x="104" y="159"/>
                    <a:pt x="122" y="173"/>
                  </a:cubicBezTo>
                  <a:cubicBezTo>
                    <a:pt x="140" y="187"/>
                    <a:pt x="187" y="188"/>
                    <a:pt x="206" y="206"/>
                  </a:cubicBezTo>
                  <a:cubicBezTo>
                    <a:pt x="225" y="224"/>
                    <a:pt x="232" y="258"/>
                    <a:pt x="236" y="284"/>
                  </a:cubicBezTo>
                  <a:cubicBezTo>
                    <a:pt x="240" y="310"/>
                    <a:pt x="226" y="364"/>
                    <a:pt x="233" y="365"/>
                  </a:cubicBezTo>
                  <a:cubicBezTo>
                    <a:pt x="240" y="366"/>
                    <a:pt x="253" y="314"/>
                    <a:pt x="278" y="293"/>
                  </a:cubicBezTo>
                  <a:cubicBezTo>
                    <a:pt x="303" y="272"/>
                    <a:pt x="353" y="249"/>
                    <a:pt x="383" y="236"/>
                  </a:cubicBezTo>
                  <a:cubicBezTo>
                    <a:pt x="413" y="223"/>
                    <a:pt x="443" y="225"/>
                    <a:pt x="461" y="212"/>
                  </a:cubicBezTo>
                  <a:cubicBezTo>
                    <a:pt x="479" y="199"/>
                    <a:pt x="493" y="156"/>
                    <a:pt x="494" y="155"/>
                  </a:cubicBezTo>
                  <a:cubicBezTo>
                    <a:pt x="495" y="154"/>
                    <a:pt x="486" y="192"/>
                    <a:pt x="467" y="206"/>
                  </a:cubicBezTo>
                  <a:cubicBezTo>
                    <a:pt x="448" y="220"/>
                    <a:pt x="408" y="225"/>
                    <a:pt x="377" y="239"/>
                  </a:cubicBezTo>
                  <a:cubicBezTo>
                    <a:pt x="346" y="253"/>
                    <a:pt x="306" y="267"/>
                    <a:pt x="281" y="290"/>
                  </a:cubicBezTo>
                  <a:cubicBezTo>
                    <a:pt x="256" y="313"/>
                    <a:pt x="242" y="344"/>
                    <a:pt x="230" y="374"/>
                  </a:cubicBezTo>
                  <a:cubicBezTo>
                    <a:pt x="218" y="404"/>
                    <a:pt x="222" y="434"/>
                    <a:pt x="209" y="470"/>
                  </a:cubicBezTo>
                  <a:cubicBezTo>
                    <a:pt x="196" y="506"/>
                    <a:pt x="167" y="553"/>
                    <a:pt x="149" y="590"/>
                  </a:cubicBezTo>
                  <a:cubicBezTo>
                    <a:pt x="131" y="627"/>
                    <a:pt x="114" y="670"/>
                    <a:pt x="98" y="695"/>
                  </a:cubicBezTo>
                  <a:cubicBezTo>
                    <a:pt x="82" y="720"/>
                    <a:pt x="69" y="723"/>
                    <a:pt x="56" y="740"/>
                  </a:cubicBezTo>
                  <a:cubicBezTo>
                    <a:pt x="43" y="757"/>
                    <a:pt x="29" y="770"/>
                    <a:pt x="20" y="797"/>
                  </a:cubicBezTo>
                  <a:cubicBezTo>
                    <a:pt x="11" y="824"/>
                    <a:pt x="4" y="880"/>
                    <a:pt x="2" y="902"/>
                  </a:cubicBezTo>
                  <a:cubicBezTo>
                    <a:pt x="0" y="924"/>
                    <a:pt x="8" y="937"/>
                    <a:pt x="8" y="932"/>
                  </a:cubicBezTo>
                  <a:cubicBezTo>
                    <a:pt x="8" y="927"/>
                    <a:pt x="2" y="896"/>
                    <a:pt x="5" y="872"/>
                  </a:cubicBezTo>
                  <a:cubicBezTo>
                    <a:pt x="8" y="848"/>
                    <a:pt x="12" y="811"/>
                    <a:pt x="26" y="785"/>
                  </a:cubicBezTo>
                  <a:cubicBezTo>
                    <a:pt x="40" y="759"/>
                    <a:pt x="67" y="743"/>
                    <a:pt x="86" y="713"/>
                  </a:cubicBezTo>
                  <a:cubicBezTo>
                    <a:pt x="105" y="683"/>
                    <a:pt x="131" y="629"/>
                    <a:pt x="143" y="605"/>
                  </a:cubicBezTo>
                  <a:cubicBezTo>
                    <a:pt x="155" y="581"/>
                    <a:pt x="159" y="564"/>
                    <a:pt x="161" y="569"/>
                  </a:cubicBezTo>
                  <a:cubicBezTo>
                    <a:pt x="163" y="574"/>
                    <a:pt x="154" y="610"/>
                    <a:pt x="158" y="638"/>
                  </a:cubicBezTo>
                  <a:cubicBezTo>
                    <a:pt x="162" y="666"/>
                    <a:pt x="172" y="716"/>
                    <a:pt x="188" y="740"/>
                  </a:cubicBezTo>
                  <a:cubicBezTo>
                    <a:pt x="204" y="764"/>
                    <a:pt x="244" y="771"/>
                    <a:pt x="257" y="782"/>
                  </a:cubicBezTo>
                  <a:cubicBezTo>
                    <a:pt x="270" y="793"/>
                    <a:pt x="259" y="791"/>
                    <a:pt x="269" y="809"/>
                  </a:cubicBezTo>
                  <a:cubicBezTo>
                    <a:pt x="279" y="827"/>
                    <a:pt x="318" y="890"/>
                    <a:pt x="320" y="893"/>
                  </a:cubicBezTo>
                  <a:cubicBezTo>
                    <a:pt x="322" y="896"/>
                    <a:pt x="290" y="845"/>
                    <a:pt x="281" y="830"/>
                  </a:cubicBezTo>
                  <a:cubicBezTo>
                    <a:pt x="272" y="815"/>
                    <a:pt x="278" y="794"/>
                    <a:pt x="269" y="800"/>
                  </a:cubicBezTo>
                  <a:cubicBezTo>
                    <a:pt x="260" y="806"/>
                    <a:pt x="236" y="842"/>
                    <a:pt x="227" y="869"/>
                  </a:cubicBezTo>
                  <a:cubicBezTo>
                    <a:pt x="218" y="896"/>
                    <a:pt x="219" y="951"/>
                    <a:pt x="215" y="965"/>
                  </a:cubicBezTo>
                  <a:lnTo>
                    <a:pt x="201" y="9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985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2162" y="1344"/>
              <a:ext cx="2041" cy="881"/>
            </a:xfrm>
            <a:custGeom>
              <a:avLst/>
              <a:gdLst>
                <a:gd name="T0" fmla="*/ 219 w 2041"/>
                <a:gd name="T1" fmla="*/ 0 h 881"/>
                <a:gd name="T2" fmla="*/ 241 w 2041"/>
                <a:gd name="T3" fmla="*/ 15 h 881"/>
                <a:gd name="T4" fmla="*/ 247 w 2041"/>
                <a:gd name="T5" fmla="*/ 57 h 881"/>
                <a:gd name="T6" fmla="*/ 286 w 2041"/>
                <a:gd name="T7" fmla="*/ 132 h 881"/>
                <a:gd name="T8" fmla="*/ 289 w 2041"/>
                <a:gd name="T9" fmla="*/ 180 h 881"/>
                <a:gd name="T10" fmla="*/ 337 w 2041"/>
                <a:gd name="T11" fmla="*/ 282 h 881"/>
                <a:gd name="T12" fmla="*/ 304 w 2041"/>
                <a:gd name="T13" fmla="*/ 276 h 881"/>
                <a:gd name="T14" fmla="*/ 133 w 2041"/>
                <a:gd name="T15" fmla="*/ 270 h 881"/>
                <a:gd name="T16" fmla="*/ 1 w 2041"/>
                <a:gd name="T17" fmla="*/ 282 h 881"/>
                <a:gd name="T18" fmla="*/ 124 w 2041"/>
                <a:gd name="T19" fmla="*/ 270 h 881"/>
                <a:gd name="T20" fmla="*/ 37 w 2041"/>
                <a:gd name="T21" fmla="*/ 366 h 881"/>
                <a:gd name="T22" fmla="*/ 73 w 2041"/>
                <a:gd name="T23" fmla="*/ 336 h 881"/>
                <a:gd name="T24" fmla="*/ 118 w 2041"/>
                <a:gd name="T25" fmla="*/ 273 h 881"/>
                <a:gd name="T26" fmla="*/ 151 w 2041"/>
                <a:gd name="T27" fmla="*/ 273 h 881"/>
                <a:gd name="T28" fmla="*/ 328 w 2041"/>
                <a:gd name="T29" fmla="*/ 279 h 881"/>
                <a:gd name="T30" fmla="*/ 475 w 2041"/>
                <a:gd name="T31" fmla="*/ 306 h 881"/>
                <a:gd name="T32" fmla="*/ 541 w 2041"/>
                <a:gd name="T33" fmla="*/ 324 h 881"/>
                <a:gd name="T34" fmla="*/ 589 w 2041"/>
                <a:gd name="T35" fmla="*/ 354 h 881"/>
                <a:gd name="T36" fmla="*/ 712 w 2041"/>
                <a:gd name="T37" fmla="*/ 369 h 881"/>
                <a:gd name="T38" fmla="*/ 826 w 2041"/>
                <a:gd name="T39" fmla="*/ 429 h 881"/>
                <a:gd name="T40" fmla="*/ 922 w 2041"/>
                <a:gd name="T41" fmla="*/ 519 h 881"/>
                <a:gd name="T42" fmla="*/ 1147 w 2041"/>
                <a:gd name="T43" fmla="*/ 564 h 881"/>
                <a:gd name="T44" fmla="*/ 1327 w 2041"/>
                <a:gd name="T45" fmla="*/ 600 h 881"/>
                <a:gd name="T46" fmla="*/ 1510 w 2041"/>
                <a:gd name="T47" fmla="*/ 675 h 881"/>
                <a:gd name="T48" fmla="*/ 1618 w 2041"/>
                <a:gd name="T49" fmla="*/ 699 h 881"/>
                <a:gd name="T50" fmla="*/ 1834 w 2041"/>
                <a:gd name="T51" fmla="*/ 645 h 881"/>
                <a:gd name="T52" fmla="*/ 1927 w 2041"/>
                <a:gd name="T53" fmla="*/ 642 h 881"/>
                <a:gd name="T54" fmla="*/ 1984 w 2041"/>
                <a:gd name="T55" fmla="*/ 639 h 881"/>
                <a:gd name="T56" fmla="*/ 1933 w 2041"/>
                <a:gd name="T57" fmla="*/ 645 h 881"/>
                <a:gd name="T58" fmla="*/ 1885 w 2041"/>
                <a:gd name="T59" fmla="*/ 636 h 881"/>
                <a:gd name="T60" fmla="*/ 1681 w 2041"/>
                <a:gd name="T61" fmla="*/ 687 h 881"/>
                <a:gd name="T62" fmla="*/ 1705 w 2041"/>
                <a:gd name="T63" fmla="*/ 684 h 881"/>
                <a:gd name="T64" fmla="*/ 1777 w 2041"/>
                <a:gd name="T65" fmla="*/ 738 h 881"/>
                <a:gd name="T66" fmla="*/ 1849 w 2041"/>
                <a:gd name="T67" fmla="*/ 816 h 881"/>
                <a:gd name="T68" fmla="*/ 1969 w 2041"/>
                <a:gd name="T69" fmla="*/ 879 h 881"/>
                <a:gd name="T70" fmla="*/ 1864 w 2041"/>
                <a:gd name="T71" fmla="*/ 831 h 881"/>
                <a:gd name="T72" fmla="*/ 1924 w 2041"/>
                <a:gd name="T73" fmla="*/ 825 h 881"/>
                <a:gd name="T74" fmla="*/ 1978 w 2041"/>
                <a:gd name="T75" fmla="*/ 810 h 881"/>
                <a:gd name="T76" fmla="*/ 2023 w 2041"/>
                <a:gd name="T77" fmla="*/ 807 h 881"/>
                <a:gd name="T78" fmla="*/ 2041 w 2041"/>
                <a:gd name="T79" fmla="*/ 819 h 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41"/>
                <a:gd name="T121" fmla="*/ 0 h 881"/>
                <a:gd name="T122" fmla="*/ 2041 w 2041"/>
                <a:gd name="T123" fmla="*/ 881 h 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41" h="881">
                  <a:moveTo>
                    <a:pt x="219" y="0"/>
                  </a:moveTo>
                  <a:cubicBezTo>
                    <a:pt x="227" y="3"/>
                    <a:pt x="236" y="6"/>
                    <a:pt x="241" y="15"/>
                  </a:cubicBezTo>
                  <a:cubicBezTo>
                    <a:pt x="246" y="24"/>
                    <a:pt x="240" y="38"/>
                    <a:pt x="247" y="57"/>
                  </a:cubicBezTo>
                  <a:cubicBezTo>
                    <a:pt x="254" y="76"/>
                    <a:pt x="279" y="112"/>
                    <a:pt x="286" y="132"/>
                  </a:cubicBezTo>
                  <a:cubicBezTo>
                    <a:pt x="293" y="152"/>
                    <a:pt x="280" y="155"/>
                    <a:pt x="289" y="180"/>
                  </a:cubicBezTo>
                  <a:cubicBezTo>
                    <a:pt x="298" y="205"/>
                    <a:pt x="335" y="266"/>
                    <a:pt x="337" y="282"/>
                  </a:cubicBezTo>
                  <a:cubicBezTo>
                    <a:pt x="339" y="298"/>
                    <a:pt x="338" y="278"/>
                    <a:pt x="304" y="276"/>
                  </a:cubicBezTo>
                  <a:cubicBezTo>
                    <a:pt x="270" y="274"/>
                    <a:pt x="183" y="269"/>
                    <a:pt x="133" y="270"/>
                  </a:cubicBezTo>
                  <a:cubicBezTo>
                    <a:pt x="83" y="271"/>
                    <a:pt x="2" y="282"/>
                    <a:pt x="1" y="282"/>
                  </a:cubicBezTo>
                  <a:cubicBezTo>
                    <a:pt x="0" y="282"/>
                    <a:pt x="118" y="256"/>
                    <a:pt x="124" y="270"/>
                  </a:cubicBezTo>
                  <a:cubicBezTo>
                    <a:pt x="130" y="284"/>
                    <a:pt x="45" y="355"/>
                    <a:pt x="37" y="366"/>
                  </a:cubicBezTo>
                  <a:cubicBezTo>
                    <a:pt x="29" y="377"/>
                    <a:pt x="60" y="352"/>
                    <a:pt x="73" y="336"/>
                  </a:cubicBezTo>
                  <a:cubicBezTo>
                    <a:pt x="86" y="320"/>
                    <a:pt x="105" y="283"/>
                    <a:pt x="118" y="273"/>
                  </a:cubicBezTo>
                  <a:cubicBezTo>
                    <a:pt x="131" y="263"/>
                    <a:pt x="116" y="272"/>
                    <a:pt x="151" y="273"/>
                  </a:cubicBezTo>
                  <a:cubicBezTo>
                    <a:pt x="186" y="274"/>
                    <a:pt x="274" y="274"/>
                    <a:pt x="328" y="279"/>
                  </a:cubicBezTo>
                  <a:cubicBezTo>
                    <a:pt x="382" y="284"/>
                    <a:pt x="440" y="299"/>
                    <a:pt x="475" y="306"/>
                  </a:cubicBezTo>
                  <a:cubicBezTo>
                    <a:pt x="510" y="313"/>
                    <a:pt x="522" y="316"/>
                    <a:pt x="541" y="324"/>
                  </a:cubicBezTo>
                  <a:cubicBezTo>
                    <a:pt x="560" y="332"/>
                    <a:pt x="561" y="347"/>
                    <a:pt x="589" y="354"/>
                  </a:cubicBezTo>
                  <a:cubicBezTo>
                    <a:pt x="617" y="361"/>
                    <a:pt x="672" y="356"/>
                    <a:pt x="712" y="369"/>
                  </a:cubicBezTo>
                  <a:cubicBezTo>
                    <a:pt x="752" y="382"/>
                    <a:pt x="791" y="404"/>
                    <a:pt x="826" y="429"/>
                  </a:cubicBezTo>
                  <a:cubicBezTo>
                    <a:pt x="861" y="454"/>
                    <a:pt x="868" y="496"/>
                    <a:pt x="922" y="519"/>
                  </a:cubicBezTo>
                  <a:cubicBezTo>
                    <a:pt x="976" y="542"/>
                    <a:pt x="1080" y="551"/>
                    <a:pt x="1147" y="564"/>
                  </a:cubicBezTo>
                  <a:cubicBezTo>
                    <a:pt x="1214" y="577"/>
                    <a:pt x="1267" y="582"/>
                    <a:pt x="1327" y="600"/>
                  </a:cubicBezTo>
                  <a:cubicBezTo>
                    <a:pt x="1387" y="618"/>
                    <a:pt x="1462" y="658"/>
                    <a:pt x="1510" y="675"/>
                  </a:cubicBezTo>
                  <a:cubicBezTo>
                    <a:pt x="1558" y="692"/>
                    <a:pt x="1564" y="704"/>
                    <a:pt x="1618" y="699"/>
                  </a:cubicBezTo>
                  <a:cubicBezTo>
                    <a:pt x="1672" y="694"/>
                    <a:pt x="1783" y="654"/>
                    <a:pt x="1834" y="645"/>
                  </a:cubicBezTo>
                  <a:cubicBezTo>
                    <a:pt x="1885" y="636"/>
                    <a:pt x="1902" y="643"/>
                    <a:pt x="1927" y="642"/>
                  </a:cubicBezTo>
                  <a:cubicBezTo>
                    <a:pt x="1952" y="641"/>
                    <a:pt x="1983" y="639"/>
                    <a:pt x="1984" y="639"/>
                  </a:cubicBezTo>
                  <a:cubicBezTo>
                    <a:pt x="1985" y="639"/>
                    <a:pt x="1949" y="645"/>
                    <a:pt x="1933" y="645"/>
                  </a:cubicBezTo>
                  <a:cubicBezTo>
                    <a:pt x="1917" y="645"/>
                    <a:pt x="1927" y="629"/>
                    <a:pt x="1885" y="636"/>
                  </a:cubicBezTo>
                  <a:cubicBezTo>
                    <a:pt x="1843" y="643"/>
                    <a:pt x="1711" y="679"/>
                    <a:pt x="1681" y="687"/>
                  </a:cubicBezTo>
                  <a:cubicBezTo>
                    <a:pt x="1651" y="695"/>
                    <a:pt x="1689" y="676"/>
                    <a:pt x="1705" y="684"/>
                  </a:cubicBezTo>
                  <a:cubicBezTo>
                    <a:pt x="1721" y="692"/>
                    <a:pt x="1753" y="716"/>
                    <a:pt x="1777" y="738"/>
                  </a:cubicBezTo>
                  <a:cubicBezTo>
                    <a:pt x="1801" y="760"/>
                    <a:pt x="1817" y="793"/>
                    <a:pt x="1849" y="816"/>
                  </a:cubicBezTo>
                  <a:cubicBezTo>
                    <a:pt x="1881" y="839"/>
                    <a:pt x="1967" y="877"/>
                    <a:pt x="1969" y="879"/>
                  </a:cubicBezTo>
                  <a:cubicBezTo>
                    <a:pt x="1971" y="881"/>
                    <a:pt x="1872" y="840"/>
                    <a:pt x="1864" y="831"/>
                  </a:cubicBezTo>
                  <a:cubicBezTo>
                    <a:pt x="1856" y="822"/>
                    <a:pt x="1905" y="828"/>
                    <a:pt x="1924" y="825"/>
                  </a:cubicBezTo>
                  <a:cubicBezTo>
                    <a:pt x="1943" y="822"/>
                    <a:pt x="1962" y="813"/>
                    <a:pt x="1978" y="810"/>
                  </a:cubicBezTo>
                  <a:cubicBezTo>
                    <a:pt x="1994" y="807"/>
                    <a:pt x="2013" y="806"/>
                    <a:pt x="2023" y="807"/>
                  </a:cubicBezTo>
                  <a:cubicBezTo>
                    <a:pt x="2033" y="808"/>
                    <a:pt x="2039" y="818"/>
                    <a:pt x="2041" y="81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985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4013" y="2115"/>
              <a:ext cx="656" cy="804"/>
            </a:xfrm>
            <a:custGeom>
              <a:avLst/>
              <a:gdLst>
                <a:gd name="T0" fmla="*/ 591 w 656"/>
                <a:gd name="T1" fmla="*/ 0 h 804"/>
                <a:gd name="T2" fmla="*/ 583 w 656"/>
                <a:gd name="T3" fmla="*/ 24 h 804"/>
                <a:gd name="T4" fmla="*/ 556 w 656"/>
                <a:gd name="T5" fmla="*/ 63 h 804"/>
                <a:gd name="T6" fmla="*/ 538 w 656"/>
                <a:gd name="T7" fmla="*/ 126 h 804"/>
                <a:gd name="T8" fmla="*/ 577 w 656"/>
                <a:gd name="T9" fmla="*/ 114 h 804"/>
                <a:gd name="T10" fmla="*/ 652 w 656"/>
                <a:gd name="T11" fmla="*/ 93 h 804"/>
                <a:gd name="T12" fmla="*/ 601 w 656"/>
                <a:gd name="T13" fmla="*/ 111 h 804"/>
                <a:gd name="T14" fmla="*/ 529 w 656"/>
                <a:gd name="T15" fmla="*/ 126 h 804"/>
                <a:gd name="T16" fmla="*/ 442 w 656"/>
                <a:gd name="T17" fmla="*/ 192 h 804"/>
                <a:gd name="T18" fmla="*/ 394 w 656"/>
                <a:gd name="T19" fmla="*/ 246 h 804"/>
                <a:gd name="T20" fmla="*/ 394 w 656"/>
                <a:gd name="T21" fmla="*/ 207 h 804"/>
                <a:gd name="T22" fmla="*/ 385 w 656"/>
                <a:gd name="T23" fmla="*/ 135 h 804"/>
                <a:gd name="T24" fmla="*/ 379 w 656"/>
                <a:gd name="T25" fmla="*/ 114 h 804"/>
                <a:gd name="T26" fmla="*/ 394 w 656"/>
                <a:gd name="T27" fmla="*/ 198 h 804"/>
                <a:gd name="T28" fmla="*/ 379 w 656"/>
                <a:gd name="T29" fmla="*/ 312 h 804"/>
                <a:gd name="T30" fmla="*/ 325 w 656"/>
                <a:gd name="T31" fmla="*/ 420 h 804"/>
                <a:gd name="T32" fmla="*/ 217 w 656"/>
                <a:gd name="T33" fmla="*/ 492 h 804"/>
                <a:gd name="T34" fmla="*/ 124 w 656"/>
                <a:gd name="T35" fmla="*/ 588 h 804"/>
                <a:gd name="T36" fmla="*/ 88 w 656"/>
                <a:gd name="T37" fmla="*/ 654 h 804"/>
                <a:gd name="T38" fmla="*/ 58 w 656"/>
                <a:gd name="T39" fmla="*/ 714 h 804"/>
                <a:gd name="T40" fmla="*/ 1 w 656"/>
                <a:gd name="T41" fmla="*/ 771 h 804"/>
                <a:gd name="T42" fmla="*/ 52 w 656"/>
                <a:gd name="T43" fmla="*/ 720 h 804"/>
                <a:gd name="T44" fmla="*/ 112 w 656"/>
                <a:gd name="T45" fmla="*/ 615 h 804"/>
                <a:gd name="T46" fmla="*/ 157 w 656"/>
                <a:gd name="T47" fmla="*/ 681 h 804"/>
                <a:gd name="T48" fmla="*/ 175 w 656"/>
                <a:gd name="T49" fmla="*/ 750 h 804"/>
                <a:gd name="T50" fmla="*/ 181 w 656"/>
                <a:gd name="T51" fmla="*/ 804 h 8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6"/>
                <a:gd name="T79" fmla="*/ 0 h 804"/>
                <a:gd name="T80" fmla="*/ 656 w 656"/>
                <a:gd name="T81" fmla="*/ 804 h 8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6" h="804">
                  <a:moveTo>
                    <a:pt x="591" y="0"/>
                  </a:moveTo>
                  <a:cubicBezTo>
                    <a:pt x="590" y="7"/>
                    <a:pt x="589" y="14"/>
                    <a:pt x="583" y="24"/>
                  </a:cubicBezTo>
                  <a:cubicBezTo>
                    <a:pt x="577" y="34"/>
                    <a:pt x="563" y="46"/>
                    <a:pt x="556" y="63"/>
                  </a:cubicBezTo>
                  <a:cubicBezTo>
                    <a:pt x="549" y="80"/>
                    <a:pt x="535" y="118"/>
                    <a:pt x="538" y="126"/>
                  </a:cubicBezTo>
                  <a:cubicBezTo>
                    <a:pt x="541" y="134"/>
                    <a:pt x="558" y="119"/>
                    <a:pt x="577" y="114"/>
                  </a:cubicBezTo>
                  <a:cubicBezTo>
                    <a:pt x="596" y="109"/>
                    <a:pt x="648" y="93"/>
                    <a:pt x="652" y="93"/>
                  </a:cubicBezTo>
                  <a:cubicBezTo>
                    <a:pt x="656" y="93"/>
                    <a:pt x="621" y="106"/>
                    <a:pt x="601" y="111"/>
                  </a:cubicBezTo>
                  <a:cubicBezTo>
                    <a:pt x="581" y="116"/>
                    <a:pt x="555" y="113"/>
                    <a:pt x="529" y="126"/>
                  </a:cubicBezTo>
                  <a:cubicBezTo>
                    <a:pt x="503" y="139"/>
                    <a:pt x="464" y="172"/>
                    <a:pt x="442" y="192"/>
                  </a:cubicBezTo>
                  <a:cubicBezTo>
                    <a:pt x="420" y="212"/>
                    <a:pt x="402" y="243"/>
                    <a:pt x="394" y="246"/>
                  </a:cubicBezTo>
                  <a:cubicBezTo>
                    <a:pt x="386" y="249"/>
                    <a:pt x="395" y="225"/>
                    <a:pt x="394" y="207"/>
                  </a:cubicBezTo>
                  <a:cubicBezTo>
                    <a:pt x="393" y="189"/>
                    <a:pt x="387" y="150"/>
                    <a:pt x="385" y="135"/>
                  </a:cubicBezTo>
                  <a:cubicBezTo>
                    <a:pt x="383" y="120"/>
                    <a:pt x="378" y="104"/>
                    <a:pt x="379" y="114"/>
                  </a:cubicBezTo>
                  <a:cubicBezTo>
                    <a:pt x="380" y="124"/>
                    <a:pt x="394" y="165"/>
                    <a:pt x="394" y="198"/>
                  </a:cubicBezTo>
                  <a:cubicBezTo>
                    <a:pt x="394" y="231"/>
                    <a:pt x="391" y="275"/>
                    <a:pt x="379" y="312"/>
                  </a:cubicBezTo>
                  <a:cubicBezTo>
                    <a:pt x="367" y="349"/>
                    <a:pt x="352" y="390"/>
                    <a:pt x="325" y="420"/>
                  </a:cubicBezTo>
                  <a:cubicBezTo>
                    <a:pt x="298" y="450"/>
                    <a:pt x="251" y="464"/>
                    <a:pt x="217" y="492"/>
                  </a:cubicBezTo>
                  <a:cubicBezTo>
                    <a:pt x="183" y="520"/>
                    <a:pt x="145" y="561"/>
                    <a:pt x="124" y="588"/>
                  </a:cubicBezTo>
                  <a:cubicBezTo>
                    <a:pt x="103" y="615"/>
                    <a:pt x="99" y="633"/>
                    <a:pt x="88" y="654"/>
                  </a:cubicBezTo>
                  <a:cubicBezTo>
                    <a:pt x="77" y="675"/>
                    <a:pt x="72" y="695"/>
                    <a:pt x="58" y="714"/>
                  </a:cubicBezTo>
                  <a:cubicBezTo>
                    <a:pt x="44" y="733"/>
                    <a:pt x="2" y="770"/>
                    <a:pt x="1" y="771"/>
                  </a:cubicBezTo>
                  <a:cubicBezTo>
                    <a:pt x="0" y="772"/>
                    <a:pt x="34" y="746"/>
                    <a:pt x="52" y="720"/>
                  </a:cubicBezTo>
                  <a:cubicBezTo>
                    <a:pt x="70" y="694"/>
                    <a:pt x="95" y="621"/>
                    <a:pt x="112" y="615"/>
                  </a:cubicBezTo>
                  <a:cubicBezTo>
                    <a:pt x="129" y="609"/>
                    <a:pt x="147" y="659"/>
                    <a:pt x="157" y="681"/>
                  </a:cubicBezTo>
                  <a:cubicBezTo>
                    <a:pt x="167" y="703"/>
                    <a:pt x="171" y="730"/>
                    <a:pt x="175" y="750"/>
                  </a:cubicBezTo>
                  <a:cubicBezTo>
                    <a:pt x="179" y="770"/>
                    <a:pt x="180" y="793"/>
                    <a:pt x="181" y="804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985"/>
            </a:p>
          </p:txBody>
        </p:sp>
      </p:grpSp>
      <p:sp>
        <p:nvSpPr>
          <p:cNvPr id="18" name="Retângulo 17"/>
          <p:cNvSpPr/>
          <p:nvPr/>
        </p:nvSpPr>
        <p:spPr>
          <a:xfrm>
            <a:off x="4414934" y="5904318"/>
            <a:ext cx="4442852" cy="70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from (RAKOV; UMAN, 2003)</a:t>
            </a:r>
            <a:r>
              <a:rPr lang="en-US" sz="19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85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1" descr="modified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6951" r="6003" b="6172"/>
          <a:stretch/>
        </p:blipFill>
        <p:spPr bwMode="auto">
          <a:xfrm>
            <a:off x="8006717" y="937068"/>
            <a:ext cx="5150399" cy="46353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941609" y="4709166"/>
            <a:ext cx="2520983" cy="429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cxnSp>
        <p:nvCxnSpPr>
          <p:cNvPr id="23" name="Conector de seta reta 22"/>
          <p:cNvCxnSpPr>
            <a:stCxn id="13" idx="3"/>
          </p:cNvCxnSpPr>
          <p:nvPr/>
        </p:nvCxnSpPr>
        <p:spPr>
          <a:xfrm flipV="1">
            <a:off x="4505607" y="954495"/>
            <a:ext cx="3501109" cy="37893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4496391" y="5128084"/>
            <a:ext cx="3445803" cy="4561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7517679" y="4695825"/>
            <a:ext cx="5804216" cy="1008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processes comprising a negative cloud-to-ground lightning flash.</a:t>
            </a:r>
          </a:p>
          <a:p>
            <a:r>
              <a:rPr lang="en-US" sz="19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from (</a:t>
            </a:r>
            <a:r>
              <a:rPr lang="pt-BR" sz="1985" dirty="0">
                <a:latin typeface="Arial" panose="020B0604020202020204" pitchFamily="34" charset="0"/>
                <a:cs typeface="Arial" panose="020B0604020202020204" pitchFamily="34" charset="0"/>
              </a:rPr>
              <a:t>UMAN, 1987)</a:t>
            </a:r>
            <a:endParaRPr lang="en-US" sz="19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69" y="352425"/>
            <a:ext cx="6570001" cy="5645736"/>
          </a:xfrm>
          <a:prstGeom prst="rect">
            <a:avLst/>
          </a:prstGeom>
        </p:spPr>
      </p:pic>
      <p:pic>
        <p:nvPicPr>
          <p:cNvPr id="19" name="vide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85061" y="200025"/>
            <a:ext cx="5669453" cy="42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ol se pondo atrás de fumaça&#10;&#10;Descrição gerada automaticamente com confiança média">
            <a:extLst>
              <a:ext uri="{FF2B5EF4-FFF2-40B4-BE49-F238E27FC236}">
                <a16:creationId xmlns:a16="http://schemas.microsoft.com/office/drawing/2014/main" xmlns="" id="{6AEF2D7D-A764-F666-EF55-D7BB06E21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9" y="352425"/>
            <a:ext cx="3924300" cy="5886450"/>
          </a:xfrm>
          <a:prstGeom prst="rect">
            <a:avLst/>
          </a:prstGeom>
        </p:spPr>
      </p:pic>
      <p:pic>
        <p:nvPicPr>
          <p:cNvPr id="5" name="Imagem 4" descr="Gráfico&#10;&#10;Descrição gerada automaticamente">
            <a:extLst>
              <a:ext uri="{FF2B5EF4-FFF2-40B4-BE49-F238E27FC236}">
                <a16:creationId xmlns:a16="http://schemas.microsoft.com/office/drawing/2014/main" xmlns="" id="{E6E8E1E4-C2B5-8ABE-B995-26E5C00C9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9" y="200025"/>
            <a:ext cx="5257800" cy="380442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2B04859-CDE9-8BBB-A4C2-F4CCC0048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749" y="4148848"/>
            <a:ext cx="7707789" cy="341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2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A56A3D0-275E-4937-AD77-3334F375B38F}"/>
              </a:ext>
            </a:extLst>
          </p:cNvPr>
          <p:cNvSpPr txBox="1"/>
          <p:nvPr/>
        </p:nvSpPr>
        <p:spPr>
          <a:xfrm>
            <a:off x="550069" y="23007"/>
            <a:ext cx="1272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Methodology</a:t>
            </a:r>
          </a:p>
        </p:txBody>
      </p:sp>
      <p:pic>
        <p:nvPicPr>
          <p:cNvPr id="17" name="Picture 2" descr="The GOES-R Geostationary Lightning Mapper (GLM) - ScienceDirect">
            <a:extLst>
              <a:ext uri="{FF2B5EF4-FFF2-40B4-BE49-F238E27FC236}">
                <a16:creationId xmlns:a16="http://schemas.microsoft.com/office/drawing/2014/main" xmlns="" id="{2412EA5F-FA4C-CF0F-B2A0-7F2D8AEB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03" y="888084"/>
            <a:ext cx="3024048" cy="2323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Nuvem 4">
            <a:extLst>
              <a:ext uri="{FF2B5EF4-FFF2-40B4-BE49-F238E27FC236}">
                <a16:creationId xmlns:a16="http://schemas.microsoft.com/office/drawing/2014/main" xmlns="" id="{FE4CABC8-9C56-AA5F-A0DE-B156F5B2A0F1}"/>
              </a:ext>
            </a:extLst>
          </p:cNvPr>
          <p:cNvSpPr/>
          <p:nvPr/>
        </p:nvSpPr>
        <p:spPr>
          <a:xfrm>
            <a:off x="5244946" y="3645555"/>
            <a:ext cx="2414909" cy="1392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6">
            <a:extLst>
              <a:ext uri="{FF2B5EF4-FFF2-40B4-BE49-F238E27FC236}">
                <a16:creationId xmlns:a16="http://schemas.microsoft.com/office/drawing/2014/main" xmlns="" id="{94B94123-2EF6-BEFC-B55C-7C1BDC4028A1}"/>
              </a:ext>
            </a:extLst>
          </p:cNvPr>
          <p:cNvSpPr/>
          <p:nvPr/>
        </p:nvSpPr>
        <p:spPr>
          <a:xfrm>
            <a:off x="6074569" y="5592998"/>
            <a:ext cx="1676400" cy="432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aio 7">
            <a:extLst>
              <a:ext uri="{FF2B5EF4-FFF2-40B4-BE49-F238E27FC236}">
                <a16:creationId xmlns:a16="http://schemas.microsoft.com/office/drawing/2014/main" xmlns="" id="{987B4D75-2282-F8C7-EB89-FC50031AACC6}"/>
              </a:ext>
            </a:extLst>
          </p:cNvPr>
          <p:cNvSpPr/>
          <p:nvPr/>
        </p:nvSpPr>
        <p:spPr>
          <a:xfrm>
            <a:off x="6365220" y="4693481"/>
            <a:ext cx="685337" cy="115587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">
            <a:extLst>
              <a:ext uri="{FF2B5EF4-FFF2-40B4-BE49-F238E27FC236}">
                <a16:creationId xmlns:a16="http://schemas.microsoft.com/office/drawing/2014/main" xmlns="" id="{8EF559F5-A223-C655-DFBB-D4E9475FD0BD}"/>
              </a:ext>
            </a:extLst>
          </p:cNvPr>
          <p:cNvCxnSpPr/>
          <p:nvPr/>
        </p:nvCxnSpPr>
        <p:spPr>
          <a:xfrm>
            <a:off x="11767945" y="5775114"/>
            <a:ext cx="0" cy="57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9">
            <a:extLst>
              <a:ext uri="{FF2B5EF4-FFF2-40B4-BE49-F238E27FC236}">
                <a16:creationId xmlns:a16="http://schemas.microsoft.com/office/drawing/2014/main" xmlns="" id="{64C409BD-F345-0F31-0594-3EBEDB07A337}"/>
              </a:ext>
            </a:extLst>
          </p:cNvPr>
          <p:cNvCxnSpPr/>
          <p:nvPr/>
        </p:nvCxnSpPr>
        <p:spPr>
          <a:xfrm flipH="1" flipV="1">
            <a:off x="11539345" y="5775114"/>
            <a:ext cx="2286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11">
            <a:extLst>
              <a:ext uri="{FF2B5EF4-FFF2-40B4-BE49-F238E27FC236}">
                <a16:creationId xmlns:a16="http://schemas.microsoft.com/office/drawing/2014/main" xmlns="" id="{DD1C43C2-ADCE-79BE-DE17-51A7C3F2F751}"/>
              </a:ext>
            </a:extLst>
          </p:cNvPr>
          <p:cNvCxnSpPr/>
          <p:nvPr/>
        </p:nvCxnSpPr>
        <p:spPr>
          <a:xfrm flipV="1">
            <a:off x="11767945" y="5775114"/>
            <a:ext cx="2286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13">
            <a:extLst>
              <a:ext uri="{FF2B5EF4-FFF2-40B4-BE49-F238E27FC236}">
                <a16:creationId xmlns:a16="http://schemas.microsoft.com/office/drawing/2014/main" xmlns="" id="{6F503010-A788-0A42-6E7A-ACB5D263E38A}"/>
              </a:ext>
            </a:extLst>
          </p:cNvPr>
          <p:cNvCxnSpPr>
            <a:cxnSpLocks/>
          </p:cNvCxnSpPr>
          <p:nvPr/>
        </p:nvCxnSpPr>
        <p:spPr>
          <a:xfrm flipH="1" flipV="1">
            <a:off x="5073027" y="3250666"/>
            <a:ext cx="617335" cy="479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15">
            <a:extLst>
              <a:ext uri="{FF2B5EF4-FFF2-40B4-BE49-F238E27FC236}">
                <a16:creationId xmlns:a16="http://schemas.microsoft.com/office/drawing/2014/main" xmlns="" id="{0451C866-1B93-055B-CC55-DF5FCE432B4A}"/>
              </a:ext>
            </a:extLst>
          </p:cNvPr>
          <p:cNvCxnSpPr>
            <a:cxnSpLocks/>
          </p:cNvCxnSpPr>
          <p:nvPr/>
        </p:nvCxnSpPr>
        <p:spPr>
          <a:xfrm>
            <a:off x="7995969" y="5915025"/>
            <a:ext cx="354337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17">
            <a:extLst>
              <a:ext uri="{FF2B5EF4-FFF2-40B4-BE49-F238E27FC236}">
                <a16:creationId xmlns:a16="http://schemas.microsoft.com/office/drawing/2014/main" xmlns="" id="{EC71F2DA-CDBA-5B8B-77CC-AC8145F07094}"/>
              </a:ext>
            </a:extLst>
          </p:cNvPr>
          <p:cNvSpPr txBox="1"/>
          <p:nvPr/>
        </p:nvSpPr>
        <p:spPr>
          <a:xfrm>
            <a:off x="11065669" y="5058625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E-</a:t>
            </a:r>
            <a:r>
              <a:rPr lang="pt-BR" sz="3600" b="1" dirty="0" err="1"/>
              <a:t>field</a:t>
            </a:r>
            <a:endParaRPr lang="pt-BR" sz="3600" b="1" dirty="0"/>
          </a:p>
        </p:txBody>
      </p:sp>
      <p:sp>
        <p:nvSpPr>
          <p:cNvPr id="27" name="CaixaDeTexto 19">
            <a:extLst>
              <a:ext uri="{FF2B5EF4-FFF2-40B4-BE49-F238E27FC236}">
                <a16:creationId xmlns:a16="http://schemas.microsoft.com/office/drawing/2014/main" xmlns="" id="{F50FA149-0BD2-A645-4271-D5BFE08422D3}"/>
              </a:ext>
            </a:extLst>
          </p:cNvPr>
          <p:cNvSpPr txBox="1"/>
          <p:nvPr/>
        </p:nvSpPr>
        <p:spPr>
          <a:xfrm>
            <a:off x="931069" y="1806114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GLM</a:t>
            </a:r>
          </a:p>
        </p:txBody>
      </p:sp>
      <p:pic>
        <p:nvPicPr>
          <p:cNvPr id="2" name="Picture 2" descr="Phantom TMX 7510">
            <a:extLst>
              <a:ext uri="{FF2B5EF4-FFF2-40B4-BE49-F238E27FC236}">
                <a16:creationId xmlns:a16="http://schemas.microsoft.com/office/drawing/2014/main" xmlns="" id="{31EE6685-4A96-2C42-DF81-17DB6063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56" y="4811218"/>
            <a:ext cx="1984202" cy="15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13">
            <a:extLst>
              <a:ext uri="{FF2B5EF4-FFF2-40B4-BE49-F238E27FC236}">
                <a16:creationId xmlns:a16="http://schemas.microsoft.com/office/drawing/2014/main" xmlns="" id="{DBD02F94-EFDA-2793-0D9D-987D14414F86}"/>
              </a:ext>
            </a:extLst>
          </p:cNvPr>
          <p:cNvCxnSpPr>
            <a:cxnSpLocks/>
          </p:cNvCxnSpPr>
          <p:nvPr/>
        </p:nvCxnSpPr>
        <p:spPr>
          <a:xfrm flipH="1">
            <a:off x="3527109" y="5753898"/>
            <a:ext cx="3024049" cy="91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19">
            <a:extLst>
              <a:ext uri="{FF2B5EF4-FFF2-40B4-BE49-F238E27FC236}">
                <a16:creationId xmlns:a16="http://schemas.microsoft.com/office/drawing/2014/main" xmlns="" id="{6040C44B-8F2A-2452-D6AE-76C3C6F284A0}"/>
              </a:ext>
            </a:extLst>
          </p:cNvPr>
          <p:cNvSpPr txBox="1"/>
          <p:nvPr/>
        </p:nvSpPr>
        <p:spPr>
          <a:xfrm>
            <a:off x="2598798" y="4580385"/>
            <a:ext cx="704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HSV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99270ED-7FE4-CA41-46EB-9CB3FDB42440}"/>
              </a:ext>
            </a:extLst>
          </p:cNvPr>
          <p:cNvSpPr txBox="1"/>
          <p:nvPr/>
        </p:nvSpPr>
        <p:spPr>
          <a:xfrm>
            <a:off x="5792011" y="1360816"/>
            <a:ext cx="7631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The lightning data recorded at ground level was compared against GLM group data (optical energy in Joules).</a:t>
            </a:r>
            <a:endParaRPr lang="en-US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xmlns="" id="{C0727ED9-6DE2-9A43-5D1E-FBCEE73B2A2E}"/>
              </a:ext>
            </a:extLst>
          </p:cNvPr>
          <p:cNvCxnSpPr>
            <a:cxnSpLocks/>
          </p:cNvCxnSpPr>
          <p:nvPr/>
        </p:nvCxnSpPr>
        <p:spPr>
          <a:xfrm>
            <a:off x="11472849" y="4004806"/>
            <a:ext cx="0" cy="402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9">
            <a:extLst>
              <a:ext uri="{FF2B5EF4-FFF2-40B4-BE49-F238E27FC236}">
                <a16:creationId xmlns:a16="http://schemas.microsoft.com/office/drawing/2014/main" xmlns="" id="{A47A183B-6106-81A8-950D-4BAE0CD2353F}"/>
              </a:ext>
            </a:extLst>
          </p:cNvPr>
          <p:cNvCxnSpPr>
            <a:cxnSpLocks/>
          </p:cNvCxnSpPr>
          <p:nvPr/>
        </p:nvCxnSpPr>
        <p:spPr>
          <a:xfrm flipH="1" flipV="1">
            <a:off x="11320449" y="4004806"/>
            <a:ext cx="152400" cy="183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1">
            <a:extLst>
              <a:ext uri="{FF2B5EF4-FFF2-40B4-BE49-F238E27FC236}">
                <a16:creationId xmlns:a16="http://schemas.microsoft.com/office/drawing/2014/main" xmlns="" id="{ADA90EA1-C06D-93F4-181A-F563AADD910F}"/>
              </a:ext>
            </a:extLst>
          </p:cNvPr>
          <p:cNvCxnSpPr>
            <a:cxnSpLocks/>
          </p:cNvCxnSpPr>
          <p:nvPr/>
        </p:nvCxnSpPr>
        <p:spPr>
          <a:xfrm flipV="1">
            <a:off x="11472849" y="4004806"/>
            <a:ext cx="152400" cy="183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17">
            <a:extLst>
              <a:ext uri="{FF2B5EF4-FFF2-40B4-BE49-F238E27FC236}">
                <a16:creationId xmlns:a16="http://schemas.microsoft.com/office/drawing/2014/main" xmlns="" id="{4C52145D-1156-6E0B-8D8A-612E43051DC1}"/>
              </a:ext>
            </a:extLst>
          </p:cNvPr>
          <p:cNvSpPr txBox="1"/>
          <p:nvPr/>
        </p:nvSpPr>
        <p:spPr>
          <a:xfrm>
            <a:off x="10653217" y="2999224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LMA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A2C1F1B7-1057-B085-5455-F212360FCB1E}"/>
              </a:ext>
            </a:extLst>
          </p:cNvPr>
          <p:cNvCxnSpPr>
            <a:cxnSpLocks/>
          </p:cNvCxnSpPr>
          <p:nvPr/>
        </p:nvCxnSpPr>
        <p:spPr>
          <a:xfrm>
            <a:off x="10805617" y="4015857"/>
            <a:ext cx="0" cy="402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9">
            <a:extLst>
              <a:ext uri="{FF2B5EF4-FFF2-40B4-BE49-F238E27FC236}">
                <a16:creationId xmlns:a16="http://schemas.microsoft.com/office/drawing/2014/main" xmlns="" id="{0E3149FF-C237-6148-618F-2E47BC85C0EC}"/>
              </a:ext>
            </a:extLst>
          </p:cNvPr>
          <p:cNvCxnSpPr>
            <a:cxnSpLocks/>
          </p:cNvCxnSpPr>
          <p:nvPr/>
        </p:nvCxnSpPr>
        <p:spPr>
          <a:xfrm flipH="1" flipV="1">
            <a:off x="10653217" y="4015857"/>
            <a:ext cx="152400" cy="183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11">
            <a:extLst>
              <a:ext uri="{FF2B5EF4-FFF2-40B4-BE49-F238E27FC236}">
                <a16:creationId xmlns:a16="http://schemas.microsoft.com/office/drawing/2014/main" xmlns="" id="{CB66F498-D6D9-67B5-F9FF-47B4480CFAD2}"/>
              </a:ext>
            </a:extLst>
          </p:cNvPr>
          <p:cNvCxnSpPr>
            <a:cxnSpLocks/>
          </p:cNvCxnSpPr>
          <p:nvPr/>
        </p:nvCxnSpPr>
        <p:spPr>
          <a:xfrm flipV="1">
            <a:off x="10805617" y="4015857"/>
            <a:ext cx="152400" cy="183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xmlns="" id="{829A3B33-6249-64A0-0C40-610001B56C92}"/>
              </a:ext>
            </a:extLst>
          </p:cNvPr>
          <p:cNvCxnSpPr>
            <a:cxnSpLocks/>
          </p:cNvCxnSpPr>
          <p:nvPr/>
        </p:nvCxnSpPr>
        <p:spPr>
          <a:xfrm>
            <a:off x="11139233" y="3637716"/>
            <a:ext cx="0" cy="402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9">
            <a:extLst>
              <a:ext uri="{FF2B5EF4-FFF2-40B4-BE49-F238E27FC236}">
                <a16:creationId xmlns:a16="http://schemas.microsoft.com/office/drawing/2014/main" xmlns="" id="{E5E120FB-DA3B-F8FB-6CD2-8F89361804C5}"/>
              </a:ext>
            </a:extLst>
          </p:cNvPr>
          <p:cNvCxnSpPr>
            <a:cxnSpLocks/>
          </p:cNvCxnSpPr>
          <p:nvPr/>
        </p:nvCxnSpPr>
        <p:spPr>
          <a:xfrm flipH="1" flipV="1">
            <a:off x="10986833" y="3637716"/>
            <a:ext cx="152400" cy="183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11">
            <a:extLst>
              <a:ext uri="{FF2B5EF4-FFF2-40B4-BE49-F238E27FC236}">
                <a16:creationId xmlns:a16="http://schemas.microsoft.com/office/drawing/2014/main" xmlns="" id="{9DF1B09E-E2C2-DDDD-6B30-285AC9D5A508}"/>
              </a:ext>
            </a:extLst>
          </p:cNvPr>
          <p:cNvCxnSpPr>
            <a:cxnSpLocks/>
          </p:cNvCxnSpPr>
          <p:nvPr/>
        </p:nvCxnSpPr>
        <p:spPr>
          <a:xfrm flipV="1">
            <a:off x="11139233" y="3637716"/>
            <a:ext cx="152400" cy="183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15">
            <a:extLst>
              <a:ext uri="{FF2B5EF4-FFF2-40B4-BE49-F238E27FC236}">
                <a16:creationId xmlns:a16="http://schemas.microsoft.com/office/drawing/2014/main" xmlns="" id="{69532AE8-A74D-D674-A562-6A8DD44737BA}"/>
              </a:ext>
            </a:extLst>
          </p:cNvPr>
          <p:cNvCxnSpPr>
            <a:cxnSpLocks/>
          </p:cNvCxnSpPr>
          <p:nvPr/>
        </p:nvCxnSpPr>
        <p:spPr>
          <a:xfrm flipV="1">
            <a:off x="7659855" y="4314825"/>
            <a:ext cx="2796214" cy="12953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2BEF2EC5-9ED8-2A65-3763-5CB185C7FE64}"/>
              </a:ext>
            </a:extLst>
          </p:cNvPr>
          <p:cNvSpPr txBox="1"/>
          <p:nvPr/>
        </p:nvSpPr>
        <p:spPr>
          <a:xfrm>
            <a:off x="8774788" y="1984664"/>
            <a:ext cx="248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3600" b="1"/>
            </a:lvl1pPr>
          </a:lstStyle>
          <a:p>
            <a:r>
              <a:rPr lang="en-US" dirty="0"/>
              <a:t>Photometer</a:t>
            </a:r>
          </a:p>
        </p:txBody>
      </p:sp>
      <p:cxnSp>
        <p:nvCxnSpPr>
          <p:cNvPr id="49" name="Conector de seta reta 15">
            <a:extLst>
              <a:ext uri="{FF2B5EF4-FFF2-40B4-BE49-F238E27FC236}">
                <a16:creationId xmlns:a16="http://schemas.microsoft.com/office/drawing/2014/main" xmlns="" id="{5106D788-710F-9E19-53DB-94CD5118DC26}"/>
              </a:ext>
            </a:extLst>
          </p:cNvPr>
          <p:cNvCxnSpPr>
            <a:cxnSpLocks/>
          </p:cNvCxnSpPr>
          <p:nvPr/>
        </p:nvCxnSpPr>
        <p:spPr>
          <a:xfrm flipV="1">
            <a:off x="7733064" y="2887679"/>
            <a:ext cx="1631061" cy="11045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Thorlabs - PDA100A2 Si Switchable Gain Detector, 320 - 1100 nm, 11 MHz BW,  75.4 mm², Universal 8-32 / M4 Taps">
            <a:extLst>
              <a:ext uri="{FF2B5EF4-FFF2-40B4-BE49-F238E27FC236}">
                <a16:creationId xmlns:a16="http://schemas.microsoft.com/office/drawing/2014/main" xmlns="" id="{B2A31893-27B5-3DD2-162F-D406DD43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61551" y="2496673"/>
            <a:ext cx="878408" cy="8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5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0218C1C9-3426-73ED-47FA-F0C123EC92DD}"/>
              </a:ext>
            </a:extLst>
          </p:cNvPr>
          <p:cNvSpPr txBox="1">
            <a:spLocks/>
          </p:cNvSpPr>
          <p:nvPr/>
        </p:nvSpPr>
        <p:spPr>
          <a:xfrm>
            <a:off x="778669" y="1449519"/>
            <a:ext cx="3949700" cy="4663811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Geostationary Lightning Mapper (GLM)</a:t>
            </a:r>
          </a:p>
          <a:p>
            <a:endParaRPr lang="en-US" sz="24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Near </a:t>
            </a:r>
            <a:r>
              <a:rPr lang="pt-BR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uniform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spatial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resolution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8 km nadir, 14 km </a:t>
            </a:r>
            <a:r>
              <a:rPr lang="pt-BR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edge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fov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</a:p>
          <a:p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70-90% flash </a:t>
            </a:r>
            <a:r>
              <a:rPr lang="pt-BR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detection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day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night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</a:p>
          <a:p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Single band 777.4 </a:t>
            </a:r>
            <a:r>
              <a:rPr lang="pt-BR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nm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</a:p>
          <a:p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pt-BR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ms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frame rate;</a:t>
            </a:r>
          </a:p>
        </p:txBody>
      </p:sp>
      <p:pic>
        <p:nvPicPr>
          <p:cNvPr id="3" name="Picture 2" descr="https://1.bp.blogspot.com/-m8GOS4WrQdw/UZO9KJgCxgI/AAAAAAABKgs/HFPIiYTgKzg/s320/orbita-geostacionaria.gif">
            <a:extLst>
              <a:ext uri="{FF2B5EF4-FFF2-40B4-BE49-F238E27FC236}">
                <a16:creationId xmlns:a16="http://schemas.microsoft.com/office/drawing/2014/main" xmlns="" id="{A155C0DF-ED10-D8C7-286A-A4DF24CBAE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49" y="1099080"/>
            <a:ext cx="3491224" cy="19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3CAF1C8-E348-411C-336A-F044164E4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268" y="3262668"/>
            <a:ext cx="3159901" cy="299182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EE5A445-4AA0-1FA8-679C-E8112F364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069" y="3357351"/>
            <a:ext cx="4114800" cy="2802456"/>
          </a:xfrm>
          <a:prstGeom prst="rect">
            <a:avLst/>
          </a:prstGeom>
        </p:spPr>
      </p:pic>
      <p:sp>
        <p:nvSpPr>
          <p:cNvPr id="7" name="CaixaDeTexto 5">
            <a:extLst>
              <a:ext uri="{FF2B5EF4-FFF2-40B4-BE49-F238E27FC236}">
                <a16:creationId xmlns:a16="http://schemas.microsoft.com/office/drawing/2014/main" xmlns="" id="{8799AE29-A0CA-B789-DE5C-66FC6A806A2B}"/>
              </a:ext>
            </a:extLst>
          </p:cNvPr>
          <p:cNvSpPr txBox="1"/>
          <p:nvPr/>
        </p:nvSpPr>
        <p:spPr>
          <a:xfrm>
            <a:off x="550069" y="23007"/>
            <a:ext cx="1272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Geostationary Lightning Mapper (GLM)</a:t>
            </a:r>
          </a:p>
        </p:txBody>
      </p:sp>
    </p:spTree>
    <p:extLst>
      <p:ext uri="{BB962C8B-B14F-4D97-AF65-F5344CB8AC3E}">
        <p14:creationId xmlns:p14="http://schemas.microsoft.com/office/powerpoint/2010/main" val="339203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8F74486-743B-3905-2EE6-6882365B3063}"/>
              </a:ext>
            </a:extLst>
          </p:cNvPr>
          <p:cNvSpPr txBox="1"/>
          <p:nvPr/>
        </p:nvSpPr>
        <p:spPr>
          <a:xfrm>
            <a:off x="3041294" y="1495425"/>
            <a:ext cx="73619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37046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6">
            <a:extLst>
              <a:ext uri="{FF2B5EF4-FFF2-40B4-BE49-F238E27FC236}">
                <a16:creationId xmlns:a16="http://schemas.microsoft.com/office/drawing/2014/main" xmlns="" id="{992C195D-4592-E619-7F15-84544C7C9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199247"/>
              </p:ext>
            </p:extLst>
          </p:nvPr>
        </p:nvGraphicFramePr>
        <p:xfrm>
          <a:off x="5503069" y="1659731"/>
          <a:ext cx="7696200" cy="424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5AF1196-4E0C-3B60-1AC2-07A3E885DC0F}"/>
              </a:ext>
            </a:extLst>
          </p:cNvPr>
          <p:cNvSpPr txBox="1"/>
          <p:nvPr/>
        </p:nvSpPr>
        <p:spPr>
          <a:xfrm>
            <a:off x="6112668" y="123825"/>
            <a:ext cx="733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Return stroke GLM detection efficiency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1906885-D143-9B08-CAA5-8BB0AF25E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9" y="428625"/>
            <a:ext cx="4873135" cy="576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90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27821</TotalTime>
  <Words>281</Words>
  <Application>Microsoft Office PowerPoint</Application>
  <PresentationFormat>Custom</PresentationFormat>
  <Paragraphs>78</Paragraphs>
  <Slides>20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Fidep-1</cp:lastModifiedBy>
  <cp:revision>145</cp:revision>
  <dcterms:created xsi:type="dcterms:W3CDTF">2020-09-08T20:46:44Z</dcterms:created>
  <dcterms:modified xsi:type="dcterms:W3CDTF">2024-03-01T22:02:28Z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2020-09-08T00:00:00Z</vt:filetime>
  </property>
  <property fmtid="{D5CDD505-2E9C-101B-9397-08002B2CF9AE}" pid="3" name="LastSaved">
    <vt:filetime>2020-09-08T00:00:00Z</vt:filetime>
  </property>
</Properties>
</file>