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media1.mp4" ContentType="video/unknown"/>
  <Override PartName="/ppt/notesSlides/notesSlide2.xml" ContentType="application/vnd.openxmlformats-officedocument.presentationml.notesSlide+xml"/>
  <Override PartName="/ppt/media/media2.mp4" ContentType="video/unknown"/>
  <Override PartName="/ppt/media/media1.m4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0" name="Shape 230"/>
          <p:cNvSpPr/>
          <p:nvPr>
            <p:ph type="sldImg"/>
          </p:nvPr>
        </p:nvSpPr>
        <p:spPr>
          <a:xfrm>
            <a:off x="1143000" y="685800"/>
            <a:ext cx="4572000" cy="3429000"/>
          </a:xfrm>
          <a:prstGeom prst="rect">
            <a:avLst/>
          </a:prstGeom>
        </p:spPr>
        <p:txBody>
          <a:bodyPr/>
          <a:lstStyle/>
          <a:p>
            <a:pPr/>
          </a:p>
        </p:txBody>
      </p:sp>
      <p:sp>
        <p:nvSpPr>
          <p:cNvPr id="231" name="Shape 2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In this figure we show Jupiter’s temperature vs pressure profile together with the saturation curves for Water, Ammonia Hydrosulfide, and Ammonia.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Since the abundance of ammonia is uncertain the figure shows four different curves for different abundances.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The points where these saturation curves cross the temperature profile of the atmosphere are the altitudes on the atmosphere where one can expect to find clouds from by these different elements. Thus one could expect to find water clouds around 7 bars (CLICK), Ammonia hydrosulfide clouds at about 2 bars (CLICK) and finally a top layer of ammonia clouds at about 0.8 bars. </a:t>
            </a:r>
          </a:p>
          <a:p>
            <a:pPr>
              <a:lnSpc>
                <a:spcPct val="100000"/>
              </a:lnSpc>
              <a:defRPr sz="1200">
                <a:latin typeface="Calibri"/>
                <a:ea typeface="Calibri"/>
                <a:cs typeface="Calibri"/>
                <a:sym typeface="Calibri"/>
              </a:defRP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In this figure we show Jupiter’s temperature vs pressure profile together with the saturation curves for Water, Ammonia Hydrosulfide, and Ammonia.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Since the abundance of ammonia is uncertain the figure shows four different curves for different abundances.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The points where these saturation curves cross the temperature profile of the atmosphere are the altitudes on the atmosphere where one can expect to find clouds from by these different elements. Thus one could expect to find water clouds around 7 bars (CLICK), Ammonia hydrosulfide clouds at about 2 bars (CLICK) and finally a top layer of ammonia clouds at about 0.8 bars. </a:t>
            </a:r>
          </a:p>
          <a:p>
            <a:pPr>
              <a:lnSpc>
                <a:spcPct val="100000"/>
              </a:lnSpc>
              <a:defRPr sz="1200">
                <a:latin typeface="Calibri"/>
                <a:ea typeface="Calibri"/>
                <a:cs typeface="Calibri"/>
                <a:sym typeface="Calibri"/>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49" name="Texto del título"/>
          <p:cNvSpPr txBox="1"/>
          <p:nvPr>
            <p:ph type="title"/>
          </p:nvPr>
        </p:nvSpPr>
        <p:spPr>
          <a:xfrm>
            <a:off x="3962400" y="549276"/>
            <a:ext cx="16459200" cy="2286001"/>
          </a:xfrm>
          <a:prstGeom prst="rect">
            <a:avLst/>
          </a:prstGeom>
        </p:spPr>
        <p:txBody>
          <a:bodyPr lIns="91439" tIns="91439" rIns="91439" bIns="91439" anchor="ctr"/>
          <a:lstStyle>
            <a:lvl1pPr algn="ctr" defTabSz="914400">
              <a:lnSpc>
                <a:spcPct val="100000"/>
              </a:lnSpc>
              <a:defRPr b="0" spc="0" sz="8800">
                <a:latin typeface="Calibri"/>
                <a:ea typeface="Calibri"/>
                <a:cs typeface="Calibri"/>
                <a:sym typeface="Calibri"/>
              </a:defRPr>
            </a:lvl1pPr>
          </a:lstStyle>
          <a:p>
            <a:pPr/>
            <a:r>
              <a:t>Texto del título</a:t>
            </a:r>
          </a:p>
        </p:txBody>
      </p:sp>
      <p:sp>
        <p:nvSpPr>
          <p:cNvPr id="150"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57" name="Texto del título"/>
          <p:cNvSpPr txBox="1"/>
          <p:nvPr>
            <p:ph type="title"/>
          </p:nvPr>
        </p:nvSpPr>
        <p:spPr>
          <a:xfrm>
            <a:off x="3962400" y="549276"/>
            <a:ext cx="16459200" cy="2286001"/>
          </a:xfrm>
          <a:prstGeom prst="rect">
            <a:avLst/>
          </a:prstGeom>
        </p:spPr>
        <p:txBody>
          <a:bodyPr lIns="91439" tIns="91439" rIns="91439" bIns="91439" anchor="ctr"/>
          <a:lstStyle>
            <a:lvl1pPr algn="ctr" defTabSz="914400">
              <a:lnSpc>
                <a:spcPct val="100000"/>
              </a:lnSpc>
              <a:defRPr b="0" spc="0" sz="8800">
                <a:latin typeface="Calibri"/>
                <a:ea typeface="Calibri"/>
                <a:cs typeface="Calibri"/>
                <a:sym typeface="Calibri"/>
              </a:defRPr>
            </a:lvl1pPr>
          </a:lstStyle>
          <a:p>
            <a:pPr/>
            <a:r>
              <a:t>Texto del título</a:t>
            </a:r>
          </a:p>
        </p:txBody>
      </p:sp>
      <p:sp>
        <p:nvSpPr>
          <p:cNvPr id="158" name="Nivel de texto 1…"/>
          <p:cNvSpPr txBox="1"/>
          <p:nvPr>
            <p:ph type="body" idx="1"/>
          </p:nvPr>
        </p:nvSpPr>
        <p:spPr>
          <a:xfrm>
            <a:off x="3962400" y="3200400"/>
            <a:ext cx="16459200" cy="9051926"/>
          </a:xfrm>
          <a:prstGeom prst="rect">
            <a:avLst/>
          </a:prstGeom>
        </p:spPr>
        <p:txBody>
          <a:bodyPr lIns="91439" tIns="91439" rIns="91439" bIns="91439"/>
          <a:lstStyle>
            <a:lvl1pPr marL="685800" indent="-685800" defTabSz="914400">
              <a:lnSpc>
                <a:spcPct val="100000"/>
              </a:lnSpc>
              <a:spcBef>
                <a:spcPts val="1500"/>
              </a:spcBef>
              <a:buSzPct val="100000"/>
              <a:buFont typeface="Arial"/>
              <a:defRPr sz="6400">
                <a:latin typeface="Calibri"/>
                <a:ea typeface="Calibri"/>
                <a:cs typeface="Calibri"/>
                <a:sym typeface="Calibri"/>
              </a:defRPr>
            </a:lvl1pPr>
            <a:lvl2pPr marL="1110342" indent="-653142" defTabSz="914400">
              <a:lnSpc>
                <a:spcPct val="100000"/>
              </a:lnSpc>
              <a:spcBef>
                <a:spcPts val="1500"/>
              </a:spcBef>
              <a:buSzPct val="100000"/>
              <a:buFont typeface="Arial"/>
              <a:buChar char="–"/>
              <a:defRPr sz="6400">
                <a:latin typeface="Calibri"/>
                <a:ea typeface="Calibri"/>
                <a:cs typeface="Calibri"/>
                <a:sym typeface="Calibri"/>
              </a:defRPr>
            </a:lvl2pPr>
            <a:lvl3pPr marL="1524000" defTabSz="914400">
              <a:lnSpc>
                <a:spcPct val="100000"/>
              </a:lnSpc>
              <a:spcBef>
                <a:spcPts val="1500"/>
              </a:spcBef>
              <a:buSzPct val="100000"/>
              <a:buFont typeface="Arial"/>
              <a:defRPr sz="6400">
                <a:latin typeface="Calibri"/>
                <a:ea typeface="Calibri"/>
                <a:cs typeface="Calibri"/>
                <a:sym typeface="Calibri"/>
              </a:defRPr>
            </a:lvl3pPr>
            <a:lvl4pPr marL="2103120" indent="-731520" defTabSz="914400">
              <a:lnSpc>
                <a:spcPct val="100000"/>
              </a:lnSpc>
              <a:spcBef>
                <a:spcPts val="1500"/>
              </a:spcBef>
              <a:buSzPct val="100000"/>
              <a:buFont typeface="Arial"/>
              <a:buChar char="–"/>
              <a:defRPr sz="6400">
                <a:latin typeface="Calibri"/>
                <a:ea typeface="Calibri"/>
                <a:cs typeface="Calibri"/>
                <a:sym typeface="Calibri"/>
              </a:defRPr>
            </a:lvl4pPr>
            <a:lvl5pPr marL="2560320" indent="-731520" defTabSz="914400">
              <a:lnSpc>
                <a:spcPct val="100000"/>
              </a:lnSpc>
              <a:spcBef>
                <a:spcPts val="1500"/>
              </a:spcBef>
              <a:buSzPct val="100000"/>
              <a:buFont typeface="Arial"/>
              <a:buChar char="»"/>
              <a:defRPr sz="6400">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159"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6" name="Texto del título"/>
          <p:cNvSpPr txBox="1"/>
          <p:nvPr>
            <p:ph type="title"/>
          </p:nvPr>
        </p:nvSpPr>
        <p:spPr>
          <a:xfrm>
            <a:off x="3962400" y="549276"/>
            <a:ext cx="16459200" cy="2286001"/>
          </a:xfrm>
          <a:prstGeom prst="rect">
            <a:avLst/>
          </a:prstGeom>
        </p:spPr>
        <p:txBody>
          <a:bodyPr lIns="91439" tIns="91439" rIns="91439" bIns="91439" anchor="ctr"/>
          <a:lstStyle>
            <a:lvl1pPr algn="ctr" defTabSz="914400">
              <a:lnSpc>
                <a:spcPct val="100000"/>
              </a:lnSpc>
              <a:defRPr b="0" spc="0" sz="8800">
                <a:latin typeface="Calibri"/>
                <a:ea typeface="Calibri"/>
                <a:cs typeface="Calibri"/>
                <a:sym typeface="Calibri"/>
              </a:defRPr>
            </a:lvl1pPr>
          </a:lstStyle>
          <a:p>
            <a:pPr/>
            <a:r>
              <a:t>Texto del título</a:t>
            </a:r>
          </a:p>
        </p:txBody>
      </p:sp>
      <p:sp>
        <p:nvSpPr>
          <p:cNvPr id="167" name="Nivel de texto 1…"/>
          <p:cNvSpPr txBox="1"/>
          <p:nvPr>
            <p:ph type="body" idx="1"/>
          </p:nvPr>
        </p:nvSpPr>
        <p:spPr>
          <a:xfrm>
            <a:off x="3962400" y="3200400"/>
            <a:ext cx="16459200" cy="9051926"/>
          </a:xfrm>
          <a:prstGeom prst="rect">
            <a:avLst/>
          </a:prstGeom>
        </p:spPr>
        <p:txBody>
          <a:bodyPr lIns="91439" tIns="91439" rIns="91439" bIns="91439"/>
          <a:lstStyle>
            <a:lvl1pPr marL="685800" indent="-685800" defTabSz="914400">
              <a:lnSpc>
                <a:spcPct val="100000"/>
              </a:lnSpc>
              <a:spcBef>
                <a:spcPts val="1500"/>
              </a:spcBef>
              <a:buSzPct val="100000"/>
              <a:buFont typeface="Arial"/>
              <a:defRPr sz="6400">
                <a:latin typeface="Calibri"/>
                <a:ea typeface="Calibri"/>
                <a:cs typeface="Calibri"/>
                <a:sym typeface="Calibri"/>
              </a:defRPr>
            </a:lvl1pPr>
            <a:lvl2pPr marL="1110342" indent="-653142" defTabSz="914400">
              <a:lnSpc>
                <a:spcPct val="100000"/>
              </a:lnSpc>
              <a:spcBef>
                <a:spcPts val="1500"/>
              </a:spcBef>
              <a:buSzPct val="100000"/>
              <a:buFont typeface="Arial"/>
              <a:buChar char="–"/>
              <a:defRPr sz="6400">
                <a:latin typeface="Calibri"/>
                <a:ea typeface="Calibri"/>
                <a:cs typeface="Calibri"/>
                <a:sym typeface="Calibri"/>
              </a:defRPr>
            </a:lvl2pPr>
            <a:lvl3pPr marL="1524000" defTabSz="914400">
              <a:lnSpc>
                <a:spcPct val="100000"/>
              </a:lnSpc>
              <a:spcBef>
                <a:spcPts val="1500"/>
              </a:spcBef>
              <a:buSzPct val="100000"/>
              <a:buFont typeface="Arial"/>
              <a:defRPr sz="6400">
                <a:latin typeface="Calibri"/>
                <a:ea typeface="Calibri"/>
                <a:cs typeface="Calibri"/>
                <a:sym typeface="Calibri"/>
              </a:defRPr>
            </a:lvl3pPr>
            <a:lvl4pPr marL="2103120" indent="-731520" defTabSz="914400">
              <a:lnSpc>
                <a:spcPct val="100000"/>
              </a:lnSpc>
              <a:spcBef>
                <a:spcPts val="1500"/>
              </a:spcBef>
              <a:buSzPct val="100000"/>
              <a:buFont typeface="Arial"/>
              <a:buChar char="–"/>
              <a:defRPr sz="6400">
                <a:latin typeface="Calibri"/>
                <a:ea typeface="Calibri"/>
                <a:cs typeface="Calibri"/>
                <a:sym typeface="Calibri"/>
              </a:defRPr>
            </a:lvl4pPr>
            <a:lvl5pPr marL="2560320" indent="-731520" defTabSz="914400">
              <a:lnSpc>
                <a:spcPct val="100000"/>
              </a:lnSpc>
              <a:spcBef>
                <a:spcPts val="1500"/>
              </a:spcBef>
              <a:buSzPct val="100000"/>
              <a:buFont typeface="Arial"/>
              <a:buChar char="»"/>
              <a:defRPr sz="6400">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168"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75"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76"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77"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body">
    <p:spTree>
      <p:nvGrpSpPr>
        <p:cNvPr id="1" name=""/>
        <p:cNvGrpSpPr/>
        <p:nvPr/>
      </p:nvGrpSpPr>
      <p:grpSpPr>
        <a:xfrm>
          <a:off x="0" y="0"/>
          <a:ext cx="0" cy="0"/>
          <a:chOff x="0" y="0"/>
          <a:chExt cx="0" cy="0"/>
        </a:xfrm>
      </p:grpSpPr>
      <p:sp>
        <p:nvSpPr>
          <p:cNvPr id="185" name="Texto del título"/>
          <p:cNvSpPr txBox="1"/>
          <p:nvPr>
            <p:ph type="title"/>
          </p:nvPr>
        </p:nvSpPr>
        <p:spPr>
          <a:xfrm>
            <a:off x="3947748" y="2604550"/>
            <a:ext cx="16489203" cy="1145401"/>
          </a:xfrm>
          <a:prstGeom prst="rect">
            <a:avLst/>
          </a:prstGeom>
        </p:spPr>
        <p:txBody>
          <a:bodyPr lIns="137137" tIns="137137" rIns="137137" bIns="137137"/>
          <a:lstStyle>
            <a:lvl1pPr defTabSz="1828800">
              <a:lnSpc>
                <a:spcPct val="100000"/>
              </a:lnSpc>
              <a:defRPr b="0" spc="0" sz="3800">
                <a:latin typeface="Arial"/>
                <a:ea typeface="Arial"/>
                <a:cs typeface="Arial"/>
                <a:sym typeface="Arial"/>
              </a:defRPr>
            </a:lvl1pPr>
          </a:lstStyle>
          <a:p>
            <a:pPr/>
            <a:r>
              <a:t>Texto del título</a:t>
            </a:r>
          </a:p>
        </p:txBody>
      </p:sp>
      <p:sp>
        <p:nvSpPr>
          <p:cNvPr id="186" name="Nivel de texto 1…"/>
          <p:cNvSpPr txBox="1"/>
          <p:nvPr>
            <p:ph type="body" sz="half" idx="1"/>
          </p:nvPr>
        </p:nvSpPr>
        <p:spPr>
          <a:xfrm>
            <a:off x="3947748" y="4019449"/>
            <a:ext cx="16489203" cy="6832801"/>
          </a:xfrm>
          <a:prstGeom prst="rect">
            <a:avLst/>
          </a:prstGeom>
        </p:spPr>
        <p:txBody>
          <a:bodyPr lIns="137137" tIns="137137" rIns="137137" bIns="137137"/>
          <a:lstStyle>
            <a:lvl1pPr marL="1028674" indent="-876278" defTabSz="1828800">
              <a:lnSpc>
                <a:spcPct val="115000"/>
              </a:lnSpc>
              <a:spcBef>
                <a:spcPts val="0"/>
              </a:spcBef>
              <a:buClr>
                <a:srgbClr val="44546A"/>
              </a:buClr>
              <a:buSzPts val="4600"/>
              <a:buFont typeface="Arial"/>
              <a:buChar char="●"/>
              <a:defRPr sz="4600">
                <a:solidFill>
                  <a:srgbClr val="44546A"/>
                </a:solidFill>
                <a:latin typeface="Arial"/>
                <a:ea typeface="Arial"/>
                <a:cs typeface="Arial"/>
                <a:sym typeface="Arial"/>
              </a:defRPr>
            </a:lvl1pPr>
            <a:lvl2pPr marL="1877672" indent="-1081825" defTabSz="1828800">
              <a:lnSpc>
                <a:spcPct val="115000"/>
              </a:lnSpc>
              <a:spcBef>
                <a:spcPts val="0"/>
              </a:spcBef>
              <a:buClr>
                <a:srgbClr val="44546A"/>
              </a:buClr>
              <a:buSzPts val="4600"/>
              <a:buFont typeface="Arial"/>
              <a:buChar char="○"/>
              <a:defRPr sz="4600">
                <a:solidFill>
                  <a:srgbClr val="44546A"/>
                </a:solidFill>
                <a:latin typeface="Arial"/>
                <a:ea typeface="Arial"/>
                <a:cs typeface="Arial"/>
                <a:sym typeface="Arial"/>
              </a:defRPr>
            </a:lvl2pPr>
            <a:lvl3pPr marL="2487256" indent="-1081825" defTabSz="1828800">
              <a:lnSpc>
                <a:spcPct val="115000"/>
              </a:lnSpc>
              <a:spcBef>
                <a:spcPts val="0"/>
              </a:spcBef>
              <a:buClr>
                <a:srgbClr val="44546A"/>
              </a:buClr>
              <a:buSzPts val="4600"/>
              <a:buFont typeface="Arial"/>
              <a:buChar char="■"/>
              <a:defRPr sz="4600">
                <a:solidFill>
                  <a:srgbClr val="44546A"/>
                </a:solidFill>
                <a:latin typeface="Arial"/>
                <a:ea typeface="Arial"/>
                <a:cs typeface="Arial"/>
                <a:sym typeface="Arial"/>
              </a:defRPr>
            </a:lvl3pPr>
            <a:lvl4pPr marL="3096841" indent="-1081825" defTabSz="1828800">
              <a:lnSpc>
                <a:spcPct val="115000"/>
              </a:lnSpc>
              <a:spcBef>
                <a:spcPts val="0"/>
              </a:spcBef>
              <a:buClr>
                <a:srgbClr val="44546A"/>
              </a:buClr>
              <a:buSzPts val="4600"/>
              <a:buFont typeface="Arial"/>
              <a:buChar char="●"/>
              <a:defRPr sz="4600">
                <a:solidFill>
                  <a:srgbClr val="44546A"/>
                </a:solidFill>
                <a:latin typeface="Arial"/>
                <a:ea typeface="Arial"/>
                <a:cs typeface="Arial"/>
                <a:sym typeface="Arial"/>
              </a:defRPr>
            </a:lvl4pPr>
            <a:lvl5pPr marL="3706426" indent="-1081825" defTabSz="1828800">
              <a:lnSpc>
                <a:spcPct val="115000"/>
              </a:lnSpc>
              <a:spcBef>
                <a:spcPts val="0"/>
              </a:spcBef>
              <a:buClr>
                <a:srgbClr val="44546A"/>
              </a:buClr>
              <a:buSzPts val="4600"/>
              <a:buFont typeface="Arial"/>
              <a:buChar char="○"/>
              <a:defRPr sz="4600">
                <a:solidFill>
                  <a:srgbClr val="44546A"/>
                </a:solidFill>
                <a:latin typeface="Arial"/>
                <a:ea typeface="Arial"/>
                <a:cs typeface="Arial"/>
                <a:sym typeface="Arial"/>
              </a:defRPr>
            </a:lvl5pPr>
          </a:lstStyle>
          <a:p>
            <a:pPr/>
            <a:r>
              <a:t>Nivel de texto 1</a:t>
            </a:r>
          </a:p>
          <a:p>
            <a:pPr lvl="1"/>
            <a:r>
              <a:t>Nivel de texto 2</a:t>
            </a:r>
          </a:p>
          <a:p>
            <a:pPr lvl="2"/>
            <a:r>
              <a:t>Nivel de texto 3</a:t>
            </a:r>
          </a:p>
          <a:p>
            <a:pPr lvl="3"/>
            <a:r>
              <a:t>Nivel de texto 4</a:t>
            </a:r>
          </a:p>
          <a:p>
            <a:pPr lvl="4"/>
            <a:r>
              <a:t>Nivel de texto 5</a:t>
            </a:r>
          </a:p>
        </p:txBody>
      </p:sp>
      <p:sp>
        <p:nvSpPr>
          <p:cNvPr id="187" name="Slide Number"/>
          <p:cNvSpPr txBox="1"/>
          <p:nvPr>
            <p:ph type="sldNum" sz="quarter" idx="2"/>
          </p:nvPr>
        </p:nvSpPr>
        <p:spPr>
          <a:xfrm>
            <a:off x="11887199" y="10975182"/>
            <a:ext cx="4267202" cy="547688"/>
          </a:xfrm>
          <a:prstGeom prst="rect">
            <a:avLst/>
          </a:prstGeom>
        </p:spPr>
        <p:txBody>
          <a:bodyPr lIns="68580" tIns="68580" rIns="68580" bIns="68580" anchor="ctr"/>
          <a:lstStyle>
            <a:lvl1pPr algn="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194" name="Texto del título"/>
          <p:cNvSpPr txBox="1"/>
          <p:nvPr>
            <p:ph type="title"/>
          </p:nvPr>
        </p:nvSpPr>
        <p:spPr>
          <a:xfrm>
            <a:off x="3962400" y="549275"/>
            <a:ext cx="16459200" cy="2286001"/>
          </a:xfrm>
          <a:prstGeom prst="rect">
            <a:avLst/>
          </a:prstGeom>
        </p:spPr>
        <p:txBody>
          <a:bodyPr lIns="182850" tIns="182850" rIns="182850" bIns="182850" anchor="ctr"/>
          <a:lstStyle>
            <a:lvl1pPr algn="ctr" defTabSz="1828800">
              <a:lnSpc>
                <a:spcPct val="100000"/>
              </a:lnSpc>
              <a:defRPr b="0" spc="0" sz="8600">
                <a:latin typeface="Calibri"/>
                <a:ea typeface="Calibri"/>
                <a:cs typeface="Calibri"/>
                <a:sym typeface="Calibri"/>
              </a:defRPr>
            </a:lvl1pPr>
          </a:lstStyle>
          <a:p>
            <a:pPr/>
            <a:r>
              <a:t>Texto del título</a:t>
            </a:r>
          </a:p>
        </p:txBody>
      </p:sp>
      <p:sp>
        <p:nvSpPr>
          <p:cNvPr id="195" name="Slide Number"/>
          <p:cNvSpPr txBox="1"/>
          <p:nvPr>
            <p:ph type="sldNum" sz="quarter" idx="2"/>
          </p:nvPr>
        </p:nvSpPr>
        <p:spPr>
          <a:xfrm>
            <a:off x="19942880" y="12839457"/>
            <a:ext cx="478721" cy="476736"/>
          </a:xfrm>
          <a:prstGeom prst="rect">
            <a:avLst/>
          </a:prstGeom>
        </p:spPr>
        <p:txBody>
          <a:bodyPr lIns="91399" tIns="91399" rIns="91399" bIns="91399" anchor="ctr"/>
          <a:lstStyle>
            <a:lvl1pPr algn="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202" name="Texto del título"/>
          <p:cNvSpPr txBox="1"/>
          <p:nvPr>
            <p:ph type="title"/>
          </p:nvPr>
        </p:nvSpPr>
        <p:spPr>
          <a:xfrm>
            <a:off x="3962400" y="549275"/>
            <a:ext cx="16459200" cy="2286001"/>
          </a:xfrm>
          <a:prstGeom prst="rect">
            <a:avLst/>
          </a:prstGeom>
        </p:spPr>
        <p:txBody>
          <a:bodyPr lIns="182850" tIns="182850" rIns="182850" bIns="182850" anchor="ctr"/>
          <a:lstStyle>
            <a:lvl1pPr algn="ctr" defTabSz="1828800">
              <a:lnSpc>
                <a:spcPct val="100000"/>
              </a:lnSpc>
              <a:defRPr b="0" spc="0" sz="8600">
                <a:latin typeface="Calibri"/>
                <a:ea typeface="Calibri"/>
                <a:cs typeface="Calibri"/>
                <a:sym typeface="Calibri"/>
              </a:defRPr>
            </a:lvl1pPr>
          </a:lstStyle>
          <a:p>
            <a:pPr/>
            <a:r>
              <a:t>Texto del título</a:t>
            </a:r>
          </a:p>
        </p:txBody>
      </p:sp>
      <p:sp>
        <p:nvSpPr>
          <p:cNvPr id="203" name="Nivel de texto 1…"/>
          <p:cNvSpPr txBox="1"/>
          <p:nvPr>
            <p:ph type="body" idx="1"/>
          </p:nvPr>
        </p:nvSpPr>
        <p:spPr>
          <a:xfrm>
            <a:off x="3962400" y="3200400"/>
            <a:ext cx="16459200" cy="9051927"/>
          </a:xfrm>
          <a:prstGeom prst="rect">
            <a:avLst/>
          </a:prstGeom>
        </p:spPr>
        <p:txBody>
          <a:bodyPr lIns="182850" tIns="182850" rIns="182850" bIns="182850"/>
          <a:lstStyle>
            <a:lvl1pPr marL="835025" indent="-809625" defTabSz="1828800">
              <a:lnSpc>
                <a:spcPct val="100000"/>
              </a:lnSpc>
              <a:spcBef>
                <a:spcPts val="1200"/>
              </a:spcBef>
              <a:buClr>
                <a:srgbClr val="000000"/>
              </a:buClr>
              <a:buSzPts val="6000"/>
              <a:buFont typeface="Arial"/>
              <a:defRPr sz="6000">
                <a:latin typeface="Calibri"/>
                <a:ea typeface="Calibri"/>
                <a:cs typeface="Calibri"/>
                <a:sym typeface="Calibri"/>
              </a:defRPr>
            </a:lvl1pPr>
            <a:lvl2pPr marL="1378857" indent="-870857" defTabSz="1828800">
              <a:lnSpc>
                <a:spcPct val="100000"/>
              </a:lnSpc>
              <a:spcBef>
                <a:spcPts val="1200"/>
              </a:spcBef>
              <a:buClr>
                <a:srgbClr val="000000"/>
              </a:buClr>
              <a:buSzPts val="6000"/>
              <a:buFont typeface="Arial"/>
              <a:buChar char="–"/>
              <a:defRPr sz="6000">
                <a:latin typeface="Calibri"/>
                <a:ea typeface="Calibri"/>
                <a:cs typeface="Calibri"/>
                <a:sym typeface="Calibri"/>
              </a:defRPr>
            </a:lvl2pPr>
            <a:lvl3pPr marL="1943100" indent="-952500" defTabSz="1828800">
              <a:lnSpc>
                <a:spcPct val="100000"/>
              </a:lnSpc>
              <a:spcBef>
                <a:spcPts val="1200"/>
              </a:spcBef>
              <a:buClr>
                <a:srgbClr val="000000"/>
              </a:buClr>
              <a:buSzPts val="6000"/>
              <a:buFont typeface="Arial"/>
              <a:defRPr sz="6000">
                <a:latin typeface="Calibri"/>
                <a:ea typeface="Calibri"/>
                <a:cs typeface="Calibri"/>
                <a:sym typeface="Calibri"/>
              </a:defRPr>
            </a:lvl3pPr>
            <a:lvl4pPr marL="2540000" indent="-1066800" defTabSz="1828800">
              <a:lnSpc>
                <a:spcPct val="100000"/>
              </a:lnSpc>
              <a:spcBef>
                <a:spcPts val="1200"/>
              </a:spcBef>
              <a:buClr>
                <a:srgbClr val="000000"/>
              </a:buClr>
              <a:buSzPts val="6000"/>
              <a:buFont typeface="Arial"/>
              <a:buChar char="–"/>
              <a:defRPr sz="6000">
                <a:latin typeface="Calibri"/>
                <a:ea typeface="Calibri"/>
                <a:cs typeface="Calibri"/>
                <a:sym typeface="Calibri"/>
              </a:defRPr>
            </a:lvl4pPr>
            <a:lvl5pPr marL="2997200" indent="-1066800" defTabSz="1828800">
              <a:lnSpc>
                <a:spcPct val="100000"/>
              </a:lnSpc>
              <a:spcBef>
                <a:spcPts val="1200"/>
              </a:spcBef>
              <a:buClr>
                <a:srgbClr val="000000"/>
              </a:buClr>
              <a:buSzPts val="6000"/>
              <a:buFont typeface="Arial"/>
              <a:buChar char="»"/>
              <a:defRPr sz="6000">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204" name="Slide Number"/>
          <p:cNvSpPr txBox="1"/>
          <p:nvPr>
            <p:ph type="sldNum" sz="quarter" idx="2"/>
          </p:nvPr>
        </p:nvSpPr>
        <p:spPr>
          <a:xfrm>
            <a:off x="19942880" y="12839457"/>
            <a:ext cx="478721" cy="476736"/>
          </a:xfrm>
          <a:prstGeom prst="rect">
            <a:avLst/>
          </a:prstGeom>
        </p:spPr>
        <p:txBody>
          <a:bodyPr lIns="91399" tIns="91399" rIns="91399" bIns="91399" anchor="ctr"/>
          <a:lstStyle>
            <a:lvl1pPr algn="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211" name="Agenda Title"/>
          <p:cNvSpPr txBox="1"/>
          <p:nvPr>
            <p:ph type="title" hasCustomPrompt="1"/>
          </p:nvPr>
        </p:nvSpPr>
        <p:spPr>
          <a:xfrm>
            <a:off x="3952874" y="2524125"/>
            <a:ext cx="16478251" cy="1076326"/>
          </a:xfrm>
          <a:prstGeom prst="rect">
            <a:avLst/>
          </a:prstGeom>
        </p:spPr>
        <p:txBody>
          <a:bodyPr lIns="38100" tIns="38100" rIns="38100" bIns="38100"/>
          <a:lstStyle>
            <a:lvl1pPr defTabSz="2438339">
              <a:defRPr spc="-168" sz="8400"/>
            </a:lvl1pPr>
          </a:lstStyle>
          <a:p>
            <a:pPr/>
            <a:r>
              <a:t>Agenda Title</a:t>
            </a:r>
          </a:p>
        </p:txBody>
      </p:sp>
      <p:sp>
        <p:nvSpPr>
          <p:cNvPr id="212" name="Agenda Subtitle"/>
          <p:cNvSpPr txBox="1"/>
          <p:nvPr>
            <p:ph type="body" sz="quarter" idx="21" hasCustomPrompt="1"/>
          </p:nvPr>
        </p:nvSpPr>
        <p:spPr>
          <a:xfrm>
            <a:off x="3952874" y="3494221"/>
            <a:ext cx="16478251" cy="701085"/>
          </a:xfrm>
          <a:prstGeom prst="rect">
            <a:avLst/>
          </a:prstGeom>
        </p:spPr>
        <p:txBody>
          <a:bodyPr lIns="34290" tIns="34290" rIns="34290" bIns="34290"/>
          <a:lstStyle>
            <a:lvl1pPr marL="0" indent="0" defTabSz="668655">
              <a:lnSpc>
                <a:spcPct val="100000"/>
              </a:lnSpc>
              <a:spcBef>
                <a:spcPts val="0"/>
              </a:spcBef>
              <a:buSzTx/>
              <a:buNone/>
              <a:defRPr b="1" sz="4212"/>
            </a:lvl1pPr>
          </a:lstStyle>
          <a:p>
            <a:pPr/>
            <a:r>
              <a:t>Agenda Subtitle</a:t>
            </a:r>
          </a:p>
        </p:txBody>
      </p:sp>
      <p:sp>
        <p:nvSpPr>
          <p:cNvPr id="213" name="Nivel de texto 1…"/>
          <p:cNvSpPr txBox="1"/>
          <p:nvPr>
            <p:ph type="body" sz="half" idx="1" hasCustomPrompt="1"/>
          </p:nvPr>
        </p:nvSpPr>
        <p:spPr>
          <a:xfrm>
            <a:off x="3952874" y="4900878"/>
            <a:ext cx="16478251" cy="6192009"/>
          </a:xfrm>
          <a:prstGeom prst="rect">
            <a:avLst/>
          </a:prstGeom>
        </p:spPr>
        <p:txBody>
          <a:bodyPr lIns="38100" tIns="38100" rIns="38100" bIns="38100"/>
          <a:lstStyle>
            <a:lvl1pPr marL="0" indent="0" defTabSz="825500">
              <a:lnSpc>
                <a:spcPct val="100000"/>
              </a:lnSpc>
              <a:spcBef>
                <a:spcPts val="1800"/>
              </a:spcBef>
              <a:buSzTx/>
              <a:buNone/>
              <a:defRPr spc="-52" sz="5200"/>
            </a:lvl1pPr>
            <a:lvl2pPr marL="0" indent="457200" defTabSz="825500">
              <a:lnSpc>
                <a:spcPct val="100000"/>
              </a:lnSpc>
              <a:spcBef>
                <a:spcPts val="1800"/>
              </a:spcBef>
              <a:buSzTx/>
              <a:buNone/>
              <a:defRPr spc="-52" sz="5200"/>
            </a:lvl2pPr>
            <a:lvl3pPr marL="0" indent="914400" defTabSz="825500">
              <a:lnSpc>
                <a:spcPct val="100000"/>
              </a:lnSpc>
              <a:spcBef>
                <a:spcPts val="1800"/>
              </a:spcBef>
              <a:buSzTx/>
              <a:buNone/>
              <a:defRPr spc="-52" sz="5200"/>
            </a:lvl3pPr>
            <a:lvl4pPr marL="0" indent="1371600" defTabSz="825500">
              <a:lnSpc>
                <a:spcPct val="100000"/>
              </a:lnSpc>
              <a:spcBef>
                <a:spcPts val="1800"/>
              </a:spcBef>
              <a:buSzTx/>
              <a:buNone/>
              <a:defRPr spc="-52" sz="5200"/>
            </a:lvl4pPr>
            <a:lvl5pPr marL="0" indent="1828800" defTabSz="825500">
              <a:lnSpc>
                <a:spcPct val="100000"/>
              </a:lnSpc>
              <a:spcBef>
                <a:spcPts val="1800"/>
              </a:spcBef>
              <a:buSzTx/>
              <a:buNone/>
              <a:defRPr spc="-52" sz="5200"/>
            </a:lvl5pPr>
          </a:lstStyle>
          <a:p>
            <a:pPr/>
            <a:r>
              <a:t>Agenda Topics</a:t>
            </a:r>
          </a:p>
          <a:p>
            <a:pPr lvl="1"/>
            <a:r>
              <a:t/>
            </a:r>
          </a:p>
          <a:p>
            <a:pPr lvl="2"/>
            <a:r>
              <a:t/>
            </a:r>
          </a:p>
          <a:p>
            <a:pPr lvl="3"/>
            <a:r>
              <a:t/>
            </a:r>
          </a:p>
          <a:p>
            <a:pPr lvl="4"/>
            <a:r>
              <a:t/>
            </a:r>
          </a:p>
        </p:txBody>
      </p:sp>
      <p:sp>
        <p:nvSpPr>
          <p:cNvPr id="214" name="Slide Number"/>
          <p:cNvSpPr txBox="1"/>
          <p:nvPr>
            <p:ph type="sldNum" sz="quarter" idx="2"/>
          </p:nvPr>
        </p:nvSpPr>
        <p:spPr>
          <a:xfrm>
            <a:off x="12029885" y="11507088"/>
            <a:ext cx="314859" cy="299111"/>
          </a:xfrm>
          <a:prstGeom prst="rect">
            <a:avLst/>
          </a:prstGeom>
        </p:spPr>
        <p:txBody>
          <a:bodyPr lIns="38100" tIns="38100" rIns="38100" bIns="38100"/>
          <a:lstStyle>
            <a:lvl1pPr defTabSz="584200">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221" name="Agenda Title"/>
          <p:cNvSpPr txBox="1"/>
          <p:nvPr>
            <p:ph type="title" hasCustomPrompt="1"/>
          </p:nvPr>
        </p:nvSpPr>
        <p:spPr>
          <a:xfrm>
            <a:off x="3952875" y="2524125"/>
            <a:ext cx="16478250" cy="1076325"/>
          </a:xfrm>
          <a:prstGeom prst="rect">
            <a:avLst/>
          </a:prstGeom>
        </p:spPr>
        <p:txBody>
          <a:bodyPr lIns="38100" tIns="38100" rIns="38100" bIns="38100"/>
          <a:lstStyle>
            <a:lvl1pPr defTabSz="2438339">
              <a:defRPr spc="-159" sz="8000"/>
            </a:lvl1pPr>
          </a:lstStyle>
          <a:p>
            <a:pPr/>
            <a:r>
              <a:t>Agenda Title</a:t>
            </a:r>
          </a:p>
        </p:txBody>
      </p:sp>
      <p:sp>
        <p:nvSpPr>
          <p:cNvPr id="222" name="Agenda Subtitle"/>
          <p:cNvSpPr txBox="1"/>
          <p:nvPr>
            <p:ph type="body" sz="quarter" idx="21" hasCustomPrompt="1"/>
          </p:nvPr>
        </p:nvSpPr>
        <p:spPr>
          <a:xfrm>
            <a:off x="3952875" y="3494221"/>
            <a:ext cx="16478250" cy="701086"/>
          </a:xfrm>
          <a:prstGeom prst="rect">
            <a:avLst/>
          </a:prstGeom>
        </p:spPr>
        <p:txBody>
          <a:bodyPr lIns="34290" tIns="34290" rIns="34290" bIns="34290"/>
          <a:lstStyle>
            <a:lvl1pPr marL="0" indent="0" defTabSz="701675">
              <a:lnSpc>
                <a:spcPct val="100000"/>
              </a:lnSpc>
              <a:spcBef>
                <a:spcPts val="0"/>
              </a:spcBef>
              <a:buSzTx/>
              <a:buNone/>
              <a:defRPr b="1" sz="4250"/>
            </a:lvl1pPr>
          </a:lstStyle>
          <a:p>
            <a:pPr/>
            <a:r>
              <a:t>Agenda Subtitle</a:t>
            </a:r>
          </a:p>
        </p:txBody>
      </p:sp>
      <p:sp>
        <p:nvSpPr>
          <p:cNvPr id="223" name="Nivel de texto 1…"/>
          <p:cNvSpPr txBox="1"/>
          <p:nvPr>
            <p:ph type="body" sz="half" idx="1" hasCustomPrompt="1"/>
          </p:nvPr>
        </p:nvSpPr>
        <p:spPr>
          <a:xfrm>
            <a:off x="3952875" y="4900878"/>
            <a:ext cx="16478250" cy="6192009"/>
          </a:xfrm>
          <a:prstGeom prst="rect">
            <a:avLst/>
          </a:prstGeom>
        </p:spPr>
        <p:txBody>
          <a:bodyPr lIns="38100" tIns="38100" rIns="38100" bIns="38100"/>
          <a:lstStyle>
            <a:lvl1pPr marL="0" indent="0" defTabSz="825500">
              <a:lnSpc>
                <a:spcPct val="100000"/>
              </a:lnSpc>
              <a:spcBef>
                <a:spcPts val="1800"/>
              </a:spcBef>
              <a:buSzTx/>
              <a:buNone/>
              <a:defRPr spc="-50" sz="5000"/>
            </a:lvl1pPr>
            <a:lvl2pPr marL="0" indent="457200" defTabSz="825500">
              <a:lnSpc>
                <a:spcPct val="100000"/>
              </a:lnSpc>
              <a:spcBef>
                <a:spcPts val="1800"/>
              </a:spcBef>
              <a:buSzTx/>
              <a:buNone/>
              <a:defRPr spc="-50" sz="5000"/>
            </a:lvl2pPr>
            <a:lvl3pPr marL="0" indent="914400" defTabSz="825500">
              <a:lnSpc>
                <a:spcPct val="100000"/>
              </a:lnSpc>
              <a:spcBef>
                <a:spcPts val="1800"/>
              </a:spcBef>
              <a:buSzTx/>
              <a:buNone/>
              <a:defRPr spc="-50" sz="5000"/>
            </a:lvl3pPr>
            <a:lvl4pPr marL="0" indent="1371600" defTabSz="825500">
              <a:lnSpc>
                <a:spcPct val="100000"/>
              </a:lnSpc>
              <a:spcBef>
                <a:spcPts val="1800"/>
              </a:spcBef>
              <a:buSzTx/>
              <a:buNone/>
              <a:defRPr spc="-50" sz="5000"/>
            </a:lvl4pPr>
            <a:lvl5pPr marL="0" indent="1828800" defTabSz="825500">
              <a:lnSpc>
                <a:spcPct val="100000"/>
              </a:lnSpc>
              <a:spcBef>
                <a:spcPts val="1800"/>
              </a:spcBef>
              <a:buSzTx/>
              <a:buNone/>
              <a:defRPr spc="-50" sz="5000"/>
            </a:lvl5pPr>
          </a:lstStyle>
          <a:p>
            <a:pPr/>
            <a:r>
              <a:t>Agenda Topics</a:t>
            </a:r>
          </a:p>
          <a:p>
            <a:pPr lvl="1"/>
            <a:r>
              <a:t/>
            </a:r>
          </a:p>
          <a:p>
            <a:pPr lvl="2"/>
            <a:r>
              <a:t/>
            </a:r>
          </a:p>
          <a:p>
            <a:pPr lvl="3"/>
            <a:r>
              <a:t/>
            </a:r>
          </a:p>
          <a:p>
            <a:pPr lvl="4"/>
            <a:r>
              <a:t/>
            </a:r>
          </a:p>
        </p:txBody>
      </p:sp>
      <p:sp>
        <p:nvSpPr>
          <p:cNvPr id="224" name="Slide Number"/>
          <p:cNvSpPr txBox="1"/>
          <p:nvPr>
            <p:ph type="sldNum" sz="quarter" idx="2"/>
          </p:nvPr>
        </p:nvSpPr>
        <p:spPr>
          <a:xfrm>
            <a:off x="12029885" y="11507088"/>
            <a:ext cx="314859" cy="299111"/>
          </a:xfrm>
          <a:prstGeom prst="rect">
            <a:avLst/>
          </a:prstGeom>
        </p:spPr>
        <p:txBody>
          <a:bodyPr lIns="38100" tIns="38100" rIns="38100" bIns="38100"/>
          <a:lstStyle>
            <a:lvl1pPr defTabSz="584200">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Nivel de texto 1…"/>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 Id="rId3"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 Id="rId3" Type="http://schemas.openxmlformats.org/officeDocument/2006/relationships/image" Target="../media/image4.tif"/><Relationship Id="rId4" Type="http://schemas.openxmlformats.org/officeDocument/2006/relationships/image" Target="../media/image19.png"/><Relationship Id="rId5"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3.png"/><Relationship Id="rId5" Type="http://schemas.openxmlformats.org/officeDocument/2006/relationships/image" Target="../media/image2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1.m4v"/><Relationship Id="rId3" Type="http://schemas.microsoft.com/office/2007/relationships/media" Target="../media/media1.m4v"/><Relationship Id="rId4" Type="http://schemas.openxmlformats.org/officeDocument/2006/relationships/image" Target="../media/image25.png"/><Relationship Id="rId5" Type="http://schemas.openxmlformats.org/officeDocument/2006/relationships/hyperlink" Target="mailto:rmjube@nmt.edu" TargetMode="External"/><Relationship Id="rId6" Type="http://schemas.openxmlformats.org/officeDocument/2006/relationships/image" Target="../media/image5.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gif"/></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Feb 30, 2024 - New Mexico Tech Research Workshop"/>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Feb 30, 2024 - New Mexico Tech Research Workshop</a:t>
            </a:r>
          </a:p>
        </p:txBody>
      </p:sp>
      <p:sp>
        <p:nvSpPr>
          <p:cNvPr id="234" name="Observations and numerical simulations of gas giant atmospheres"/>
          <p:cNvSpPr txBox="1"/>
          <p:nvPr>
            <p:ph type="ctrTitle"/>
          </p:nvPr>
        </p:nvSpPr>
        <p:spPr>
          <a:xfrm>
            <a:off x="1206498" y="1864087"/>
            <a:ext cx="21971004" cy="4648201"/>
          </a:xfrm>
          <a:prstGeom prst="rect">
            <a:avLst/>
          </a:prstGeom>
        </p:spPr>
        <p:txBody>
          <a:bodyPr/>
          <a:lstStyle>
            <a:lvl1pPr defTabSz="457200">
              <a:lnSpc>
                <a:spcPct val="100000"/>
              </a:lnSpc>
              <a:defRPr spc="0" sz="9000"/>
            </a:lvl1pPr>
          </a:lstStyle>
          <a:p>
            <a:pPr/>
            <a:r>
              <a:t>Observations and numerical simulations of gas giant atmospheres</a:t>
            </a:r>
          </a:p>
        </p:txBody>
      </p:sp>
      <p:sp>
        <p:nvSpPr>
          <p:cNvPr id="235" name="Dr. Raúl Morales-Juberías"/>
          <p:cNvSpPr txBox="1"/>
          <p:nvPr>
            <p:ph type="subTitle" sz="quarter" idx="1"/>
          </p:nvPr>
        </p:nvSpPr>
        <p:spPr>
          <a:xfrm>
            <a:off x="1206500" y="6724495"/>
            <a:ext cx="21971000" cy="1905001"/>
          </a:xfrm>
          <a:prstGeom prst="rect">
            <a:avLst/>
          </a:prstGeom>
        </p:spPr>
        <p:txBody>
          <a:bodyPr/>
          <a:lstStyle>
            <a:lvl1pPr>
              <a:defRPr sz="3600"/>
            </a:lvl1pPr>
          </a:lstStyle>
          <a:p>
            <a:pPr/>
            <a:r>
              <a:t>Dr. Raúl Morales-Juberías</a:t>
            </a:r>
          </a:p>
        </p:txBody>
      </p:sp>
      <p:pic>
        <p:nvPicPr>
          <p:cNvPr id="236" name="Google Shape;89;p13" descr="Google Shape;89;p13"/>
          <p:cNvPicPr>
            <a:picLocks noChangeAspect="1"/>
          </p:cNvPicPr>
          <p:nvPr/>
        </p:nvPicPr>
        <p:blipFill>
          <a:blip r:embed="rId2">
            <a:extLst/>
          </a:blip>
          <a:stretch>
            <a:fillRect/>
          </a:stretch>
        </p:blipFill>
        <p:spPr>
          <a:xfrm>
            <a:off x="8417363" y="8008388"/>
            <a:ext cx="7549274" cy="235537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2D Zonal Wind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2D Zonal Winds</a:t>
            </a:r>
          </a:p>
        </p:txBody>
      </p:sp>
      <p:sp>
        <p:nvSpPr>
          <p:cNvPr id="301" name="Measuring winds - Cloud tracking"/>
          <p:cNvSpPr txBox="1"/>
          <p:nvPr>
            <p:ph type="title"/>
          </p:nvPr>
        </p:nvSpPr>
        <p:spPr>
          <a:prstGeom prst="rect">
            <a:avLst/>
          </a:prstGeom>
        </p:spPr>
        <p:txBody>
          <a:bodyPr/>
          <a:lstStyle/>
          <a:p>
            <a:pPr/>
            <a:r>
              <a:t>Measuring winds - Cloud tracking</a:t>
            </a:r>
          </a:p>
        </p:txBody>
      </p:sp>
      <p:pic>
        <p:nvPicPr>
          <p:cNvPr id="302" name="Umaps.png" descr="Umaps.png"/>
          <p:cNvPicPr>
            <a:picLocks noChangeAspect="1"/>
          </p:cNvPicPr>
          <p:nvPr/>
        </p:nvPicPr>
        <p:blipFill>
          <a:blip r:embed="rId2">
            <a:extLst/>
          </a:blip>
          <a:srcRect l="13609" t="50333" r="9387" b="0"/>
          <a:stretch>
            <a:fillRect/>
          </a:stretch>
        </p:blipFill>
        <p:spPr>
          <a:xfrm>
            <a:off x="1841896" y="3698411"/>
            <a:ext cx="20700260" cy="9346221"/>
          </a:xfrm>
          <a:prstGeom prst="rect">
            <a:avLst/>
          </a:prstGeom>
          <a:ln w="12700">
            <a:miter lim="400000"/>
          </a:ln>
        </p:spPr>
      </p:pic>
      <p:sp>
        <p:nvSpPr>
          <p:cNvPr id="303" name="Tollefson et al 2018"/>
          <p:cNvSpPr txBox="1"/>
          <p:nvPr/>
        </p:nvSpPr>
        <p:spPr>
          <a:xfrm>
            <a:off x="3830913" y="13185593"/>
            <a:ext cx="230200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Tollefson et al 2018</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Title 1"/>
          <p:cNvSpPr txBox="1"/>
          <p:nvPr>
            <p:ph type="title"/>
          </p:nvPr>
        </p:nvSpPr>
        <p:spPr>
          <a:xfrm>
            <a:off x="1206500" y="1079500"/>
            <a:ext cx="21971000" cy="1435100"/>
          </a:xfrm>
          <a:prstGeom prst="rect">
            <a:avLst/>
          </a:prstGeom>
        </p:spPr>
        <p:txBody>
          <a:bodyPr lIns="50800" tIns="50800" rIns="50800" bIns="50800" anchor="t"/>
          <a:lstStyle>
            <a:lvl1pPr algn="l">
              <a:defRPr b="1"/>
            </a:lvl1pPr>
          </a:lstStyle>
          <a:p>
            <a:pPr/>
            <a:r>
              <a:t>Planetary atmospheres</a:t>
            </a:r>
          </a:p>
        </p:txBody>
      </p:sp>
      <p:sp>
        <p:nvSpPr>
          <p:cNvPr id="306" name="Winds with depth"/>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000000"/>
                </a:solidFill>
              </a:defRPr>
            </a:lvl1pPr>
          </a:lstStyle>
          <a:p>
            <a:pPr/>
            <a:r>
              <a:t>Winds with depth</a:t>
            </a:r>
          </a:p>
        </p:txBody>
      </p:sp>
      <p:pic>
        <p:nvPicPr>
          <p:cNvPr id="307" name="Screenshot 2023-11-24 at 2.21.07 PM.png" descr="Screenshot 2023-11-24 at 2.21.07 PM.png"/>
          <p:cNvPicPr>
            <a:picLocks noChangeAspect="1"/>
          </p:cNvPicPr>
          <p:nvPr/>
        </p:nvPicPr>
        <p:blipFill>
          <a:blip r:embed="rId3">
            <a:extLst/>
          </a:blip>
          <a:stretch>
            <a:fillRect/>
          </a:stretch>
        </p:blipFill>
        <p:spPr>
          <a:xfrm>
            <a:off x="431262" y="3639771"/>
            <a:ext cx="13559391" cy="9912227"/>
          </a:xfrm>
          <a:prstGeom prst="rect">
            <a:avLst/>
          </a:prstGeom>
          <a:ln w="12700">
            <a:miter lim="400000"/>
          </a:ln>
        </p:spPr>
      </p:pic>
      <p:pic>
        <p:nvPicPr>
          <p:cNvPr id="308" name="Screenshot 2023-11-24 at 2.20.38 PM.png" descr="Screenshot 2023-11-24 at 2.20.38 PM.png"/>
          <p:cNvPicPr>
            <a:picLocks noChangeAspect="1"/>
          </p:cNvPicPr>
          <p:nvPr/>
        </p:nvPicPr>
        <p:blipFill>
          <a:blip r:embed="rId4">
            <a:extLst/>
          </a:blip>
          <a:stretch>
            <a:fillRect/>
          </a:stretch>
        </p:blipFill>
        <p:spPr>
          <a:xfrm rot="16200000">
            <a:off x="11917001" y="5818685"/>
            <a:ext cx="9628843" cy="5554399"/>
          </a:xfrm>
          <a:prstGeom prst="rect">
            <a:avLst/>
          </a:prstGeom>
          <a:ln w="12700">
            <a:miter lim="400000"/>
          </a:ln>
        </p:spPr>
      </p:pic>
      <p:sp>
        <p:nvSpPr>
          <p:cNvPr id="309" name="Kaspi et al. 2023"/>
          <p:cNvSpPr txBox="1"/>
          <p:nvPr/>
        </p:nvSpPr>
        <p:spPr>
          <a:xfrm>
            <a:off x="8946389" y="13252413"/>
            <a:ext cx="2010665"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Kaspi et al. 2023</a:t>
            </a:r>
          </a:p>
        </p:txBody>
      </p:sp>
      <p:pic>
        <p:nvPicPr>
          <p:cNvPr id="310" name="Screenshot 2023-11-24 at 9.22.02 PM.png" descr="Screenshot 2023-11-24 at 9.22.02 PM.png"/>
          <p:cNvPicPr>
            <a:picLocks noChangeAspect="1"/>
          </p:cNvPicPr>
          <p:nvPr/>
        </p:nvPicPr>
        <p:blipFill>
          <a:blip r:embed="rId5">
            <a:extLst/>
          </a:blip>
          <a:stretch>
            <a:fillRect/>
          </a:stretch>
        </p:blipFill>
        <p:spPr>
          <a:xfrm rot="16200000">
            <a:off x="16904082" y="6703051"/>
            <a:ext cx="10037658" cy="452295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Measuring winds - Doppler"/>
          <p:cNvSpPr txBox="1"/>
          <p:nvPr>
            <p:ph type="title"/>
          </p:nvPr>
        </p:nvSpPr>
        <p:spPr>
          <a:prstGeom prst="rect">
            <a:avLst/>
          </a:prstGeom>
        </p:spPr>
        <p:txBody>
          <a:bodyPr/>
          <a:lstStyle/>
          <a:p>
            <a:pPr/>
            <a:r>
              <a:t>Measuring winds - Doppler</a:t>
            </a:r>
          </a:p>
        </p:txBody>
      </p:sp>
      <p:sp>
        <p:nvSpPr>
          <p:cNvPr id="315" name="Main idea"/>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Main idea</a:t>
            </a:r>
          </a:p>
        </p:txBody>
      </p:sp>
      <p:sp>
        <p:nvSpPr>
          <p:cNvPr id="316" name="1962 – Rotation period of Mercury (~ 59 days) measured by bouncing radar waves from the surface of the planet"/>
          <p:cNvSpPr txBox="1"/>
          <p:nvPr>
            <p:ph type="body" idx="1"/>
          </p:nvPr>
        </p:nvSpPr>
        <p:spPr>
          <a:xfrm>
            <a:off x="1120710" y="3685518"/>
            <a:ext cx="22482486" cy="9729353"/>
          </a:xfrm>
          <a:prstGeom prst="rect">
            <a:avLst/>
          </a:prstGeom>
        </p:spPr>
        <p:txBody>
          <a:bodyPr lIns="45719" tIns="45719" rIns="45719" bIns="45719"/>
          <a:lstStyle/>
          <a:p>
            <a:pPr/>
            <a:r>
              <a:t>1962 – Rotation period of Mercury (~ 59 days) measured by bouncing radar waves from the surface of the planet</a:t>
            </a:r>
          </a:p>
        </p:txBody>
      </p:sp>
      <p:pic>
        <p:nvPicPr>
          <p:cNvPr id="317" name="Picture 5" descr="Picture 5"/>
          <p:cNvPicPr>
            <a:picLocks noChangeAspect="1"/>
          </p:cNvPicPr>
          <p:nvPr/>
        </p:nvPicPr>
        <p:blipFill>
          <a:blip r:embed="rId2">
            <a:extLst/>
          </a:blip>
          <a:stretch>
            <a:fillRect/>
          </a:stretch>
        </p:blipFill>
        <p:spPr>
          <a:xfrm>
            <a:off x="4750022" y="5547725"/>
            <a:ext cx="15470881" cy="813100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Measuring winds - Doppler"/>
          <p:cNvSpPr txBox="1"/>
          <p:nvPr>
            <p:ph type="title"/>
          </p:nvPr>
        </p:nvSpPr>
        <p:spPr>
          <a:prstGeom prst="rect">
            <a:avLst/>
          </a:prstGeom>
        </p:spPr>
        <p:txBody>
          <a:bodyPr/>
          <a:lstStyle/>
          <a:p>
            <a:pPr/>
            <a:r>
              <a:t>Measuring winds - Doppler</a:t>
            </a:r>
          </a:p>
        </p:txBody>
      </p:sp>
      <p:sp>
        <p:nvSpPr>
          <p:cNvPr id="320" name="JIVE instru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JIVE instrument</a:t>
            </a:r>
          </a:p>
        </p:txBody>
      </p:sp>
      <p:pic>
        <p:nvPicPr>
          <p:cNvPr id="321" name="Screenshot 2023-06-26 at 7.23.06 PM.png" descr="Screenshot 2023-06-26 at 7.23.06 PM.png"/>
          <p:cNvPicPr>
            <a:picLocks noChangeAspect="1"/>
          </p:cNvPicPr>
          <p:nvPr/>
        </p:nvPicPr>
        <p:blipFill>
          <a:blip r:embed="rId2">
            <a:extLst/>
          </a:blip>
          <a:srcRect l="0" t="1429" r="0" b="48890"/>
          <a:stretch>
            <a:fillRect/>
          </a:stretch>
        </p:blipFill>
        <p:spPr>
          <a:xfrm>
            <a:off x="515744" y="4274514"/>
            <a:ext cx="6936308" cy="6734052"/>
          </a:xfrm>
          <a:prstGeom prst="rect">
            <a:avLst/>
          </a:prstGeom>
          <a:ln w="12700">
            <a:miter lim="400000"/>
          </a:ln>
        </p:spPr>
      </p:pic>
      <p:sp>
        <p:nvSpPr>
          <p:cNvPr id="322" name="Goncalves et al. 2019 Icarus 319, 795–811"/>
          <p:cNvSpPr txBox="1"/>
          <p:nvPr/>
        </p:nvSpPr>
        <p:spPr>
          <a:xfrm>
            <a:off x="1512797" y="11253534"/>
            <a:ext cx="4942079"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Goncalves et al. 2019 Icarus 319, 795–811</a:t>
            </a:r>
          </a:p>
        </p:txBody>
      </p:sp>
      <p:pic>
        <p:nvPicPr>
          <p:cNvPr id="323" name="Picture 2" descr="Picture 2"/>
          <p:cNvPicPr>
            <a:picLocks noChangeAspect="1"/>
          </p:cNvPicPr>
          <p:nvPr/>
        </p:nvPicPr>
        <p:blipFill>
          <a:blip r:embed="rId3">
            <a:extLst/>
          </a:blip>
          <a:stretch>
            <a:fillRect/>
          </a:stretch>
        </p:blipFill>
        <p:spPr>
          <a:xfrm>
            <a:off x="7473431" y="3346858"/>
            <a:ext cx="7462751" cy="5363508"/>
          </a:xfrm>
          <a:prstGeom prst="rect">
            <a:avLst/>
          </a:prstGeom>
          <a:ln w="12700">
            <a:miter lim="400000"/>
          </a:ln>
        </p:spPr>
      </p:pic>
      <p:pic>
        <p:nvPicPr>
          <p:cNvPr id="324" name="Screenshot 2023-09-27 at 12.24.15 PM.png" descr="Screenshot 2023-09-27 at 12.24.15 PM.png"/>
          <p:cNvPicPr>
            <a:picLocks noChangeAspect="1"/>
          </p:cNvPicPr>
          <p:nvPr/>
        </p:nvPicPr>
        <p:blipFill>
          <a:blip r:embed="rId4">
            <a:extLst/>
          </a:blip>
          <a:stretch>
            <a:fillRect/>
          </a:stretch>
        </p:blipFill>
        <p:spPr>
          <a:xfrm>
            <a:off x="10521244" y="8749482"/>
            <a:ext cx="4556873" cy="4639726"/>
          </a:xfrm>
          <a:prstGeom prst="rect">
            <a:avLst/>
          </a:prstGeom>
          <a:ln w="12700">
            <a:miter lim="400000"/>
          </a:ln>
        </p:spPr>
      </p:pic>
      <p:pic>
        <p:nvPicPr>
          <p:cNvPr id="325" name="Screenshot 2023-09-27 at 12.40.32 PM.png" descr="Screenshot 2023-09-27 at 12.40.32 PM.png"/>
          <p:cNvPicPr>
            <a:picLocks noChangeAspect="1"/>
          </p:cNvPicPr>
          <p:nvPr/>
        </p:nvPicPr>
        <p:blipFill>
          <a:blip r:embed="rId5">
            <a:extLst/>
          </a:blip>
          <a:stretch>
            <a:fillRect/>
          </a:stretch>
        </p:blipFill>
        <p:spPr>
          <a:xfrm>
            <a:off x="15515215" y="2236690"/>
            <a:ext cx="9068917" cy="1080982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Measuring winds - Doppler"/>
          <p:cNvSpPr txBox="1"/>
          <p:nvPr>
            <p:ph type="title"/>
          </p:nvPr>
        </p:nvSpPr>
        <p:spPr>
          <a:prstGeom prst="rect">
            <a:avLst/>
          </a:prstGeom>
        </p:spPr>
        <p:txBody>
          <a:bodyPr/>
          <a:lstStyle/>
          <a:p>
            <a:pPr/>
            <a:r>
              <a:t>Measuring winds - Doppler</a:t>
            </a:r>
          </a:p>
        </p:txBody>
      </p:sp>
      <p:sp>
        <p:nvSpPr>
          <p:cNvPr id="328" name="3D wind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3D winds</a:t>
            </a:r>
          </a:p>
        </p:txBody>
      </p:sp>
      <p:pic>
        <p:nvPicPr>
          <p:cNvPr id="329" name="VVerMap.png" descr="VVerMap.png"/>
          <p:cNvPicPr>
            <a:picLocks noChangeAspect="1"/>
          </p:cNvPicPr>
          <p:nvPr/>
        </p:nvPicPr>
        <p:blipFill>
          <a:blip r:embed="rId2">
            <a:extLst/>
          </a:blip>
          <a:srcRect l="4079" t="0" r="6283" b="0"/>
          <a:stretch>
            <a:fillRect/>
          </a:stretch>
        </p:blipFill>
        <p:spPr>
          <a:xfrm>
            <a:off x="29787" y="4452474"/>
            <a:ext cx="13252710" cy="8118124"/>
          </a:xfrm>
          <a:prstGeom prst="rect">
            <a:avLst/>
          </a:prstGeom>
          <a:ln w="12700">
            <a:miter lim="400000"/>
          </a:ln>
        </p:spPr>
      </p:pic>
      <p:sp>
        <p:nvSpPr>
          <p:cNvPr id="330" name="Schmider et al.2024  accepted"/>
          <p:cNvSpPr txBox="1"/>
          <p:nvPr/>
        </p:nvSpPr>
        <p:spPr>
          <a:xfrm>
            <a:off x="1365934" y="12577164"/>
            <a:ext cx="3591561"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Schmider et al.2024  accepted</a:t>
            </a:r>
          </a:p>
        </p:txBody>
      </p:sp>
      <p:pic>
        <p:nvPicPr>
          <p:cNvPr id="331" name="Image" descr="Image"/>
          <p:cNvPicPr>
            <a:picLocks noChangeAspect="1"/>
          </p:cNvPicPr>
          <p:nvPr/>
        </p:nvPicPr>
        <p:blipFill>
          <a:blip r:embed="rId3">
            <a:extLst/>
          </a:blip>
          <a:stretch>
            <a:fillRect/>
          </a:stretch>
        </p:blipFill>
        <p:spPr>
          <a:xfrm>
            <a:off x="13324988" y="5194524"/>
            <a:ext cx="10823756" cy="635418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Vortices"/>
          <p:cNvSpPr txBox="1"/>
          <p:nvPr>
            <p:ph type="title"/>
          </p:nvPr>
        </p:nvSpPr>
        <p:spPr>
          <a:prstGeom prst="rect">
            <a:avLst/>
          </a:prstGeom>
        </p:spPr>
        <p:txBody>
          <a:bodyPr/>
          <a:lstStyle/>
          <a:p>
            <a:pPr/>
            <a:r>
              <a:t>Vortices</a:t>
            </a:r>
          </a:p>
        </p:txBody>
      </p:sp>
      <p:sp>
        <p:nvSpPr>
          <p:cNvPr id="334" name="Neptune’s Great Dark Spot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Neptune’s Great Dark Spots</a:t>
            </a:r>
          </a:p>
        </p:txBody>
      </p:sp>
      <p:grpSp>
        <p:nvGrpSpPr>
          <p:cNvPr id="338" name="Group"/>
          <p:cNvGrpSpPr/>
          <p:nvPr/>
        </p:nvGrpSpPr>
        <p:grpSpPr>
          <a:xfrm>
            <a:off x="11084469" y="1166692"/>
            <a:ext cx="12593225" cy="6097379"/>
            <a:chOff x="0" y="0"/>
            <a:chExt cx="12593223" cy="6097377"/>
          </a:xfrm>
        </p:grpSpPr>
        <p:pic>
          <p:nvPicPr>
            <p:cNvPr id="335" name="Screenshot 2023-09-28 at 12.09.34 PM.png" descr="Screenshot 2023-09-28 at 12.09.34 PM.png"/>
            <p:cNvPicPr>
              <a:picLocks noChangeAspect="1"/>
            </p:cNvPicPr>
            <p:nvPr/>
          </p:nvPicPr>
          <p:blipFill>
            <a:blip r:embed="rId2">
              <a:extLst/>
            </a:blip>
            <a:stretch>
              <a:fillRect/>
            </a:stretch>
          </p:blipFill>
          <p:spPr>
            <a:xfrm>
              <a:off x="0" y="0"/>
              <a:ext cx="12593224" cy="5468965"/>
            </a:xfrm>
            <a:prstGeom prst="rect">
              <a:avLst/>
            </a:prstGeom>
            <a:ln w="12700" cap="flat">
              <a:noFill/>
              <a:miter lim="400000"/>
            </a:ln>
            <a:effectLst/>
          </p:spPr>
        </p:pic>
        <p:sp>
          <p:nvSpPr>
            <p:cNvPr id="336" name="Wong et al 2022 Icarus 387"/>
            <p:cNvSpPr txBox="1"/>
            <p:nvPr/>
          </p:nvSpPr>
          <p:spPr>
            <a:xfrm>
              <a:off x="9175337" y="5698089"/>
              <a:ext cx="3210053" cy="399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Wong et al 2022 Icarus 387</a:t>
              </a:r>
            </a:p>
          </p:txBody>
        </p:sp>
        <p:sp>
          <p:nvSpPr>
            <p:cNvPr id="337" name="2020"/>
            <p:cNvSpPr txBox="1"/>
            <p:nvPr/>
          </p:nvSpPr>
          <p:spPr>
            <a:xfrm>
              <a:off x="4339124" y="5333237"/>
              <a:ext cx="1018134" cy="585112"/>
            </a:xfrm>
            <a:prstGeom prst="rect">
              <a:avLst/>
            </a:prstGeom>
            <a:solidFill>
              <a:srgbClr val="ED220D"/>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2020</a:t>
              </a:r>
            </a:p>
          </p:txBody>
        </p:sp>
      </p:grpSp>
      <p:grpSp>
        <p:nvGrpSpPr>
          <p:cNvPr id="342" name="Group"/>
          <p:cNvGrpSpPr/>
          <p:nvPr/>
        </p:nvGrpSpPr>
        <p:grpSpPr>
          <a:xfrm>
            <a:off x="1248741" y="3935338"/>
            <a:ext cx="8833120" cy="9409902"/>
            <a:chOff x="0" y="0"/>
            <a:chExt cx="8833118" cy="9409900"/>
          </a:xfrm>
        </p:grpSpPr>
        <p:pic>
          <p:nvPicPr>
            <p:cNvPr id="339" name="Image" descr="Image"/>
            <p:cNvPicPr>
              <a:picLocks noChangeAspect="1"/>
            </p:cNvPicPr>
            <p:nvPr/>
          </p:nvPicPr>
          <p:blipFill>
            <a:blip r:embed="rId3">
              <a:extLst/>
            </a:blip>
            <a:stretch>
              <a:fillRect/>
            </a:stretch>
          </p:blipFill>
          <p:spPr>
            <a:xfrm>
              <a:off x="0" y="0"/>
              <a:ext cx="8833119" cy="8872554"/>
            </a:xfrm>
            <a:prstGeom prst="rect">
              <a:avLst/>
            </a:prstGeom>
            <a:ln w="12700" cap="flat">
              <a:noFill/>
              <a:miter lim="400000"/>
            </a:ln>
            <a:effectLst/>
          </p:spPr>
        </p:pic>
        <p:sp>
          <p:nvSpPr>
            <p:cNvPr id="340" name="NASA/JPL"/>
            <p:cNvSpPr txBox="1"/>
            <p:nvPr/>
          </p:nvSpPr>
          <p:spPr>
            <a:xfrm>
              <a:off x="7722595" y="9067000"/>
              <a:ext cx="1074242"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1600">
                  <a:solidFill>
                    <a:srgbClr val="4B5C68"/>
                  </a:solidFill>
                  <a:latin typeface="Helvetica"/>
                  <a:ea typeface="Helvetica"/>
                  <a:cs typeface="Helvetica"/>
                  <a:sym typeface="Helvetica"/>
                </a:defRPr>
              </a:lvl1pPr>
            </a:lstStyle>
            <a:p>
              <a:pPr/>
              <a:r>
                <a:t>NASA/JPL</a:t>
              </a:r>
            </a:p>
          </p:txBody>
        </p:sp>
        <p:sp>
          <p:nvSpPr>
            <p:cNvPr id="341" name="1989"/>
            <p:cNvSpPr txBox="1"/>
            <p:nvPr/>
          </p:nvSpPr>
          <p:spPr>
            <a:xfrm>
              <a:off x="7750649" y="8169235"/>
              <a:ext cx="1018134" cy="585113"/>
            </a:xfrm>
            <a:prstGeom prst="rect">
              <a:avLst/>
            </a:prstGeom>
            <a:solidFill>
              <a:srgbClr val="ED220D"/>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1989</a:t>
              </a:r>
            </a:p>
          </p:txBody>
        </p:sp>
      </p:grpSp>
      <p:pic>
        <p:nvPicPr>
          <p:cNvPr id="343" name="Screenshot 2023-07-11 at 7.05.42 PM.png" descr="Screenshot 2023-07-11 at 7.05.42 PM.png"/>
          <p:cNvPicPr>
            <a:picLocks noChangeAspect="1"/>
          </p:cNvPicPr>
          <p:nvPr/>
        </p:nvPicPr>
        <p:blipFill>
          <a:blip r:embed="rId4">
            <a:extLst/>
          </a:blip>
          <a:srcRect l="0" t="15617" r="47143" b="9716"/>
          <a:stretch>
            <a:fillRect/>
          </a:stretch>
        </p:blipFill>
        <p:spPr>
          <a:xfrm>
            <a:off x="16554724" y="7903188"/>
            <a:ext cx="7807789" cy="5018483"/>
          </a:xfrm>
          <a:prstGeom prst="rect">
            <a:avLst/>
          </a:prstGeom>
          <a:ln w="12700">
            <a:miter lim="400000"/>
          </a:ln>
        </p:spPr>
      </p:pic>
      <p:sp>
        <p:nvSpPr>
          <p:cNvPr id="344" name="Irwin et al 2023 GRL Planets"/>
          <p:cNvSpPr txBox="1"/>
          <p:nvPr/>
        </p:nvSpPr>
        <p:spPr>
          <a:xfrm>
            <a:off x="12572099" y="13191129"/>
            <a:ext cx="2544972" cy="304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vl1pPr>
          </a:lstStyle>
          <a:p>
            <a:pPr/>
            <a:r>
              <a:t>Irwin et al 2023 GRL Planets</a:t>
            </a:r>
          </a:p>
        </p:txBody>
      </p:sp>
      <p:pic>
        <p:nvPicPr>
          <p:cNvPr id="345" name="Screenshot 2023-11-24 at 5.09.34 PM.png" descr="Screenshot 2023-11-24 at 5.09.34 PM.png"/>
          <p:cNvPicPr>
            <a:picLocks noChangeAspect="1"/>
          </p:cNvPicPr>
          <p:nvPr/>
        </p:nvPicPr>
        <p:blipFill>
          <a:blip r:embed="rId5">
            <a:extLst/>
          </a:blip>
          <a:srcRect l="57745" t="5662" r="0" b="48029"/>
          <a:stretch>
            <a:fillRect/>
          </a:stretch>
        </p:blipFill>
        <p:spPr>
          <a:xfrm>
            <a:off x="10716097" y="7100154"/>
            <a:ext cx="5906144" cy="627926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Vortices"/>
          <p:cNvSpPr txBox="1"/>
          <p:nvPr>
            <p:ph type="title"/>
          </p:nvPr>
        </p:nvSpPr>
        <p:spPr>
          <a:prstGeom prst="rect">
            <a:avLst/>
          </a:prstGeom>
        </p:spPr>
        <p:txBody>
          <a:bodyPr/>
          <a:lstStyle/>
          <a:p>
            <a:pPr/>
            <a:r>
              <a:t>Vortices</a:t>
            </a:r>
          </a:p>
        </p:txBody>
      </p:sp>
      <p:sp>
        <p:nvSpPr>
          <p:cNvPr id="348" name="NDS 2018 - life cycl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NDS 2018 - life cycle</a:t>
            </a:r>
          </a:p>
        </p:txBody>
      </p:sp>
      <p:pic>
        <p:nvPicPr>
          <p:cNvPr id="349" name="Screenshot 2023-09-28 at 12.10.22 PM.png" descr="Screenshot 2023-09-28 at 12.10.22 PM.png"/>
          <p:cNvPicPr>
            <a:picLocks noChangeAspect="1"/>
          </p:cNvPicPr>
          <p:nvPr/>
        </p:nvPicPr>
        <p:blipFill>
          <a:blip r:embed="rId2">
            <a:extLst/>
          </a:blip>
          <a:stretch>
            <a:fillRect/>
          </a:stretch>
        </p:blipFill>
        <p:spPr>
          <a:xfrm>
            <a:off x="33464" y="3894052"/>
            <a:ext cx="13011283" cy="8438200"/>
          </a:xfrm>
          <a:prstGeom prst="rect">
            <a:avLst/>
          </a:prstGeom>
          <a:ln w="12700">
            <a:miter lim="400000"/>
          </a:ln>
        </p:spPr>
      </p:pic>
      <p:pic>
        <p:nvPicPr>
          <p:cNvPr id="350" name="Screenshot 2023-06-26 at 7.40.11 PM.png" descr="Screenshot 2023-06-26 at 7.40.11 PM.png"/>
          <p:cNvPicPr>
            <a:picLocks noChangeAspect="1"/>
          </p:cNvPicPr>
          <p:nvPr/>
        </p:nvPicPr>
        <p:blipFill>
          <a:blip r:embed="rId3">
            <a:extLst/>
          </a:blip>
          <a:stretch>
            <a:fillRect/>
          </a:stretch>
        </p:blipFill>
        <p:spPr>
          <a:xfrm>
            <a:off x="12957502" y="696785"/>
            <a:ext cx="11342605" cy="12743751"/>
          </a:xfrm>
          <a:prstGeom prst="rect">
            <a:avLst/>
          </a:prstGeom>
          <a:ln w="12700">
            <a:miter lim="400000"/>
          </a:ln>
        </p:spPr>
      </p:pic>
      <p:sp>
        <p:nvSpPr>
          <p:cNvPr id="351" name="Wong et al 2022 Icarus 387"/>
          <p:cNvSpPr txBox="1"/>
          <p:nvPr/>
        </p:nvSpPr>
        <p:spPr>
          <a:xfrm>
            <a:off x="9283364" y="12413096"/>
            <a:ext cx="321005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Wong et al 2022 Icarus 387</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N996trimmed.mp4" descr="N996trimme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1431861" y="83059"/>
            <a:ext cx="12028632" cy="5221520"/>
          </a:xfrm>
          <a:prstGeom prst="rect">
            <a:avLst/>
          </a:prstGeom>
          <a:ln w="12700">
            <a:miter lim="400000"/>
          </a:ln>
        </p:spPr>
      </p:pic>
      <p:sp>
        <p:nvSpPr>
          <p:cNvPr id="354" name="NDS 2018 - New simulations"/>
          <p:cNvSpPr txBox="1"/>
          <p:nvPr/>
        </p:nvSpPr>
        <p:spPr>
          <a:xfrm>
            <a:off x="1206500" y="2355185"/>
            <a:ext cx="21971000"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000000"/>
                </a:solidFill>
              </a:defRPr>
            </a:lvl1pPr>
          </a:lstStyle>
          <a:p>
            <a:pPr/>
            <a:r>
              <a:t>NDS 2018 - New simulations</a:t>
            </a:r>
          </a:p>
        </p:txBody>
      </p:sp>
      <p:sp>
        <p:nvSpPr>
          <p:cNvPr id="355" name="Morales-Juberias in preparation"/>
          <p:cNvSpPr txBox="1"/>
          <p:nvPr/>
        </p:nvSpPr>
        <p:spPr>
          <a:xfrm>
            <a:off x="1303615" y="13181863"/>
            <a:ext cx="3722625"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Morales-Juberias in preparation</a:t>
            </a:r>
          </a:p>
        </p:txBody>
      </p:sp>
      <p:pic>
        <p:nvPicPr>
          <p:cNvPr id="356" name="Screenshot 2023-11-24 at 9.06.15 PM.png" descr="Screenshot 2023-11-24 at 9.06.15 PM.png"/>
          <p:cNvPicPr>
            <a:picLocks noChangeAspect="1"/>
          </p:cNvPicPr>
          <p:nvPr/>
        </p:nvPicPr>
        <p:blipFill>
          <a:blip r:embed="rId5">
            <a:extLst/>
          </a:blip>
          <a:stretch>
            <a:fillRect/>
          </a:stretch>
        </p:blipFill>
        <p:spPr>
          <a:xfrm>
            <a:off x="1676914" y="4790439"/>
            <a:ext cx="21030172" cy="6117142"/>
          </a:xfrm>
          <a:prstGeom prst="rect">
            <a:avLst/>
          </a:prstGeom>
          <a:ln w="12700">
            <a:miter lim="400000"/>
          </a:ln>
        </p:spPr>
      </p:pic>
      <p:sp>
        <p:nvSpPr>
          <p:cNvPr id="357" name="Equation"/>
          <p:cNvSpPr txBox="1"/>
          <p:nvPr/>
        </p:nvSpPr>
        <p:spPr>
          <a:xfrm>
            <a:off x="6434602" y="11206423"/>
            <a:ext cx="3785751" cy="106539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f>
                    <m:fPr>
                      <m:ctrlPr>
                        <a:rPr xmlns:a="http://schemas.openxmlformats.org/drawingml/2006/main" sz="3900" i="1">
                          <a:solidFill>
                            <a:srgbClr val="000000"/>
                          </a:solidFill>
                          <a:latin typeface="Cambria Math" panose="02040503050406030204" pitchFamily="18" charset="0"/>
                        </a:rPr>
                      </m:ctrlPr>
                      <m:type m:val="bar"/>
                    </m:fPr>
                    <m:num>
                      <m:r>
                        <a:rPr xmlns:a="http://schemas.openxmlformats.org/drawingml/2006/main" sz="3900" i="1">
                          <a:solidFill>
                            <a:srgbClr val="000000"/>
                          </a:solidFill>
                          <a:latin typeface="Cambria Math" panose="02040503050406030204" pitchFamily="18" charset="0"/>
                        </a:rPr>
                        <m:t>d</m:t>
                      </m:r>
                      <m:r>
                        <a:rPr xmlns:a="http://schemas.openxmlformats.org/drawingml/2006/main" sz="3900" i="1">
                          <a:solidFill>
                            <a:srgbClr val="000000"/>
                          </a:solidFill>
                          <a:latin typeface="Cambria Math" panose="02040503050406030204" pitchFamily="18" charset="0"/>
                        </a:rPr>
                        <m:t>λ</m:t>
                      </m:r>
                    </m:num>
                    <m:den>
                      <m:r>
                        <a:rPr xmlns:a="http://schemas.openxmlformats.org/drawingml/2006/main" sz="3900" i="1">
                          <a:solidFill>
                            <a:srgbClr val="000000"/>
                          </a:solidFill>
                          <a:latin typeface="Cambria Math" panose="02040503050406030204" pitchFamily="18" charset="0"/>
                        </a:rPr>
                        <m:t>d</m:t>
                      </m:r>
                      <m:r>
                        <a:rPr xmlns:a="http://schemas.openxmlformats.org/drawingml/2006/main" sz="3900" i="1">
                          <a:solidFill>
                            <a:srgbClr val="000000"/>
                          </a:solidFill>
                          <a:latin typeface="Cambria Math" panose="02040503050406030204" pitchFamily="18" charset="0"/>
                        </a:rPr>
                        <m:t>t</m:t>
                      </m:r>
                    </m:den>
                  </m:f>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N</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β</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y</m:t>
                  </m:r>
                  <m:r>
                    <a:rPr xmlns:a="http://schemas.openxmlformats.org/drawingml/2006/main" sz="3900" i="1">
                      <a:solidFill>
                        <a:srgbClr val="000000"/>
                      </a:solidFill>
                      <a:latin typeface="Cambria Math" panose="02040503050406030204" pitchFamily="18" charset="0"/>
                    </a:rPr>
                    <m:t>y</m:t>
                  </m:r>
                  <m:r>
                    <a:rPr xmlns:a="http://schemas.openxmlformats.org/drawingml/2006/main" sz="3900" i="1">
                      <a:solidFill>
                        <a:srgbClr val="000000"/>
                      </a:solidFill>
                      <a:latin typeface="Cambria Math" panose="02040503050406030204" pitchFamily="18" charset="0"/>
                    </a:rPr>
                    <m:t>)</m:t>
                  </m:r>
                  <m:sSub>
                    <m:e>
                      <m:r>
                        <a:rPr xmlns:a="http://schemas.openxmlformats.org/drawingml/2006/main" sz="3900" i="1">
                          <a:solidFill>
                            <a:srgbClr val="000000"/>
                          </a:solidFill>
                          <a:latin typeface="Cambria Math" panose="02040503050406030204" pitchFamily="18" charset="0"/>
                        </a:rPr>
                        <m:t>V</m:t>
                      </m:r>
                    </m:e>
                    <m:sub>
                      <m:r>
                        <a:rPr xmlns:a="http://schemas.openxmlformats.org/drawingml/2006/main" sz="3900" i="1">
                          <a:solidFill>
                            <a:srgbClr val="000000"/>
                          </a:solidFill>
                          <a:latin typeface="Cambria Math" panose="02040503050406030204" pitchFamily="18" charset="0"/>
                        </a:rPr>
                        <m:t>t</m:t>
                      </m:r>
                    </m:sub>
                  </m:sSub>
                </m:oMath>
              </m:oMathPara>
            </a14:m>
            <a:endParaRPr sz="3900"/>
          </a:p>
        </p:txBody>
      </p:sp>
      <p:sp>
        <p:nvSpPr>
          <p:cNvPr id="358" name="Equation"/>
          <p:cNvSpPr txBox="1"/>
          <p:nvPr/>
        </p:nvSpPr>
        <p:spPr>
          <a:xfrm>
            <a:off x="2922688" y="12496276"/>
            <a:ext cx="17893428" cy="46112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r>
                    <m:rPr>
                      <m:nor/>
                    </m:rPr>
                    <a:rPr xmlns:a="http://schemas.openxmlformats.org/drawingml/2006/main" sz="3900" i="1">
                      <a:solidFill>
                        <a:srgbClr val="000000"/>
                      </a:solidFill>
                      <a:latin typeface="Cambria Math" panose="02040503050406030204" pitchFamily="18" charset="0"/>
                    </a:rPr>
                    <m:t>equatorial drift rate</m:t>
                  </m:r>
                  <m:r>
                    <a:rPr xmlns:a="http://schemas.openxmlformats.org/drawingml/2006/main" sz="3900" i="1">
                      <a:solidFill>
                        <a:srgbClr val="000000"/>
                      </a:solidFill>
                      <a:latin typeface="Cambria Math" panose="02040503050406030204" pitchFamily="18" charset="0"/>
                    </a:rPr>
                    <m:t>∝</m:t>
                  </m:r>
                  <m:r>
                    <m:rPr>
                      <m:nor/>
                    </m:rPr>
                    <a:rPr xmlns:a="http://schemas.openxmlformats.org/drawingml/2006/main" sz="3900" i="1">
                      <a:solidFill>
                        <a:srgbClr val="000000"/>
                      </a:solidFill>
                      <a:latin typeface="Cambria Math" panose="02040503050406030204" pitchFamily="18" charset="0"/>
                    </a:rPr>
                    <m:t>atm. static stability</m:t>
                  </m:r>
                  <m:r>
                    <a:rPr xmlns:a="http://schemas.openxmlformats.org/drawingml/2006/main" sz="3900" i="1">
                      <a:solidFill>
                        <a:srgbClr val="000000"/>
                      </a:solidFill>
                      <a:latin typeface="Cambria Math" panose="02040503050406030204" pitchFamily="18" charset="0"/>
                    </a:rPr>
                    <m:t>×</m:t>
                  </m:r>
                  <m:r>
                    <m:rPr>
                      <m:nor/>
                    </m:rPr>
                    <a:rPr xmlns:a="http://schemas.openxmlformats.org/drawingml/2006/main" sz="3900" i="1">
                      <a:solidFill>
                        <a:srgbClr val="000000"/>
                      </a:solidFill>
                      <a:latin typeface="Cambria Math" panose="02040503050406030204" pitchFamily="18" charset="0"/>
                    </a:rPr>
                    <m:t>zonal wind curvature</m:t>
                  </m:r>
                  <m:r>
                    <a:rPr xmlns:a="http://schemas.openxmlformats.org/drawingml/2006/main" sz="3900" i="1">
                      <a:solidFill>
                        <a:srgbClr val="000000"/>
                      </a:solidFill>
                      <a:latin typeface="Cambria Math" panose="02040503050406030204" pitchFamily="18" charset="0"/>
                    </a:rPr>
                    <m:t>×</m:t>
                  </m:r>
                  <m:r>
                    <m:rPr>
                      <m:nor/>
                    </m:rPr>
                    <a:rPr xmlns:a="http://schemas.openxmlformats.org/drawingml/2006/main" sz="3900" i="1">
                      <a:solidFill>
                        <a:srgbClr val="000000"/>
                      </a:solidFill>
                      <a:latin typeface="Cambria Math" panose="02040503050406030204" pitchFamily="18" charset="0"/>
                    </a:rPr>
                    <m:t>vortex strength</m:t>
                  </m:r>
                </m:oMath>
              </m:oMathPara>
            </a14:m>
            <a:endParaRPr sz="3900"/>
          </a:p>
        </p:txBody>
      </p:sp>
      <p:sp>
        <p:nvSpPr>
          <p:cNvPr id="359" name="Rectangle"/>
          <p:cNvSpPr/>
          <p:nvPr/>
        </p:nvSpPr>
        <p:spPr>
          <a:xfrm>
            <a:off x="21409806" y="33215"/>
            <a:ext cx="2411682" cy="4458382"/>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0" name="Vortices"/>
          <p:cNvSpPr txBox="1"/>
          <p:nvPr>
            <p:ph type="title"/>
          </p:nvPr>
        </p:nvSpPr>
        <p:spPr>
          <a:xfrm>
            <a:off x="1206500" y="1081056"/>
            <a:ext cx="21971000" cy="1435101"/>
          </a:xfrm>
          <a:prstGeom prst="rect">
            <a:avLst/>
          </a:prstGeom>
        </p:spPr>
        <p:txBody>
          <a:bodyPr/>
          <a:lstStyle/>
          <a:p>
            <a:pPr/>
            <a:r>
              <a:t>Vortices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8082" fill="hold"/>
                                        <p:tgtEl>
                                          <p:spTgt spid="3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53"/>
                </p:tgtEl>
              </p:cMediaNode>
            </p:video>
            <p:seq concurrent="1" prevAc="none" nextAc="seek">
              <p:cTn id="8" evtFilter="cancelBubble" nodeType="interactiveSeq" restart="whenNotActive" fill="hold">
                <p:stCondLst>
                  <p:cond delay="0" evt="onClick">
                    <p:tgtEl>
                      <p:spTgt spid="35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53"/>
                                        </p:tgtEl>
                                      </p:cBhvr>
                                    </p:cmd>
                                  </p:childTnLst>
                                </p:cTn>
                              </p:par>
                            </p:childTnLst>
                          </p:cTn>
                        </p:par>
                      </p:childTnLst>
                    </p:cTn>
                  </p:par>
                </p:childTnLst>
              </p:cTn>
              <p:nextCondLst>
                <p:cond delay="0" evt="onClick">
                  <p:tgtEl>
                    <p:spTgt spid="35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Conclusions"/>
          <p:cNvSpPr txBox="1"/>
          <p:nvPr>
            <p:ph type="title"/>
          </p:nvPr>
        </p:nvSpPr>
        <p:spPr>
          <a:prstGeom prst="rect">
            <a:avLst/>
          </a:prstGeom>
        </p:spPr>
        <p:txBody>
          <a:bodyPr/>
          <a:lstStyle/>
          <a:p>
            <a:pPr/>
            <a:r>
              <a:t>Conclusions</a:t>
            </a:r>
          </a:p>
        </p:txBody>
      </p:sp>
      <p:sp>
        <p:nvSpPr>
          <p:cNvPr id="363" name="Rectangle"/>
          <p:cNvSpPr txBox="1"/>
          <p:nvPr/>
        </p:nvSpPr>
        <p:spPr>
          <a:xfrm>
            <a:off x="1206500" y="2372962"/>
            <a:ext cx="21971000" cy="934780"/>
          </a:xfrm>
          <a:prstGeom prst="rect">
            <a:avLst/>
          </a:prstGeom>
          <a:ln w="12700">
            <a:miter lim="400000"/>
          </a:ln>
        </p:spPr>
        <p:txBody>
          <a:bodyPr lIns="45719" rIns="45719">
            <a:normAutofit fontScale="100000" lnSpcReduction="0"/>
          </a:bodyPr>
          <a:lstStyle/>
          <a:p>
            <a:pPr algn="l" defTabSz="825500">
              <a:defRPr b="1" sz="5500">
                <a:solidFill>
                  <a:srgbClr val="000000"/>
                </a:solidFill>
              </a:defRPr>
            </a:pPr>
          </a:p>
        </p:txBody>
      </p:sp>
      <p:sp>
        <p:nvSpPr>
          <p:cNvPr id="364" name="Atmospheric circulation in these planets changes in complex and surprising ways as a function of height and latitude.…"/>
          <p:cNvSpPr txBox="1"/>
          <p:nvPr/>
        </p:nvSpPr>
        <p:spPr>
          <a:xfrm>
            <a:off x="1089026" y="3744526"/>
            <a:ext cx="11324442" cy="98282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2600" indent="-482600" algn="l">
              <a:spcBef>
                <a:spcPts val="1000"/>
              </a:spcBef>
              <a:buSzPct val="123000"/>
              <a:buChar char="•"/>
              <a:defRPr sz="4000">
                <a:solidFill>
                  <a:srgbClr val="000000"/>
                </a:solidFill>
              </a:defRPr>
            </a:pPr>
            <a:r>
              <a:rPr b="1">
                <a:solidFill>
                  <a:schemeClr val="accent5">
                    <a:hueOff val="-82419"/>
                    <a:satOff val="-9513"/>
                    <a:lumOff val="-16343"/>
                  </a:schemeClr>
                </a:solidFill>
              </a:rPr>
              <a:t>Atmospheric circulation</a:t>
            </a:r>
            <a:r>
              <a:t> in these planets </a:t>
            </a:r>
            <a:r>
              <a:rPr b="1">
                <a:solidFill>
                  <a:schemeClr val="accent5">
                    <a:hueOff val="-82419"/>
                    <a:satOff val="-9513"/>
                    <a:lumOff val="-16343"/>
                  </a:schemeClr>
                </a:solidFill>
              </a:rPr>
              <a:t>changes in complex and surprising ways</a:t>
            </a:r>
            <a:r>
              <a:t> as a function of height and latitude. </a:t>
            </a:r>
          </a:p>
          <a:p>
            <a:pPr marL="482600" indent="-482600" algn="l">
              <a:spcBef>
                <a:spcPts val="1000"/>
              </a:spcBef>
              <a:buSzPct val="123000"/>
              <a:buChar char="•"/>
              <a:defRPr sz="4000">
                <a:solidFill>
                  <a:srgbClr val="000000"/>
                </a:solidFill>
              </a:defRPr>
            </a:pPr>
            <a:r>
              <a:rPr b="1">
                <a:solidFill>
                  <a:schemeClr val="accent5">
                    <a:hueOff val="-82419"/>
                    <a:satOff val="-9513"/>
                    <a:lumOff val="-16343"/>
                  </a:schemeClr>
                </a:solidFill>
              </a:rPr>
              <a:t>Measuring accurate winds is important </a:t>
            </a:r>
            <a:r>
              <a:t>to understand the 3D dynamical structure of these atmospheres.</a:t>
            </a:r>
          </a:p>
          <a:p>
            <a:pPr marL="482600" indent="-482600" algn="l">
              <a:spcBef>
                <a:spcPts val="1000"/>
              </a:spcBef>
              <a:buSzPct val="123000"/>
              <a:buChar char="•"/>
              <a:defRPr sz="4000">
                <a:solidFill>
                  <a:srgbClr val="000000"/>
                </a:solidFill>
              </a:defRPr>
            </a:pPr>
            <a:r>
              <a:rPr b="1">
                <a:solidFill>
                  <a:schemeClr val="accent5">
                    <a:hueOff val="-82419"/>
                    <a:satOff val="-9513"/>
                    <a:lumOff val="-16343"/>
                  </a:schemeClr>
                </a:solidFill>
              </a:rPr>
              <a:t>Measuring &amp; simulating spots drift rates and oscillations is also important </a:t>
            </a:r>
            <a:r>
              <a:t>to better understand the 3D structure of these atmospheres.</a:t>
            </a:r>
          </a:p>
          <a:p>
            <a:pPr marL="482600" indent="-482600" algn="l">
              <a:spcBef>
                <a:spcPts val="1000"/>
              </a:spcBef>
              <a:buSzPct val="123000"/>
              <a:buChar char="•"/>
              <a:defRPr sz="4000">
                <a:solidFill>
                  <a:srgbClr val="000000"/>
                </a:solidFill>
              </a:defRPr>
            </a:pPr>
            <a:r>
              <a:rPr b="1">
                <a:solidFill>
                  <a:schemeClr val="accent5">
                    <a:hueOff val="-82419"/>
                    <a:satOff val="-9513"/>
                    <a:lumOff val="-16343"/>
                  </a:schemeClr>
                </a:solidFill>
              </a:rPr>
              <a:t>High resolution and high temporal cadence observations are needed</a:t>
            </a:r>
            <a:r>
              <a:t> to improve our models and understanding of these atmospheres.</a:t>
            </a:r>
          </a:p>
        </p:txBody>
      </p:sp>
      <p:pic>
        <p:nvPicPr>
          <p:cNvPr id="365" name="jupiter_grs_storms_merging - iPhone.m4v" descr="jupiter_grs_storms_merging - iPhone.m4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076048" y="1114714"/>
            <a:ext cx="10624892" cy="7481694"/>
          </a:xfrm>
          <a:prstGeom prst="rect">
            <a:avLst/>
          </a:prstGeom>
          <a:ln w="12700">
            <a:miter lim="400000"/>
          </a:ln>
        </p:spPr>
      </p:pic>
      <p:grpSp>
        <p:nvGrpSpPr>
          <p:cNvPr id="368" name="Group"/>
          <p:cNvGrpSpPr/>
          <p:nvPr/>
        </p:nvGrpSpPr>
        <p:grpSpPr>
          <a:xfrm>
            <a:off x="14508785" y="9254020"/>
            <a:ext cx="7759416" cy="4094659"/>
            <a:chOff x="0" y="0"/>
            <a:chExt cx="7759415" cy="4094657"/>
          </a:xfrm>
        </p:grpSpPr>
        <p:sp>
          <p:nvSpPr>
            <p:cNvPr id="366" name="Raúl Morales-Juberías…"/>
            <p:cNvSpPr txBox="1"/>
            <p:nvPr/>
          </p:nvSpPr>
          <p:spPr>
            <a:xfrm>
              <a:off x="0" y="2298234"/>
              <a:ext cx="7759416" cy="1796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5000"/>
              </a:pPr>
              <a:r>
                <a:t>Raúl Morales-Juberías</a:t>
              </a:r>
            </a:p>
            <a:p>
              <a:pPr>
                <a:defRPr sz="5000"/>
              </a:pPr>
              <a:r>
                <a:rPr u="sng">
                  <a:hlinkClick r:id="rId5" invalidUrl="" action="" tgtFrame="" tooltip="" history="1" highlightClick="0" endSnd="0"/>
                </a:rPr>
                <a:t>rmjube@nmt.edu</a:t>
              </a:r>
            </a:p>
          </p:txBody>
        </p:sp>
        <p:pic>
          <p:nvPicPr>
            <p:cNvPr id="367" name="Image" descr="Image"/>
            <p:cNvPicPr>
              <a:picLocks noChangeAspect="1"/>
            </p:cNvPicPr>
            <p:nvPr/>
          </p:nvPicPr>
          <p:blipFill>
            <a:blip r:embed="rId6">
              <a:extLst/>
            </a:blip>
            <a:stretch>
              <a:fillRect/>
            </a:stretch>
          </p:blipFill>
          <p:spPr>
            <a:xfrm>
              <a:off x="1290186" y="0"/>
              <a:ext cx="5179044" cy="189863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333" fill="hold"/>
                                        <p:tgtEl>
                                          <p:spTgt spid="36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65"/>
                </p:tgtEl>
              </p:cMediaNode>
            </p:video>
            <p:seq concurrent="1" prevAc="none" nextAc="seek">
              <p:cTn id="8" evtFilter="cancelBubble" nodeType="interactiveSeq" restart="whenNotActive" fill="hold">
                <p:stCondLst>
                  <p:cond delay="0" evt="onClick">
                    <p:tgtEl>
                      <p:spTgt spid="36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65"/>
                                        </p:tgtEl>
                                      </p:cBhvr>
                                    </p:cmd>
                                  </p:childTnLst>
                                </p:cTn>
                              </p:par>
                            </p:childTnLst>
                          </p:cTn>
                        </p:par>
                      </p:childTnLst>
                    </p:cTn>
                  </p:par>
                </p:childTnLst>
              </p:cTn>
              <p:nextCondLst>
                <p:cond delay="0" evt="onClick">
                  <p:tgtEl>
                    <p:spTgt spid="36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Outline"/>
          <p:cNvSpPr txBox="1"/>
          <p:nvPr>
            <p:ph type="title"/>
          </p:nvPr>
        </p:nvSpPr>
        <p:spPr>
          <a:prstGeom prst="rect">
            <a:avLst/>
          </a:prstGeom>
        </p:spPr>
        <p:txBody>
          <a:bodyPr/>
          <a:lstStyle/>
          <a:p>
            <a:pPr/>
            <a:r>
              <a:t>Outline</a:t>
            </a:r>
          </a:p>
        </p:txBody>
      </p:sp>
      <p:sp>
        <p:nvSpPr>
          <p:cNvPr id="239" name="Observations and numerical simulations of gas giant atmospher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246888">
              <a:defRPr sz="5400"/>
            </a:lvl1pPr>
          </a:lstStyle>
          <a:p>
            <a:pPr/>
            <a:r>
              <a:t>Observations and numerical simulations of gas giant atmospheres</a:t>
            </a:r>
          </a:p>
        </p:txBody>
      </p:sp>
      <p:sp>
        <p:nvSpPr>
          <p:cNvPr id="240" name="Planetary atmospheres…"/>
          <p:cNvSpPr txBox="1"/>
          <p:nvPr>
            <p:ph type="body" idx="1"/>
          </p:nvPr>
        </p:nvSpPr>
        <p:spPr>
          <a:prstGeom prst="rect">
            <a:avLst/>
          </a:prstGeom>
        </p:spPr>
        <p:txBody>
          <a:bodyPr/>
          <a:lstStyle/>
          <a:p>
            <a:pPr marL="228600" indent="-228600">
              <a:buSzPct val="100000"/>
              <a:buAutoNum type="arabicPeriod" startAt="1"/>
            </a:pPr>
            <a:r>
              <a:t>Planetary atmospheres</a:t>
            </a:r>
          </a:p>
          <a:p>
            <a:pPr marL="228600" indent="-228600">
              <a:buSzPct val="100000"/>
              <a:buAutoNum type="arabicPeriod" startAt="1"/>
            </a:pPr>
            <a:r>
              <a:t>Measuring winds - two techniques</a:t>
            </a:r>
          </a:p>
          <a:p>
            <a:pPr lvl="3" marL="1600200" indent="-228600">
              <a:buSzPct val="100000"/>
              <a:buAutoNum type="arabicPeriod" startAt="1"/>
            </a:pPr>
            <a:r>
              <a:t>Cloud correlations (1D &amp; 2D winds)</a:t>
            </a:r>
          </a:p>
          <a:p>
            <a:pPr lvl="3" marL="1600200" indent="-228600">
              <a:buSzPct val="100000"/>
              <a:buAutoNum type="arabicPeriod" startAt="1"/>
            </a:pPr>
            <a:r>
              <a:t>Doppler (3D)</a:t>
            </a:r>
          </a:p>
          <a:p>
            <a:pPr marL="228600" indent="-228600">
              <a:buSzPct val="100000"/>
              <a:buAutoNum type="arabicPeriod" startAt="1"/>
            </a:pPr>
            <a:r>
              <a:t>Life cycle of spots</a:t>
            </a:r>
          </a:p>
          <a:p>
            <a:pPr lvl="3" marL="1600200" indent="-228600">
              <a:buSzPct val="100000"/>
              <a:buAutoNum type="arabicPeriod" startAt="1"/>
            </a:pPr>
            <a:r>
              <a:t>Neptune </a:t>
            </a:r>
          </a:p>
          <a:p>
            <a:pPr marL="228600" indent="-228600">
              <a:buSzPct val="100000"/>
              <a:buAutoNum type="arabicPeriod" startAt="1"/>
            </a:pPr>
            <a:r>
              <a:t>Conclusions &amp; Questions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Planetary Atmospheres"/>
          <p:cNvSpPr txBox="1"/>
          <p:nvPr>
            <p:ph type="title"/>
          </p:nvPr>
        </p:nvSpPr>
        <p:spPr>
          <a:prstGeom prst="rect">
            <a:avLst/>
          </a:prstGeom>
        </p:spPr>
        <p:txBody>
          <a:bodyPr/>
          <a:lstStyle/>
          <a:p>
            <a:pPr/>
            <a:r>
              <a:t>Planetary Atmospheres</a:t>
            </a:r>
          </a:p>
        </p:txBody>
      </p:sp>
      <p:sp>
        <p:nvSpPr>
          <p:cNvPr id="243" name="Interdisciplinary research"/>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Interdisciplinary research</a:t>
            </a:r>
          </a:p>
        </p:txBody>
      </p:sp>
      <p:pic>
        <p:nvPicPr>
          <p:cNvPr id="244" name="Picture 6" descr="Picture 6"/>
          <p:cNvPicPr>
            <a:picLocks noChangeAspect="1"/>
          </p:cNvPicPr>
          <p:nvPr/>
        </p:nvPicPr>
        <p:blipFill>
          <a:blip r:embed="rId2">
            <a:extLst/>
          </a:blip>
          <a:stretch>
            <a:fillRect/>
          </a:stretch>
        </p:blipFill>
        <p:spPr>
          <a:xfrm>
            <a:off x="1987299" y="3801331"/>
            <a:ext cx="5596373" cy="4313636"/>
          </a:xfrm>
          <a:prstGeom prst="rect">
            <a:avLst/>
          </a:prstGeom>
          <a:ln w="12700">
            <a:miter lim="400000"/>
          </a:ln>
        </p:spPr>
      </p:pic>
      <p:pic>
        <p:nvPicPr>
          <p:cNvPr id="245" name="Content Placeholder 5" descr="Content Placeholder 5"/>
          <p:cNvPicPr>
            <a:picLocks noChangeAspect="1"/>
          </p:cNvPicPr>
          <p:nvPr/>
        </p:nvPicPr>
        <p:blipFill>
          <a:blip r:embed="rId3">
            <a:extLst/>
          </a:blip>
          <a:stretch>
            <a:fillRect/>
          </a:stretch>
        </p:blipFill>
        <p:spPr>
          <a:xfrm>
            <a:off x="17297798" y="9242075"/>
            <a:ext cx="6423277" cy="4313462"/>
          </a:xfrm>
          <a:prstGeom prst="rect">
            <a:avLst/>
          </a:prstGeom>
          <a:ln w="12700">
            <a:miter lim="400000"/>
          </a:ln>
        </p:spPr>
      </p:pic>
      <p:pic>
        <p:nvPicPr>
          <p:cNvPr id="246" name="jupiter-earth-swirls.jpg" descr="jupiter-earth-swirls.jpg"/>
          <p:cNvPicPr>
            <a:picLocks noChangeAspect="1"/>
          </p:cNvPicPr>
          <p:nvPr/>
        </p:nvPicPr>
        <p:blipFill>
          <a:blip r:embed="rId4">
            <a:extLst/>
          </a:blip>
          <a:stretch>
            <a:fillRect/>
          </a:stretch>
        </p:blipFill>
        <p:spPr>
          <a:xfrm rot="16200000">
            <a:off x="16853103" y="2017714"/>
            <a:ext cx="7581228" cy="5054152"/>
          </a:xfrm>
          <a:prstGeom prst="rect">
            <a:avLst/>
          </a:prstGeom>
          <a:ln w="12700">
            <a:miter lim="400000"/>
          </a:ln>
        </p:spPr>
      </p:pic>
      <p:pic>
        <p:nvPicPr>
          <p:cNvPr id="247" name="Image" descr="Image"/>
          <p:cNvPicPr>
            <a:picLocks noChangeAspect="1"/>
          </p:cNvPicPr>
          <p:nvPr/>
        </p:nvPicPr>
        <p:blipFill>
          <a:blip r:embed="rId5">
            <a:extLst/>
          </a:blip>
          <a:stretch>
            <a:fillRect/>
          </a:stretch>
        </p:blipFill>
        <p:spPr>
          <a:xfrm>
            <a:off x="1231786" y="8297436"/>
            <a:ext cx="7034570" cy="4532902"/>
          </a:xfrm>
          <a:prstGeom prst="rect">
            <a:avLst/>
          </a:prstGeom>
          <a:ln w="12700">
            <a:miter lim="400000"/>
          </a:ln>
        </p:spPr>
      </p:pic>
      <p:sp>
        <p:nvSpPr>
          <p:cNvPr id="248" name="Oval"/>
          <p:cNvSpPr/>
          <p:nvPr/>
        </p:nvSpPr>
        <p:spPr>
          <a:xfrm>
            <a:off x="8140487" y="3969866"/>
            <a:ext cx="5592358" cy="5820970"/>
          </a:xfrm>
          <a:prstGeom prst="ellipse">
            <a:avLst/>
          </a:prstGeom>
          <a:ln w="508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9" name="Oval"/>
          <p:cNvSpPr/>
          <p:nvPr/>
        </p:nvSpPr>
        <p:spPr>
          <a:xfrm>
            <a:off x="11967467" y="3969866"/>
            <a:ext cx="5592359" cy="5820970"/>
          </a:xfrm>
          <a:prstGeom prst="ellipse">
            <a:avLst/>
          </a:prstGeom>
          <a:ln w="508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50" name="Oval"/>
          <p:cNvSpPr/>
          <p:nvPr/>
        </p:nvSpPr>
        <p:spPr>
          <a:xfrm>
            <a:off x="10050858" y="7457964"/>
            <a:ext cx="5592358" cy="5820970"/>
          </a:xfrm>
          <a:prstGeom prst="ellipse">
            <a:avLst/>
          </a:prstGeom>
          <a:ln w="508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51" name="Astrophysics"/>
          <p:cNvSpPr txBox="1"/>
          <p:nvPr/>
        </p:nvSpPr>
        <p:spPr>
          <a:xfrm>
            <a:off x="8704691" y="6408228"/>
            <a:ext cx="2944631" cy="665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800">
                <a:solidFill>
                  <a:srgbClr val="000000"/>
                </a:solidFill>
              </a:defRPr>
            </a:lvl1pPr>
          </a:lstStyle>
          <a:p>
            <a:pPr/>
            <a:r>
              <a:t>Astrophysics</a:t>
            </a:r>
          </a:p>
        </p:txBody>
      </p:sp>
      <p:sp>
        <p:nvSpPr>
          <p:cNvPr id="252" name="Dynamics (Oceans &amp; Atmospheres)"/>
          <p:cNvSpPr txBox="1"/>
          <p:nvPr/>
        </p:nvSpPr>
        <p:spPr>
          <a:xfrm>
            <a:off x="13958391" y="5714275"/>
            <a:ext cx="3242318" cy="2053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800">
                <a:solidFill>
                  <a:srgbClr val="000000"/>
                </a:solidFill>
              </a:defRPr>
            </a:lvl1pPr>
          </a:lstStyle>
          <a:p>
            <a:pPr/>
            <a:r>
              <a:t>Dynamics (Oceans &amp; Atmospheres)</a:t>
            </a:r>
          </a:p>
        </p:txBody>
      </p:sp>
      <p:sp>
        <p:nvSpPr>
          <p:cNvPr id="253" name="Computational Physics"/>
          <p:cNvSpPr txBox="1"/>
          <p:nvPr/>
        </p:nvSpPr>
        <p:spPr>
          <a:xfrm>
            <a:off x="11177501" y="10340391"/>
            <a:ext cx="3345311" cy="12426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800">
                <a:solidFill>
                  <a:srgbClr val="000000"/>
                </a:solidFill>
              </a:defRPr>
            </a:lvl1pPr>
          </a:lstStyle>
          <a:p>
            <a:pPr/>
            <a:r>
              <a:t>Computational Physics</a:t>
            </a:r>
          </a:p>
        </p:txBody>
      </p:sp>
      <p:sp>
        <p:nvSpPr>
          <p:cNvPr id="254" name="Shape"/>
          <p:cNvSpPr/>
          <p:nvPr/>
        </p:nvSpPr>
        <p:spPr>
          <a:xfrm>
            <a:off x="12066899" y="7468579"/>
            <a:ext cx="1560080" cy="1514821"/>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0" y="2059"/>
                </a:moveTo>
                <a:cubicBezTo>
                  <a:pt x="3426" y="699"/>
                  <a:pt x="7065" y="2"/>
                  <a:pt x="10736" y="0"/>
                </a:cubicBezTo>
                <a:cubicBezTo>
                  <a:pt x="14453" y="-1"/>
                  <a:pt x="18137" y="711"/>
                  <a:pt x="21600" y="2101"/>
                </a:cubicBezTo>
                <a:cubicBezTo>
                  <a:pt x="21019" y="5839"/>
                  <a:pt x="19796" y="9440"/>
                  <a:pt x="17989" y="12736"/>
                </a:cubicBezTo>
                <a:cubicBezTo>
                  <a:pt x="16135" y="16117"/>
                  <a:pt x="13698" y="19120"/>
                  <a:pt x="10796" y="21599"/>
                </a:cubicBezTo>
                <a:cubicBezTo>
                  <a:pt x="8211" y="19095"/>
                  <a:pt x="5988" y="16223"/>
                  <a:pt x="4196" y="13068"/>
                </a:cubicBezTo>
                <a:cubicBezTo>
                  <a:pt x="2251" y="9645"/>
                  <a:pt x="835" y="5931"/>
                  <a:pt x="0" y="2059"/>
                </a:cubicBezTo>
                <a:close/>
              </a:path>
            </a:pathLst>
          </a:custGeom>
          <a:gradFill>
            <a:gsLst>
              <a:gs pos="0">
                <a:schemeClr val="accent1">
                  <a:lumOff val="-13575"/>
                </a:schemeClr>
              </a:gs>
              <a:gs pos="100000">
                <a:schemeClr val="accent1">
                  <a:lumOff val="16847"/>
                </a:schemeClr>
              </a:gs>
            </a:gsLst>
            <a:lin ang="5400000"/>
          </a:gradFill>
          <a:ln w="25400">
            <a:solidFill>
              <a:schemeClr val="accent1">
                <a:lumOff val="-13575"/>
              </a:schemeClr>
            </a:solidFill>
            <a:miter lim="400000"/>
          </a:ln>
        </p:spPr>
        <p:txBody>
          <a:bodyPr lIns="50800" tIns="50800" rIns="50800" bIns="50800" anchor="ctr"/>
          <a:lstStyle/>
          <a:p>
            <a:pPr/>
          </a:p>
        </p:txBody>
      </p:sp>
      <p:sp>
        <p:nvSpPr>
          <p:cNvPr id="255" name="HST"/>
          <p:cNvSpPr txBox="1"/>
          <p:nvPr/>
        </p:nvSpPr>
        <p:spPr>
          <a:xfrm>
            <a:off x="6760906" y="3800056"/>
            <a:ext cx="805588"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HST</a:t>
            </a:r>
          </a:p>
        </p:txBody>
      </p:sp>
      <p:sp>
        <p:nvSpPr>
          <p:cNvPr id="256" name="VLT"/>
          <p:cNvSpPr txBox="1"/>
          <p:nvPr/>
        </p:nvSpPr>
        <p:spPr>
          <a:xfrm>
            <a:off x="7485384" y="12292024"/>
            <a:ext cx="700685"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VLT</a:t>
            </a:r>
          </a:p>
        </p:txBody>
      </p:sp>
      <p:sp>
        <p:nvSpPr>
          <p:cNvPr id="257" name="Earth"/>
          <p:cNvSpPr txBox="1"/>
          <p:nvPr/>
        </p:nvSpPr>
        <p:spPr>
          <a:xfrm>
            <a:off x="18142431" y="822776"/>
            <a:ext cx="950673"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Earth</a:t>
            </a:r>
          </a:p>
        </p:txBody>
      </p:sp>
      <p:sp>
        <p:nvSpPr>
          <p:cNvPr id="258" name="Jupiter"/>
          <p:cNvSpPr txBox="1"/>
          <p:nvPr/>
        </p:nvSpPr>
        <p:spPr>
          <a:xfrm>
            <a:off x="18116640" y="4527992"/>
            <a:ext cx="1207771"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Jupiter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Planetary atmospheres"/>
          <p:cNvSpPr txBox="1"/>
          <p:nvPr>
            <p:ph type="title"/>
          </p:nvPr>
        </p:nvSpPr>
        <p:spPr>
          <a:prstGeom prst="rect">
            <a:avLst/>
          </a:prstGeom>
        </p:spPr>
        <p:txBody>
          <a:bodyPr/>
          <a:lstStyle/>
          <a:p>
            <a:pPr/>
            <a:r>
              <a:t>Planetary atmospheres</a:t>
            </a:r>
          </a:p>
        </p:txBody>
      </p:sp>
      <p:sp>
        <p:nvSpPr>
          <p:cNvPr id="261" name="Rich phenomenolog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Rich phenomenology</a:t>
            </a:r>
          </a:p>
        </p:txBody>
      </p:sp>
      <p:pic>
        <p:nvPicPr>
          <p:cNvPr id="262" name="Screenshot 2023-09-28 at 11.00.20 AM.png" descr="Screenshot 2023-09-28 at 11.00.20 AM.png"/>
          <p:cNvPicPr>
            <a:picLocks noChangeAspect="1"/>
          </p:cNvPicPr>
          <p:nvPr/>
        </p:nvPicPr>
        <p:blipFill>
          <a:blip r:embed="rId2">
            <a:extLst/>
          </a:blip>
          <a:srcRect l="0" t="0" r="0" b="29409"/>
          <a:stretch>
            <a:fillRect/>
          </a:stretch>
        </p:blipFill>
        <p:spPr>
          <a:xfrm>
            <a:off x="2572325" y="3375498"/>
            <a:ext cx="19798853" cy="1016300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itle 1"/>
          <p:cNvSpPr txBox="1"/>
          <p:nvPr>
            <p:ph type="title"/>
          </p:nvPr>
        </p:nvSpPr>
        <p:spPr>
          <a:xfrm>
            <a:off x="1206500" y="1079500"/>
            <a:ext cx="21971000" cy="1435100"/>
          </a:xfrm>
          <a:prstGeom prst="rect">
            <a:avLst/>
          </a:prstGeom>
        </p:spPr>
        <p:txBody>
          <a:bodyPr lIns="50800" tIns="50800" rIns="50800" bIns="50800" anchor="t"/>
          <a:lstStyle>
            <a:lvl1pPr algn="l">
              <a:defRPr b="1"/>
            </a:lvl1pPr>
          </a:lstStyle>
          <a:p>
            <a:pPr/>
            <a:r>
              <a:t>Planetary atmospheres</a:t>
            </a:r>
          </a:p>
        </p:txBody>
      </p:sp>
      <p:sp>
        <p:nvSpPr>
          <p:cNvPr id="265" name="Circulation Models"/>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5500">
                <a:solidFill>
                  <a:srgbClr val="000000"/>
                </a:solidFill>
              </a:defRPr>
            </a:lvl1pPr>
          </a:lstStyle>
          <a:p>
            <a:pPr/>
            <a:r>
              <a:t>Circulation Models</a:t>
            </a:r>
          </a:p>
        </p:txBody>
      </p:sp>
      <p:pic>
        <p:nvPicPr>
          <p:cNvPr id="266" name="jpegPIA24965.jpg" descr="jpegPIA24965.jpg"/>
          <p:cNvPicPr>
            <a:picLocks noChangeAspect="1"/>
          </p:cNvPicPr>
          <p:nvPr/>
        </p:nvPicPr>
        <p:blipFill>
          <a:blip r:embed="rId3">
            <a:extLst/>
          </a:blip>
          <a:srcRect l="1916" t="26754" r="2708" b="13585"/>
          <a:stretch>
            <a:fillRect/>
          </a:stretch>
        </p:blipFill>
        <p:spPr>
          <a:xfrm>
            <a:off x="687585" y="4106484"/>
            <a:ext cx="23008695" cy="809598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Ex. Jupit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Ex. Jupiter</a:t>
            </a:r>
          </a:p>
        </p:txBody>
      </p:sp>
      <p:pic>
        <p:nvPicPr>
          <p:cNvPr id="271" name="Image" descr="Image"/>
          <p:cNvPicPr>
            <a:picLocks noChangeAspect="1"/>
          </p:cNvPicPr>
          <p:nvPr/>
        </p:nvPicPr>
        <p:blipFill>
          <a:blip r:embed="rId2">
            <a:extLst/>
          </a:blip>
          <a:stretch>
            <a:fillRect/>
          </a:stretch>
        </p:blipFill>
        <p:spPr>
          <a:xfrm>
            <a:off x="15171904" y="4124779"/>
            <a:ext cx="8493673" cy="8493673"/>
          </a:xfrm>
          <a:prstGeom prst="rect">
            <a:avLst/>
          </a:prstGeom>
          <a:ln w="12700">
            <a:miter lim="400000"/>
          </a:ln>
        </p:spPr>
      </p:pic>
      <p:sp>
        <p:nvSpPr>
          <p:cNvPr id="272" name="NASA/JPL/University of Arizona"/>
          <p:cNvSpPr txBox="1"/>
          <p:nvPr/>
        </p:nvSpPr>
        <p:spPr>
          <a:xfrm>
            <a:off x="15174222" y="12678788"/>
            <a:ext cx="2982914"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4B5C68"/>
                </a:solidFill>
                <a:latin typeface="Helvetica"/>
                <a:ea typeface="Helvetica"/>
                <a:cs typeface="Helvetica"/>
                <a:sym typeface="Helvetica"/>
              </a:defRPr>
            </a:lvl1pPr>
          </a:lstStyle>
          <a:p>
            <a:pPr/>
            <a:r>
              <a:t>NASA/JPL/University of Arizona</a:t>
            </a:r>
          </a:p>
        </p:txBody>
      </p:sp>
      <p:sp>
        <p:nvSpPr>
          <p:cNvPr id="273" name="Measuring winds - Cloud tracking"/>
          <p:cNvSpPr txBox="1"/>
          <p:nvPr>
            <p:ph type="title"/>
          </p:nvPr>
        </p:nvSpPr>
        <p:spPr>
          <a:prstGeom prst="rect">
            <a:avLst/>
          </a:prstGeom>
        </p:spPr>
        <p:txBody>
          <a:bodyPr/>
          <a:lstStyle/>
          <a:p>
            <a:pPr/>
            <a:r>
              <a:t>Measuring winds - Cloud tracking</a:t>
            </a:r>
          </a:p>
        </p:txBody>
      </p:sp>
      <p:pic>
        <p:nvPicPr>
          <p:cNvPr id="274" name="Jupiter01-H264_1280x720.mp4" descr="Jupiter01-H264_1280x72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55949" y="4248157"/>
            <a:ext cx="14661184" cy="8246916"/>
          </a:xfrm>
          <a:prstGeom prst="rect">
            <a:avLst/>
          </a:prstGeom>
          <a:ln w="12700">
            <a:miter lim="400000"/>
          </a:ln>
        </p:spPr>
      </p:pic>
      <p:sp>
        <p:nvSpPr>
          <p:cNvPr id="275" name="NASA/JPL/University of Arizona"/>
          <p:cNvSpPr txBox="1"/>
          <p:nvPr/>
        </p:nvSpPr>
        <p:spPr>
          <a:xfrm>
            <a:off x="241381" y="12599892"/>
            <a:ext cx="2982914"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4B5C68"/>
                </a:solidFill>
                <a:latin typeface="Helvetica"/>
                <a:ea typeface="Helvetica"/>
                <a:cs typeface="Helvetica"/>
                <a:sym typeface="Helvetica"/>
              </a:defRPr>
            </a:lvl1pPr>
          </a:lstStyle>
          <a:p>
            <a:pPr/>
            <a:r>
              <a:t>NASA/JPL/University of Arizona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4024" fill="hold"/>
                                        <p:tgtEl>
                                          <p:spTgt spid="2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4"/>
                </p:tgtEl>
              </p:cMediaNode>
            </p:video>
            <p:seq concurrent="1" prevAc="none" nextAc="seek">
              <p:cTn id="8" evtFilter="cancelBubble" nodeType="interactiveSeq" restart="whenNotActive" fill="hold">
                <p:stCondLst>
                  <p:cond delay="0" evt="onClick">
                    <p:tgtEl>
                      <p:spTgt spid="27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74"/>
                                        </p:tgtEl>
                                      </p:cBhvr>
                                    </p:cmd>
                                  </p:childTnLst>
                                </p:cTn>
                              </p:par>
                            </p:childTnLst>
                          </p:cTn>
                        </p:par>
                      </p:childTnLst>
                    </p:cTn>
                  </p:par>
                </p:childTnLst>
              </p:cTn>
              <p:nextCondLst>
                <p:cond delay="0" evt="onClick">
                  <p:tgtEl>
                    <p:spTgt spid="2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Ex. Jupit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Ex. Jupiter</a:t>
            </a:r>
          </a:p>
        </p:txBody>
      </p:sp>
      <p:pic>
        <p:nvPicPr>
          <p:cNvPr id="278" name="PIA02863.gif" descr="PIA02863.gif"/>
          <p:cNvPicPr>
            <a:picLocks noChangeAspect="0"/>
          </p:cNvPicPr>
          <p:nvPr/>
        </p:nvPicPr>
        <p:blipFill>
          <a:blip r:embed="rId2">
            <a:extLst/>
          </a:blip>
          <a:stretch>
            <a:fillRect/>
          </a:stretch>
        </p:blipFill>
        <p:spPr>
          <a:xfrm>
            <a:off x="2799509" y="4832514"/>
            <a:ext cx="18042743" cy="6022090"/>
          </a:xfrm>
          <a:prstGeom prst="rect">
            <a:avLst/>
          </a:prstGeom>
          <a:ln w="12700">
            <a:miter lim="400000"/>
          </a:ln>
        </p:spPr>
      </p:pic>
      <p:sp>
        <p:nvSpPr>
          <p:cNvPr id="279" name="Measuring winds - Cloud tracking"/>
          <p:cNvSpPr txBox="1"/>
          <p:nvPr>
            <p:ph type="title"/>
          </p:nvPr>
        </p:nvSpPr>
        <p:spPr>
          <a:prstGeom prst="rect">
            <a:avLst/>
          </a:prstGeom>
        </p:spPr>
        <p:txBody>
          <a:bodyPr/>
          <a:lstStyle/>
          <a:p>
            <a:pPr/>
            <a:r>
              <a:t>Measuring winds - Cloud tracking</a:t>
            </a:r>
          </a:p>
        </p:txBody>
      </p:sp>
      <p:sp>
        <p:nvSpPr>
          <p:cNvPr id="280" name="NASA/JPL"/>
          <p:cNvSpPr txBox="1"/>
          <p:nvPr/>
        </p:nvSpPr>
        <p:spPr>
          <a:xfrm>
            <a:off x="19733353" y="11149273"/>
            <a:ext cx="107424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4B5C68"/>
                </a:solidFill>
                <a:latin typeface="Helvetica"/>
                <a:ea typeface="Helvetica"/>
                <a:cs typeface="Helvetica"/>
                <a:sym typeface="Helvetica"/>
              </a:defRPr>
            </a:lvl1pPr>
          </a:lstStyle>
          <a:p>
            <a:pPr/>
            <a:r>
              <a:t>NASA/JPL</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Correlatio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Correlations</a:t>
            </a:r>
          </a:p>
        </p:txBody>
      </p:sp>
      <p:pic>
        <p:nvPicPr>
          <p:cNvPr id="283" name="Screenshot 2023-09-26 at 7.54.58 PM.png" descr="Screenshot 2023-09-26 at 7.54.58 PM.png"/>
          <p:cNvPicPr>
            <a:picLocks noChangeAspect="1"/>
          </p:cNvPicPr>
          <p:nvPr/>
        </p:nvPicPr>
        <p:blipFill>
          <a:blip r:embed="rId2">
            <a:extLst/>
          </a:blip>
          <a:srcRect l="13938" t="44802" r="11328" b="0"/>
          <a:stretch>
            <a:fillRect/>
          </a:stretch>
        </p:blipFill>
        <p:spPr>
          <a:xfrm>
            <a:off x="5112715" y="6482093"/>
            <a:ext cx="11898517" cy="3778853"/>
          </a:xfrm>
          <a:prstGeom prst="rect">
            <a:avLst/>
          </a:prstGeom>
          <a:ln w="12700">
            <a:miter lim="400000"/>
          </a:ln>
        </p:spPr>
      </p:pic>
      <p:sp>
        <p:nvSpPr>
          <p:cNvPr id="284" name="Measuring winds - Cloud tracking"/>
          <p:cNvSpPr txBox="1"/>
          <p:nvPr>
            <p:ph type="title"/>
          </p:nvPr>
        </p:nvSpPr>
        <p:spPr>
          <a:prstGeom prst="rect">
            <a:avLst/>
          </a:prstGeom>
        </p:spPr>
        <p:txBody>
          <a:bodyPr/>
          <a:lstStyle/>
          <a:p>
            <a:pPr/>
            <a:r>
              <a:t>Measuring winds - Cloud tracking</a:t>
            </a:r>
          </a:p>
        </p:txBody>
      </p:sp>
      <p:pic>
        <p:nvPicPr>
          <p:cNvPr id="285" name="pasted-movie.png" descr="pasted-movie.png"/>
          <p:cNvPicPr>
            <a:picLocks noChangeAspect="1"/>
          </p:cNvPicPr>
          <p:nvPr/>
        </p:nvPicPr>
        <p:blipFill>
          <a:blip r:embed="rId3">
            <a:extLst/>
          </a:blip>
          <a:srcRect l="0" t="0" r="73214" b="0"/>
          <a:stretch>
            <a:fillRect/>
          </a:stretch>
        </p:blipFill>
        <p:spPr>
          <a:xfrm>
            <a:off x="656751" y="3399855"/>
            <a:ext cx="4403071" cy="5143740"/>
          </a:xfrm>
          <a:prstGeom prst="rect">
            <a:avLst/>
          </a:prstGeom>
          <a:ln w="12700">
            <a:miter lim="400000"/>
          </a:ln>
        </p:spPr>
      </p:pic>
      <p:pic>
        <p:nvPicPr>
          <p:cNvPr id="286" name="pasted-movie.png" descr="pasted-movie.png"/>
          <p:cNvPicPr>
            <a:picLocks noChangeAspect="1"/>
          </p:cNvPicPr>
          <p:nvPr/>
        </p:nvPicPr>
        <p:blipFill>
          <a:blip r:embed="rId3">
            <a:extLst/>
          </a:blip>
          <a:srcRect l="34688" t="0" r="37856" b="0"/>
          <a:stretch>
            <a:fillRect/>
          </a:stretch>
        </p:blipFill>
        <p:spPr>
          <a:xfrm>
            <a:off x="601586" y="8635867"/>
            <a:ext cx="4513133" cy="5143740"/>
          </a:xfrm>
          <a:prstGeom prst="rect">
            <a:avLst/>
          </a:prstGeom>
          <a:ln w="12700">
            <a:miter lim="400000"/>
          </a:ln>
        </p:spPr>
      </p:pic>
      <p:pic>
        <p:nvPicPr>
          <p:cNvPr id="287" name="pasted-movie.png" descr="pasted-movie.png"/>
          <p:cNvPicPr>
            <a:picLocks noChangeAspect="1"/>
          </p:cNvPicPr>
          <p:nvPr/>
        </p:nvPicPr>
        <p:blipFill>
          <a:blip r:embed="rId3">
            <a:extLst/>
          </a:blip>
          <a:srcRect l="66517" t="0" r="0" b="0"/>
          <a:stretch>
            <a:fillRect/>
          </a:stretch>
        </p:blipFill>
        <p:spPr>
          <a:xfrm>
            <a:off x="17064457" y="4351182"/>
            <a:ext cx="7400622" cy="6916350"/>
          </a:xfrm>
          <a:prstGeom prst="rect">
            <a:avLst/>
          </a:prstGeom>
          <a:ln w="12700">
            <a:miter lim="400000"/>
          </a:ln>
        </p:spPr>
      </p:pic>
      <p:sp>
        <p:nvSpPr>
          <p:cNvPr id="288" name="Line"/>
          <p:cNvSpPr/>
          <p:nvPr/>
        </p:nvSpPr>
        <p:spPr>
          <a:xfrm flipV="1">
            <a:off x="1294513" y="5566155"/>
            <a:ext cx="3541430" cy="18158"/>
          </a:xfrm>
          <a:prstGeom prst="line">
            <a:avLst/>
          </a:prstGeom>
          <a:ln w="76200">
            <a:solidFill>
              <a:schemeClr val="accent5">
                <a:hueOff val="-82419"/>
                <a:satOff val="-9513"/>
                <a:lumOff val="-16343"/>
              </a:schemeClr>
            </a:solidFill>
            <a:miter lim="400000"/>
          </a:ln>
        </p:spPr>
        <p:txBody>
          <a:bodyPr lIns="50800" tIns="50800" rIns="50800" bIns="50800" anchor="ctr"/>
          <a:lstStyle/>
          <a:p>
            <a:pPr/>
          </a:p>
        </p:txBody>
      </p:sp>
      <p:sp>
        <p:nvSpPr>
          <p:cNvPr id="289" name="Line"/>
          <p:cNvSpPr/>
          <p:nvPr/>
        </p:nvSpPr>
        <p:spPr>
          <a:xfrm flipV="1">
            <a:off x="1294513" y="10881415"/>
            <a:ext cx="3541430" cy="18158"/>
          </a:xfrm>
          <a:prstGeom prst="line">
            <a:avLst/>
          </a:prstGeom>
          <a:ln w="76200">
            <a:solidFill>
              <a:schemeClr val="accent1">
                <a:lumOff val="-13575"/>
              </a:schemeClr>
            </a:solidFill>
            <a:miter lim="400000"/>
          </a:ln>
        </p:spPr>
        <p:txBody>
          <a:bodyPr lIns="50800" tIns="50800" rIns="50800" bIns="50800" anchor="ctr"/>
          <a:lstStyle/>
          <a:p>
            <a:pPr/>
          </a:p>
        </p:txBody>
      </p:sp>
      <p:sp>
        <p:nvSpPr>
          <p:cNvPr id="290" name="Line"/>
          <p:cNvSpPr/>
          <p:nvPr/>
        </p:nvSpPr>
        <p:spPr>
          <a:xfrm>
            <a:off x="4919806" y="5537035"/>
            <a:ext cx="1967075" cy="2053231"/>
          </a:xfrm>
          <a:prstGeom prst="line">
            <a:avLst/>
          </a:prstGeom>
          <a:ln w="25400">
            <a:solidFill>
              <a:srgbClr val="000000"/>
            </a:solidFill>
            <a:miter lim="400000"/>
            <a:tailEnd type="triangle"/>
          </a:ln>
        </p:spPr>
        <p:txBody>
          <a:bodyPr lIns="50800" tIns="50800" rIns="50800" bIns="50800" anchor="ctr"/>
          <a:lstStyle/>
          <a:p>
            <a:pPr/>
          </a:p>
        </p:txBody>
      </p:sp>
      <p:sp>
        <p:nvSpPr>
          <p:cNvPr id="291" name="Line"/>
          <p:cNvSpPr/>
          <p:nvPr/>
        </p:nvSpPr>
        <p:spPr>
          <a:xfrm flipV="1">
            <a:off x="4836053" y="8159438"/>
            <a:ext cx="2010782" cy="2774520"/>
          </a:xfrm>
          <a:prstGeom prst="line">
            <a:avLst/>
          </a:prstGeom>
          <a:ln w="25400">
            <a:solidFill>
              <a:srgbClr val="000000"/>
            </a:solidFill>
            <a:miter lim="400000"/>
            <a:tailEnd type="triangle"/>
          </a:ln>
        </p:spPr>
        <p:txBody>
          <a:bodyPr lIns="50800" tIns="50800" rIns="50800" bIns="50800" anchor="ctr"/>
          <a:lstStyle/>
          <a:p>
            <a:pPr/>
          </a:p>
        </p:txBody>
      </p:sp>
      <p:sp>
        <p:nvSpPr>
          <p:cNvPr id="292" name="Equation"/>
          <p:cNvSpPr txBox="1"/>
          <p:nvPr/>
        </p:nvSpPr>
        <p:spPr>
          <a:xfrm>
            <a:off x="12286946" y="10647467"/>
            <a:ext cx="2387771" cy="163068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f>
                    <m:fPr>
                      <m:ctrlPr>
                        <a:rPr xmlns:a="http://schemas.openxmlformats.org/drawingml/2006/main" sz="6000" i="1">
                          <a:solidFill>
                            <a:srgbClr val="5E5E5E"/>
                          </a:solidFill>
                          <a:latin typeface="Cambria Math" panose="02040503050406030204" pitchFamily="18" charset="0"/>
                        </a:rPr>
                      </m:ctrlPr>
                      <m:type m:val="bar"/>
                    </m:fPr>
                    <m:num>
                      <m:r>
                        <m:rPr>
                          <m:sty m:val="p"/>
                        </m:rPr>
                        <a:rPr xmlns:a="http://schemas.openxmlformats.org/drawingml/2006/main" sz="6000" i="1">
                          <a:solidFill>
                            <a:srgbClr val="5E5E5E"/>
                          </a:solidFill>
                          <a:latin typeface="Cambria Math" panose="02040503050406030204" pitchFamily="18" charset="0"/>
                        </a:rPr>
                        <m:t>Δ</m:t>
                      </m:r>
                      <m:r>
                        <a:rPr xmlns:a="http://schemas.openxmlformats.org/drawingml/2006/main" sz="6000" i="1">
                          <a:solidFill>
                            <a:srgbClr val="5E5E5E"/>
                          </a:solidFill>
                          <a:latin typeface="Cambria Math" panose="02040503050406030204" pitchFamily="18" charset="0"/>
                        </a:rPr>
                        <m:t>x</m:t>
                      </m:r>
                    </m:num>
                    <m:den>
                      <m:r>
                        <m:rPr>
                          <m:sty m:val="p"/>
                        </m:rPr>
                        <a:rPr xmlns:a="http://schemas.openxmlformats.org/drawingml/2006/main" sz="6000" i="1">
                          <a:solidFill>
                            <a:srgbClr val="5E5E5E"/>
                          </a:solidFill>
                          <a:latin typeface="Cambria Math" panose="02040503050406030204" pitchFamily="18" charset="0"/>
                        </a:rPr>
                        <m:t>Δ</m:t>
                      </m:r>
                      <m:r>
                        <a:rPr xmlns:a="http://schemas.openxmlformats.org/drawingml/2006/main" sz="6000" i="1">
                          <a:solidFill>
                            <a:srgbClr val="5E5E5E"/>
                          </a:solidFill>
                          <a:latin typeface="Cambria Math" panose="02040503050406030204" pitchFamily="18" charset="0"/>
                        </a:rPr>
                        <m:t>t</m:t>
                      </m:r>
                    </m:den>
                  </m:f>
                  <m:r>
                    <a:rPr xmlns:a="http://schemas.openxmlformats.org/drawingml/2006/main" sz="6000" i="1">
                      <a:solidFill>
                        <a:srgbClr val="5E5E5E"/>
                      </a:solidFill>
                      <a:latin typeface="Cambria Math" panose="02040503050406030204" pitchFamily="18" charset="0"/>
                    </a:rPr>
                    <m:t>=</m:t>
                  </m:r>
                  <m:r>
                    <m:rPr>
                      <m:sty m:val="p"/>
                    </m:rPr>
                    <a:rPr xmlns:a="http://schemas.openxmlformats.org/drawingml/2006/main" sz="6000" i="1">
                      <a:solidFill>
                        <a:srgbClr val="5E5E5E"/>
                      </a:solidFill>
                      <a:latin typeface="Cambria Math" panose="02040503050406030204" pitchFamily="18" charset="0"/>
                    </a:rPr>
                    <m:t>v</m:t>
                  </m:r>
                </m:oMath>
              </m:oMathPara>
            </a14:m>
            <a:endParaRPr sz="6000">
              <a:solidFill>
                <a:srgbClr val="5E5E5E"/>
              </a:solidFill>
            </a:endParaRPr>
          </a:p>
        </p:txBody>
      </p:sp>
      <p:sp>
        <p:nvSpPr>
          <p:cNvPr id="293" name="Line"/>
          <p:cNvSpPr/>
          <p:nvPr/>
        </p:nvSpPr>
        <p:spPr>
          <a:xfrm flipV="1">
            <a:off x="14869337" y="7120652"/>
            <a:ext cx="6446263" cy="4265760"/>
          </a:xfrm>
          <a:prstGeom prst="line">
            <a:avLst/>
          </a:prstGeom>
          <a:ln w="25400">
            <a:solidFill>
              <a:srgbClr val="000000"/>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1D Zonal Wind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1D Zonal Winds</a:t>
            </a:r>
          </a:p>
        </p:txBody>
      </p:sp>
      <p:pic>
        <p:nvPicPr>
          <p:cNvPr id="296" name="Screenshot 2023-06-26 at 7.09.13 PM.png" descr="Screenshot 2023-06-26 at 7.09.13 PM.png"/>
          <p:cNvPicPr>
            <a:picLocks noChangeAspect="1"/>
          </p:cNvPicPr>
          <p:nvPr/>
        </p:nvPicPr>
        <p:blipFill>
          <a:blip r:embed="rId2">
            <a:extLst/>
          </a:blip>
          <a:srcRect l="0" t="11244" r="0" b="0"/>
          <a:stretch>
            <a:fillRect/>
          </a:stretch>
        </p:blipFill>
        <p:spPr>
          <a:xfrm>
            <a:off x="3372764" y="3258867"/>
            <a:ext cx="15941525" cy="9443273"/>
          </a:xfrm>
          <a:prstGeom prst="rect">
            <a:avLst/>
          </a:prstGeom>
          <a:ln w="12700">
            <a:miter lim="400000"/>
          </a:ln>
        </p:spPr>
      </p:pic>
      <p:sp>
        <p:nvSpPr>
          <p:cNvPr id="297" name="Johnson et al. 2018. Planetary and Space Science 155, 2–11"/>
          <p:cNvSpPr txBox="1"/>
          <p:nvPr/>
        </p:nvSpPr>
        <p:spPr>
          <a:xfrm>
            <a:off x="4758982" y="12906605"/>
            <a:ext cx="7007607"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Johnson et al. 2018. Planetary and Space Science 155, 2–11</a:t>
            </a:r>
          </a:p>
        </p:txBody>
      </p:sp>
      <p:sp>
        <p:nvSpPr>
          <p:cNvPr id="298" name="Measuring winds - Cloud tracking"/>
          <p:cNvSpPr txBox="1"/>
          <p:nvPr>
            <p:ph type="title"/>
          </p:nvPr>
        </p:nvSpPr>
        <p:spPr>
          <a:prstGeom prst="rect">
            <a:avLst/>
          </a:prstGeom>
        </p:spPr>
        <p:txBody>
          <a:bodyPr/>
          <a:lstStyle/>
          <a:p>
            <a:pPr/>
            <a:r>
              <a:t>Measuring winds - Cloud tracking</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