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  <p:sldId id="262" r:id="rId4"/>
    <p:sldId id="258" r:id="rId5"/>
    <p:sldId id="263" r:id="rId6"/>
    <p:sldId id="256" r:id="rId7"/>
    <p:sldId id="271" r:id="rId8"/>
    <p:sldId id="264" r:id="rId9"/>
    <p:sldId id="266" r:id="rId10"/>
    <p:sldId id="272" r:id="rId11"/>
    <p:sldId id="265" r:id="rId12"/>
    <p:sldId id="267" r:id="rId13"/>
    <p:sldId id="260" r:id="rId14"/>
    <p:sldId id="268" r:id="rId15"/>
    <p:sldId id="261" r:id="rId16"/>
    <p:sldId id="269" r:id="rId17"/>
    <p:sldId id="270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Book6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727923122512911"/>
          <c:y val="3.3212560386473432E-2"/>
          <c:w val="0.87288803281310279"/>
          <c:h val="0.78625209212978808"/>
        </c:manualLayout>
      </c:layout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Sheet1!$C$2:$C$4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xVal>
          <c:yVal>
            <c:numRef>
              <c:f>Sheet1!$D$2:$D$4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B8A-47D4-AFBE-F6EA37B576FB}"/>
            </c:ext>
          </c:extLst>
        </c:ser>
        <c:ser>
          <c:idx val="2"/>
          <c:order val="1"/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Sheet1!$E$2:$E$4</c:f>
              <c:numCache>
                <c:formatCode>General</c:formatCode>
                <c:ptCount val="3"/>
                <c:pt idx="0">
                  <c:v>2</c:v>
                </c:pt>
                <c:pt idx="1">
                  <c:v>3</c:v>
                </c:pt>
                <c:pt idx="2">
                  <c:v>4</c:v>
                </c:pt>
              </c:numCache>
            </c:numRef>
          </c:xVal>
          <c:yVal>
            <c:numRef>
              <c:f>Sheet1!$F$2:$F$4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B8A-47D4-AFBE-F6EA37B576FB}"/>
            </c:ext>
          </c:extLst>
        </c:ser>
        <c:ser>
          <c:idx val="3"/>
          <c:order val="2"/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Sheet1!$G$2:$G$4</c:f>
              <c:numCache>
                <c:formatCode>General</c:formatCode>
                <c:ptCount val="3"/>
                <c:pt idx="0">
                  <c:v>3</c:v>
                </c:pt>
                <c:pt idx="1">
                  <c:v>4</c:v>
                </c:pt>
                <c:pt idx="2">
                  <c:v>5</c:v>
                </c:pt>
              </c:numCache>
            </c:numRef>
          </c:xVal>
          <c:yVal>
            <c:numRef>
              <c:f>Sheet1!$H$2:$H$4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1B8A-47D4-AFBE-F6EA37B576FB}"/>
            </c:ext>
          </c:extLst>
        </c:ser>
        <c:ser>
          <c:idx val="4"/>
          <c:order val="3"/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Sheet1!$I$2:$I$4</c:f>
              <c:numCache>
                <c:formatCode>General</c:formatCode>
                <c:ptCount val="3"/>
                <c:pt idx="0">
                  <c:v>4</c:v>
                </c:pt>
                <c:pt idx="1">
                  <c:v>5</c:v>
                </c:pt>
                <c:pt idx="2">
                  <c:v>6</c:v>
                </c:pt>
              </c:numCache>
            </c:numRef>
          </c:xVal>
          <c:yVal>
            <c:numRef>
              <c:f>Sheet1!$J$2:$J$4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1B8A-47D4-AFBE-F6EA37B576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361984"/>
        <c:axId val="500954496"/>
      </c:scatterChart>
      <c:valAx>
        <c:axId val="42361984"/>
        <c:scaling>
          <c:orientation val="minMax"/>
          <c:max val="6"/>
          <c:min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TNF</a:t>
                </a:r>
                <a:r>
                  <a:rPr lang="en-US" sz="200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Value</a:t>
                </a: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00954496"/>
        <c:crosses val="autoZero"/>
        <c:crossBetween val="midCat"/>
      </c:valAx>
      <c:valAx>
        <c:axId val="50095449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Degree</a:t>
                </a:r>
                <a:r>
                  <a:rPr lang="en-US" sz="200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Membership</a:t>
                </a: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236198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0.46588</cdr:x>
      <cdr:y>0.37252</cdr:y>
    </cdr:from>
    <cdr:to>
      <cdr:x>0.68025</cdr:x>
      <cdr:y>0.49251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064969" y="1532857"/>
          <a:ext cx="1870456" cy="4937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33% Overlap</a:t>
          </a:r>
          <a:endParaRPr lang="en-US" sz="24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0.10529</cdr:x>
      <cdr:y>0.04415</cdr:y>
    </cdr:from>
    <cdr:to>
      <cdr:x>0.10529</cdr:x>
      <cdr:y>0.81934</cdr:y>
    </cdr:to>
    <cdr:cxnSp macro="">
      <cdr:nvCxnSpPr>
        <cdr:cNvPr id="4" name="Straight Connector 3"/>
        <cdr:cNvCxnSpPr/>
      </cdr:nvCxnSpPr>
      <cdr:spPr>
        <a:xfrm xmlns:a="http://schemas.openxmlformats.org/drawingml/2006/main">
          <a:off x="918653" y="181663"/>
          <a:ext cx="0" cy="3189769"/>
        </a:xfrm>
        <a:prstGeom xmlns:a="http://schemas.openxmlformats.org/drawingml/2006/main" prst="line">
          <a:avLst/>
        </a:prstGeom>
        <a:ln xmlns:a="http://schemas.openxmlformats.org/drawingml/2006/main" w="1905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0.10654</cdr:x>
      <cdr:y>0.03588</cdr:y>
    </cdr:from>
    <cdr:to>
      <cdr:x>0.28076</cdr:x>
      <cdr:y>0.82451</cdr:y>
    </cdr:to>
    <cdr:cxnSp macro="">
      <cdr:nvCxnSpPr>
        <cdr:cNvPr id="9" name="Straight Connector 8"/>
        <cdr:cNvCxnSpPr/>
      </cdr:nvCxnSpPr>
      <cdr:spPr>
        <a:xfrm xmlns:a="http://schemas.openxmlformats.org/drawingml/2006/main">
          <a:off x="929640" y="147640"/>
          <a:ext cx="1520101" cy="3245057"/>
        </a:xfrm>
        <a:prstGeom xmlns:a="http://schemas.openxmlformats.org/drawingml/2006/main" prst="line">
          <a:avLst/>
        </a:prstGeom>
        <a:ln xmlns:a="http://schemas.openxmlformats.org/drawingml/2006/main" w="1905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57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80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5111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011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1713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96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728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650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9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09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914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335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06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191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3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91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2490C-0953-49A2-8036-4D84235CE989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5C0C43-40A2-48F3-AE04-560A2870B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44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960" y="1539240"/>
            <a:ext cx="8808720" cy="4011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of Fuzzy Analytical Hierarchy Process Coupled with Data Mining for Base Condition Assessment of NMDOT 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Culverts</a:t>
            </a:r>
          </a:p>
          <a:p>
            <a:pPr algn="ctr"/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Richardson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A. 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Romero</a:t>
            </a:r>
            <a:r>
              <a:rPr lang="en-US" sz="3200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ctr"/>
            <a:endParaRPr lang="en-US" sz="3200" baseline="30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Civil &amp; Environmental Engineering</a:t>
            </a:r>
          </a:p>
          <a:p>
            <a:pPr algn="ctr"/>
            <a:endParaRPr lang="en-US" sz="3200" baseline="30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Accelerated MS Undergraduate</a:t>
            </a:r>
            <a:endParaRPr 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327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Triangular Fuzzy Scale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2895729"/>
              </p:ext>
            </p:extLst>
          </p:nvPr>
        </p:nvGraphicFramePr>
        <p:xfrm>
          <a:off x="548640" y="1498280"/>
          <a:ext cx="8725362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34714" y="5613080"/>
            <a:ext cx="86988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overlap characterizes uncertainty 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responses 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within 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numerical 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</a:p>
          <a:p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Attributes weights 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could be significantly different depending on the design of fuzzy membership 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functions; 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 preferably be lesser than 50%</a:t>
            </a:r>
          </a:p>
        </p:txBody>
      </p:sp>
    </p:spTree>
    <p:extLst>
      <p:ext uri="{BB962C8B-B14F-4D97-AF65-F5344CB8AC3E}">
        <p14:creationId xmlns:p14="http://schemas.microsoft.com/office/powerpoint/2010/main" val="3100533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FAHP Template for 10 Pairwise Comparisons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42007"/>
              </p:ext>
            </p:extLst>
          </p:nvPr>
        </p:nvGraphicFramePr>
        <p:xfrm>
          <a:off x="312885" y="1732280"/>
          <a:ext cx="9052560" cy="4028292"/>
        </p:xfrm>
        <a:graphic>
          <a:graphicData uri="http://schemas.openxmlformats.org/drawingml/2006/table">
            <a:tbl>
              <a:tblPr/>
              <a:tblGrid>
                <a:gridCol w="822960">
                  <a:extLst>
                    <a:ext uri="{9D8B030D-6E8A-4147-A177-3AD203B41FA5}">
                      <a16:colId xmlns:a16="http://schemas.microsoft.com/office/drawing/2014/main" val="278228292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4149439965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148721674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369512177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187636246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400752437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4158008165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3677640554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97243068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3083924635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1354624760"/>
                    </a:ext>
                  </a:extLst>
                </a:gridCol>
              </a:tblGrid>
              <a:tr h="290177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Left Criteria is Greater Importance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Right Criteria is Greater Importance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2731697"/>
                  </a:ext>
                </a:extLst>
              </a:tr>
              <a:tr h="290177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86902"/>
                  </a:ext>
                </a:extLst>
              </a:tr>
              <a:tr h="304688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2153490"/>
                  </a:ext>
                </a:extLst>
              </a:tr>
              <a:tr h="304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231795"/>
                  </a:ext>
                </a:extLst>
              </a:tr>
              <a:tr h="304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4431161"/>
                  </a:ext>
                </a:extLst>
              </a:tr>
              <a:tr h="304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7978919"/>
                  </a:ext>
                </a:extLst>
              </a:tr>
              <a:tr h="304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9377765"/>
                  </a:ext>
                </a:extLst>
              </a:tr>
              <a:tr h="304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6662604"/>
                  </a:ext>
                </a:extLst>
              </a:tr>
              <a:tr h="304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0778217"/>
                  </a:ext>
                </a:extLst>
              </a:tr>
              <a:tr h="304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7991270"/>
                  </a:ext>
                </a:extLst>
              </a:tr>
              <a:tr h="304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1311900"/>
                  </a:ext>
                </a:extLst>
              </a:tr>
              <a:tr h="304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5269468"/>
                  </a:ext>
                </a:extLst>
              </a:tr>
              <a:tr h="304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731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2467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FAHP Steps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 Pairwise Comparisons</a:t>
            </a:r>
          </a:p>
          <a:p>
            <a:r>
              <a:rPr lang="en-US" sz="3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Integrated Fuzzy Comparison Matrix</a:t>
            </a:r>
          </a:p>
          <a:p>
            <a:r>
              <a:rPr lang="en-US" sz="3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Relative Weight Vector Evaluation using Eigenvalue</a:t>
            </a:r>
          </a:p>
          <a:p>
            <a:r>
              <a:rPr lang="en-US" sz="3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Aggregate Relative Weight to Crisp </a:t>
            </a:r>
            <a:r>
              <a:rPr lang="en-US" sz="3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Attribute Weights</a:t>
            </a:r>
          </a:p>
          <a:p>
            <a:r>
              <a:rPr lang="en-US" sz="3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Consistency Check</a:t>
            </a:r>
            <a:endParaRPr lang="en-US" sz="3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902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FAHP Weights District 5: Two Expert Raters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888244"/>
              </p:ext>
            </p:extLst>
          </p:nvPr>
        </p:nvGraphicFramePr>
        <p:xfrm>
          <a:off x="426720" y="1564640"/>
          <a:ext cx="9204956" cy="37289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7899">
                  <a:extLst>
                    <a:ext uri="{9D8B030D-6E8A-4147-A177-3AD203B41FA5}">
                      <a16:colId xmlns:a16="http://schemas.microsoft.com/office/drawing/2014/main" val="951021838"/>
                    </a:ext>
                  </a:extLst>
                </a:gridCol>
                <a:gridCol w="927899">
                  <a:extLst>
                    <a:ext uri="{9D8B030D-6E8A-4147-A177-3AD203B41FA5}">
                      <a16:colId xmlns:a16="http://schemas.microsoft.com/office/drawing/2014/main" val="1472275288"/>
                    </a:ext>
                  </a:extLst>
                </a:gridCol>
                <a:gridCol w="903221">
                  <a:extLst>
                    <a:ext uri="{9D8B030D-6E8A-4147-A177-3AD203B41FA5}">
                      <a16:colId xmlns:a16="http://schemas.microsoft.com/office/drawing/2014/main" val="3711781606"/>
                    </a:ext>
                  </a:extLst>
                </a:gridCol>
                <a:gridCol w="903221">
                  <a:extLst>
                    <a:ext uri="{9D8B030D-6E8A-4147-A177-3AD203B41FA5}">
                      <a16:colId xmlns:a16="http://schemas.microsoft.com/office/drawing/2014/main" val="2986535318"/>
                    </a:ext>
                  </a:extLst>
                </a:gridCol>
                <a:gridCol w="903221">
                  <a:extLst>
                    <a:ext uri="{9D8B030D-6E8A-4147-A177-3AD203B41FA5}">
                      <a16:colId xmlns:a16="http://schemas.microsoft.com/office/drawing/2014/main" val="2553180128"/>
                    </a:ext>
                  </a:extLst>
                </a:gridCol>
                <a:gridCol w="927899">
                  <a:extLst>
                    <a:ext uri="{9D8B030D-6E8A-4147-A177-3AD203B41FA5}">
                      <a16:colId xmlns:a16="http://schemas.microsoft.com/office/drawing/2014/main" val="1680663270"/>
                    </a:ext>
                  </a:extLst>
                </a:gridCol>
                <a:gridCol w="927899">
                  <a:extLst>
                    <a:ext uri="{9D8B030D-6E8A-4147-A177-3AD203B41FA5}">
                      <a16:colId xmlns:a16="http://schemas.microsoft.com/office/drawing/2014/main" val="1834392255"/>
                    </a:ext>
                  </a:extLst>
                </a:gridCol>
                <a:gridCol w="927899">
                  <a:extLst>
                    <a:ext uri="{9D8B030D-6E8A-4147-A177-3AD203B41FA5}">
                      <a16:colId xmlns:a16="http://schemas.microsoft.com/office/drawing/2014/main" val="1787328301"/>
                    </a:ext>
                  </a:extLst>
                </a:gridCol>
                <a:gridCol w="927899">
                  <a:extLst>
                    <a:ext uri="{9D8B030D-6E8A-4147-A177-3AD203B41FA5}">
                      <a16:colId xmlns:a16="http://schemas.microsoft.com/office/drawing/2014/main" val="3927813741"/>
                    </a:ext>
                  </a:extLst>
                </a:gridCol>
                <a:gridCol w="927899">
                  <a:extLst>
                    <a:ext uri="{9D8B030D-6E8A-4147-A177-3AD203B41FA5}">
                      <a16:colId xmlns:a16="http://schemas.microsoft.com/office/drawing/2014/main" val="3700891788"/>
                    </a:ext>
                  </a:extLst>
                </a:gridCol>
              </a:tblGrid>
              <a:tr h="231561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RCP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CBC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CMP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1228620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1251339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0.142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0.069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0.099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0.049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0.157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0.336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0.234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6459847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0.214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0.201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0.213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0.155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0.115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0.236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0.130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0.171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871075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0.287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0.372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0.335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0.288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0.415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0.372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0.274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0.228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0.251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7587518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0.184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0.186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0.178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0.369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0.138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0.245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0.206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0.193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0.208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5384024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0.172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0.211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0.121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0.168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0.127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0.113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0.135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749230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r>
                        <a:rPr lang="en-US" sz="2400" b="0" baseline="30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0.046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0.104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0.191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0.201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0.086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177119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7334" y="5669280"/>
            <a:ext cx="8945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Consistency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 (CR) is an important indicator for achieving the reliability of pairwise 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comparisons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should be less than 0.10.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8717280" y="1930400"/>
            <a:ext cx="905934" cy="336315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528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Inter-Rater Agreement Coefficient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7334" y="1930400"/>
            <a:ext cx="9061026" cy="4363720"/>
          </a:xfrm>
        </p:spPr>
        <p:txBody>
          <a:bodyPr>
            <a:normAutofit fontScale="92500"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Double Entropy Method</a:t>
            </a:r>
          </a:p>
          <a:p>
            <a:pPr lvl="1"/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pread of responses and frequency distribution of responses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Perfect agreement on a pairwise comparison 1.0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agreement on a pairwise comparison 0.0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Inter-rater agreement coefficients in the range 0.6 to 0.7 may be considered as a reasonable cutoff for consensus, while values from 0 to 0.6 should be considered as unacceptable levels of agreement (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Olenko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Tsyganok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2016).</a:t>
            </a:r>
          </a:p>
          <a:p>
            <a:pPr lvl="1"/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425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Inter-rater Agreement District 5: Two Raters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75491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Double Entropy Inter-rater Agreement 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Coefficient.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709385"/>
              </p:ext>
            </p:extLst>
          </p:nvPr>
        </p:nvGraphicFramePr>
        <p:xfrm>
          <a:off x="677690" y="1407160"/>
          <a:ext cx="8596312" cy="46962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9078">
                  <a:extLst>
                    <a:ext uri="{9D8B030D-6E8A-4147-A177-3AD203B41FA5}">
                      <a16:colId xmlns:a16="http://schemas.microsoft.com/office/drawing/2014/main" val="1577222648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4277912801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102358654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4197093505"/>
                    </a:ext>
                  </a:extLst>
                </a:gridCol>
              </a:tblGrid>
              <a:tr h="2992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Pair-Wise Comparison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RCP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CBC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CMP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9918596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A to B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2621139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A to C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0.51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0045751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A to D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0.51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5789554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A to E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0.31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2159072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B to C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0889699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B to D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0.31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3655959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B to E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0.31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1941251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C to D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0.51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0.51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1876198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C to E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0.51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5419541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D to E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0.51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8192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7000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Inter-rater Agreement District 5: Two Raters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75491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low COV means good agreement among decision makers on each criterion; or the extent of variability in relation to the mean of the judgments of the decision makers.</a:t>
            </a:r>
          </a:p>
          <a:p>
            <a:pPr marL="0" indent="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39716"/>
              </p:ext>
            </p:extLst>
          </p:nvPr>
        </p:nvGraphicFramePr>
        <p:xfrm>
          <a:off x="2301240" y="2160589"/>
          <a:ext cx="4899468" cy="2011680"/>
        </p:xfrm>
        <a:graphic>
          <a:graphicData uri="http://schemas.openxmlformats.org/drawingml/2006/table">
            <a:tbl>
              <a:tblPr firstRow="1" firstCol="1" bandRow="1"/>
              <a:tblGrid>
                <a:gridCol w="1198463">
                  <a:extLst>
                    <a:ext uri="{9D8B030D-6E8A-4147-A177-3AD203B41FA5}">
                      <a16:colId xmlns:a16="http://schemas.microsoft.com/office/drawing/2014/main" val="598630799"/>
                    </a:ext>
                  </a:extLst>
                </a:gridCol>
                <a:gridCol w="1251271">
                  <a:extLst>
                    <a:ext uri="{9D8B030D-6E8A-4147-A177-3AD203B41FA5}">
                      <a16:colId xmlns:a16="http://schemas.microsoft.com/office/drawing/2014/main" val="3155084102"/>
                    </a:ext>
                  </a:extLst>
                </a:gridCol>
                <a:gridCol w="1224867">
                  <a:extLst>
                    <a:ext uri="{9D8B030D-6E8A-4147-A177-3AD203B41FA5}">
                      <a16:colId xmlns:a16="http://schemas.microsoft.com/office/drawing/2014/main" val="2190589078"/>
                    </a:ext>
                  </a:extLst>
                </a:gridCol>
                <a:gridCol w="1224867">
                  <a:extLst>
                    <a:ext uri="{9D8B030D-6E8A-4147-A177-3AD203B41FA5}">
                      <a16:colId xmlns:a16="http://schemas.microsoft.com/office/drawing/2014/main" val="1084491610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RCP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CBC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CMP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276860"/>
                  </a:ext>
                </a:extLst>
              </a:tr>
              <a:tr h="8046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Average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0.77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0.47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0.64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78773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Stdev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0.16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0.30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0.32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413409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COV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21.28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64.17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51.15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7429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4867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 Condition Assessment CMP: District 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75491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203403"/>
              </p:ext>
            </p:extLst>
          </p:nvPr>
        </p:nvGraphicFramePr>
        <p:xfrm>
          <a:off x="677334" y="1740759"/>
          <a:ext cx="8649546" cy="45490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4346">
                  <a:extLst>
                    <a:ext uri="{9D8B030D-6E8A-4147-A177-3AD203B41FA5}">
                      <a16:colId xmlns:a16="http://schemas.microsoft.com/office/drawing/2014/main" val="3243986152"/>
                    </a:ext>
                  </a:extLst>
                </a:gridCol>
                <a:gridCol w="1203960">
                  <a:extLst>
                    <a:ext uri="{9D8B030D-6E8A-4147-A177-3AD203B41FA5}">
                      <a16:colId xmlns:a16="http://schemas.microsoft.com/office/drawing/2014/main" val="856424879"/>
                    </a:ext>
                  </a:extLst>
                </a:gridCol>
                <a:gridCol w="1356360">
                  <a:extLst>
                    <a:ext uri="{9D8B030D-6E8A-4147-A177-3AD203B41FA5}">
                      <a16:colId xmlns:a16="http://schemas.microsoft.com/office/drawing/2014/main" val="1163673204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3204812708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36651115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036014468"/>
                    </a:ext>
                  </a:extLst>
                </a:gridCol>
                <a:gridCol w="1203960">
                  <a:extLst>
                    <a:ext uri="{9D8B030D-6E8A-4147-A177-3AD203B41FA5}">
                      <a16:colId xmlns:a16="http://schemas.microsoft.com/office/drawing/2014/main" val="389393407"/>
                    </a:ext>
                  </a:extLst>
                </a:gridCol>
              </a:tblGrid>
              <a:tr h="6353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Culvert ID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Silting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Corrosion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Scour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Damage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Channel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2735272"/>
                  </a:ext>
                </a:extLst>
              </a:tr>
              <a:tr h="320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10773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9031539"/>
                  </a:ext>
                </a:extLst>
              </a:tr>
              <a:tr h="320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10675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3770949"/>
                  </a:ext>
                </a:extLst>
              </a:tr>
              <a:tr h="320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10684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6288060"/>
                  </a:ext>
                </a:extLst>
              </a:tr>
              <a:tr h="320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10703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932866"/>
                  </a:ext>
                </a:extLst>
              </a:tr>
              <a:tr h="320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10707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1.74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7340245"/>
                  </a:ext>
                </a:extLst>
              </a:tr>
              <a:tr h="320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10673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2572154"/>
                  </a:ext>
                </a:extLst>
              </a:tr>
              <a:tr h="320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10744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9769238"/>
                  </a:ext>
                </a:extLst>
              </a:tr>
              <a:tr h="320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10712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7899630"/>
                  </a:ext>
                </a:extLst>
              </a:tr>
              <a:tr h="320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1.89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864604"/>
                  </a:ext>
                </a:extLst>
              </a:tr>
              <a:tr h="320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10846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3759778"/>
                  </a:ext>
                </a:extLst>
              </a:tr>
              <a:tr h="320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10856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1136675"/>
                  </a:ext>
                </a:extLst>
              </a:tr>
              <a:tr h="320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10855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7992759"/>
                  </a:ext>
                </a:extLst>
              </a:tr>
            </a:tbl>
          </a:graphicData>
        </a:graphic>
      </p:graphicFrame>
      <p:sp>
        <p:nvSpPr>
          <p:cNvPr id="5" name="Right Brace 4"/>
          <p:cNvSpPr/>
          <p:nvPr/>
        </p:nvSpPr>
        <p:spPr>
          <a:xfrm>
            <a:off x="8854440" y="5288280"/>
            <a:ext cx="472440" cy="1001495"/>
          </a:xfrm>
          <a:prstGeom prst="rightBrac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88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1048" y="191386"/>
            <a:ext cx="5162928" cy="649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468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Culvert Asset Management Plan (CAMP)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270691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yr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NMDOT Funded Project</a:t>
            </a:r>
          </a:p>
          <a:p>
            <a:pPr lvl="1"/>
            <a:r>
              <a:rPr lang="en-US" sz="3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NMT &amp; NMSU</a:t>
            </a:r>
          </a:p>
          <a:p>
            <a:r>
              <a:rPr lang="en-US" sz="3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NMT Principal Investigators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Claudia Wilson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Isabel Morris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 Cook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Clint Richardson</a:t>
            </a:r>
          </a:p>
          <a:p>
            <a:pPr lvl="1"/>
            <a:endParaRPr lang="en-US" sz="28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342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Culvert Asset Management Plan (CAMP)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270691"/>
          </a:xfrm>
        </p:spPr>
        <p:txBody>
          <a:bodyPr>
            <a:normAutofit lnSpcReduction="10000"/>
          </a:bodyPr>
          <a:lstStyle/>
          <a:p>
            <a:r>
              <a:rPr lang="en-US" sz="3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 Survey of State Maintained Culverts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50,706 culverts logged using handheld Trimble TDC600 GPS and User Input Data Dictionary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students employed over </a:t>
            </a:r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 summers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</a:t>
            </a:r>
            <a:r>
              <a:rPr lang="en-US" sz="3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 Condition Assessment Focus</a:t>
            </a:r>
            <a:endParaRPr lang="en-US" sz="3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Reinforced Concrete Pipe Culvert</a:t>
            </a:r>
          </a:p>
          <a:p>
            <a:pPr lvl="1"/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Concrete Box Culvert</a:t>
            </a:r>
          </a:p>
          <a:p>
            <a:pPr lvl="1"/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Corrugated Metal Pipe Culvert</a:t>
            </a:r>
          </a:p>
          <a:p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389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CAMP Survey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mportance Attributes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tructural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Non-structural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efects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92611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Deterioration of concrete: culvert interior/exterior, headwall, or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ingwall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such as spalling, cracks, or exposed rebar/mesh.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 Channel condition to culvert inlet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088724"/>
              </p:ext>
            </p:extLst>
          </p:nvPr>
        </p:nvGraphicFramePr>
        <p:xfrm>
          <a:off x="677334" y="2160589"/>
          <a:ext cx="9045788" cy="256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1447">
                  <a:extLst>
                    <a:ext uri="{9D8B030D-6E8A-4147-A177-3AD203B41FA5}">
                      <a16:colId xmlns:a16="http://schemas.microsoft.com/office/drawing/2014/main" val="3694834053"/>
                    </a:ext>
                  </a:extLst>
                </a:gridCol>
                <a:gridCol w="2261447">
                  <a:extLst>
                    <a:ext uri="{9D8B030D-6E8A-4147-A177-3AD203B41FA5}">
                      <a16:colId xmlns:a16="http://schemas.microsoft.com/office/drawing/2014/main" val="966575445"/>
                    </a:ext>
                  </a:extLst>
                </a:gridCol>
                <a:gridCol w="2261447">
                  <a:extLst>
                    <a:ext uri="{9D8B030D-6E8A-4147-A177-3AD203B41FA5}">
                      <a16:colId xmlns:a16="http://schemas.microsoft.com/office/drawing/2014/main" val="3921845722"/>
                    </a:ext>
                  </a:extLst>
                </a:gridCol>
                <a:gridCol w="2261447">
                  <a:extLst>
                    <a:ext uri="{9D8B030D-6E8A-4147-A177-3AD203B41FA5}">
                      <a16:colId xmlns:a16="http://schemas.microsoft.com/office/drawing/2014/main" val="2734147544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RCP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CBC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CMP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526473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Deterioration</a:t>
                      </a:r>
                      <a:r>
                        <a:rPr lang="en-US" sz="2400" baseline="300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US" sz="2400" baseline="300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Deterioration</a:t>
                      </a:r>
                      <a:r>
                        <a:rPr lang="en-US" sz="2000" baseline="300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US" sz="2000" baseline="300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Corrosion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25117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Siltation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Siltation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Siltation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0337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Channel</a:t>
                      </a:r>
                      <a:r>
                        <a:rPr lang="en-US" sz="2400" baseline="300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US" sz="2400" baseline="300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Channel</a:t>
                      </a:r>
                      <a:r>
                        <a:rPr lang="en-US" sz="2400" baseline="300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Channel</a:t>
                      </a:r>
                      <a:r>
                        <a:rPr lang="en-US" sz="2400" baseline="300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503499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Scour</a:t>
                      </a:r>
                      <a:endParaRPr lang="en-US" sz="240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Scour</a:t>
                      </a:r>
                      <a:endParaRPr lang="en-US" sz="240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Scour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127306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Physical Damage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Physical Damage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Physical Damage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3448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9885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Mining using Excel</a:t>
            </a:r>
            <a:r>
              <a:rPr lang="en-US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®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“If” Statements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546600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NMDOT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Schema code</a:t>
            </a:r>
          </a:p>
          <a:p>
            <a:r>
              <a:rPr lang="en-US" sz="3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Preliminary Data Mining</a:t>
            </a:r>
          </a:p>
          <a:p>
            <a:pPr lvl="1"/>
            <a:r>
              <a:rPr lang="en-US" sz="3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 Type</a:t>
            </a:r>
          </a:p>
          <a:p>
            <a:pPr lvl="2"/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Concrete, metal, wood, plastic</a:t>
            </a:r>
          </a:p>
          <a:p>
            <a:pPr lvl="1"/>
            <a:r>
              <a:rPr lang="en-US" sz="3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Concrete Shape</a:t>
            </a:r>
          </a:p>
          <a:p>
            <a:pPr lvl="2"/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Circular, arch, box, ellipse</a:t>
            </a:r>
          </a:p>
          <a:p>
            <a:pPr lvl="1"/>
            <a:r>
              <a:rPr lang="en-US" sz="3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Selected Surveyed Attributes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41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Rating Scale Examples: Silting &amp; Scour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594065"/>
              </p:ext>
            </p:extLst>
          </p:nvPr>
        </p:nvGraphicFramePr>
        <p:xfrm>
          <a:off x="852402" y="1721772"/>
          <a:ext cx="4123266" cy="2468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9346">
                  <a:extLst>
                    <a:ext uri="{9D8B030D-6E8A-4147-A177-3AD203B41FA5}">
                      <a16:colId xmlns:a16="http://schemas.microsoft.com/office/drawing/2014/main" val="1753317311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90022590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Siltation</a:t>
                      </a:r>
                      <a:r>
                        <a:rPr lang="en-US" sz="24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Survey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Scale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356631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Clean or less than 10%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093631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 to 30% silted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698713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30% to 60% silted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79627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60% to 90% silted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22533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Greater than 90%  silted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371697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940170"/>
              </p:ext>
            </p:extLst>
          </p:nvPr>
        </p:nvGraphicFramePr>
        <p:xfrm>
          <a:off x="5519874" y="1924971"/>
          <a:ext cx="3616968" cy="2057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02568">
                  <a:extLst>
                    <a:ext uri="{9D8B030D-6E8A-4147-A177-3AD203B41FA5}">
                      <a16:colId xmlns:a16="http://schemas.microsoft.com/office/drawing/2014/main" val="11513538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46266845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Scour Survey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Scale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087777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Zero to less than 1 </a:t>
                      </a:r>
                      <a:r>
                        <a:rPr lang="en-US" sz="2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285404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2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less than 3 </a:t>
                      </a:r>
                      <a:r>
                        <a:rPr lang="en-US" sz="2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440511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en-US" sz="2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less than 8 </a:t>
                      </a:r>
                      <a:r>
                        <a:rPr lang="en-US" sz="2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71337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Greater than 8 </a:t>
                      </a:r>
                      <a:r>
                        <a:rPr lang="en-US" sz="2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608025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64868" y="4490360"/>
            <a:ext cx="8421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Corrosion Scale: 1 to 4</a:t>
            </a:r>
          </a:p>
          <a:p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CMP Physical Damage Scale: 1 to 4</a:t>
            </a:r>
          </a:p>
          <a:p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RCP &amp; CBC Damage Scale: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to 3</a:t>
            </a:r>
          </a:p>
          <a:p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RCP &amp; CBC Deterioration Scale: 1 to 3</a:t>
            </a:r>
          </a:p>
          <a:p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Channel Condition Scale: 1 to 5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900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AHP vs FAHP Overview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93240"/>
            <a:ext cx="8801946" cy="4407851"/>
          </a:xfrm>
        </p:spPr>
        <p:txBody>
          <a:bodyPr>
            <a:noAutofit/>
          </a:bodyPr>
          <a:lstStyle/>
          <a:p>
            <a:r>
              <a:rPr lang="en-US" sz="2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AHP </a:t>
            </a:r>
            <a:r>
              <a:rPr lang="en-US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lacks the ability to deal with vagueness and uncertainty in subjective personal judgement through its single crisp value </a:t>
            </a:r>
            <a:r>
              <a:rPr lang="en-US" sz="2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pairwise comparisons</a:t>
            </a:r>
          </a:p>
          <a:p>
            <a:r>
              <a:rPr lang="en-US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FAHP allows the decision maker to express approximate or flexible preference using triangular fuzzy numbers (TFNs) </a:t>
            </a:r>
            <a:r>
              <a:rPr lang="en-US" sz="2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achieve a higher level of accuracy and consistency of judgement than </a:t>
            </a:r>
            <a:r>
              <a:rPr lang="en-US" sz="2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AHP</a:t>
            </a:r>
          </a:p>
          <a:p>
            <a:r>
              <a:rPr lang="en-US" sz="2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Additionally</a:t>
            </a:r>
            <a:r>
              <a:rPr lang="en-US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multiple experts may be integrated </a:t>
            </a:r>
            <a:r>
              <a:rPr lang="en-US" sz="2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FAHP </a:t>
            </a:r>
            <a:r>
              <a:rPr lang="en-US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yield a synergistic aggregation of individual judgements based on a geometric mean of pair-wise comparison responses </a:t>
            </a:r>
            <a:endParaRPr lang="en-US" sz="26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7334" y="6201091"/>
            <a:ext cx="5692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*Multi-criteria Decision Making Algorithms</a:t>
            </a:r>
            <a:endParaRPr 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515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FAHP with Experts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Pairwise Comparisons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Attributes Require 10 Pairwise Comparisons</a:t>
            </a:r>
          </a:p>
          <a:p>
            <a:r>
              <a:rPr lang="en-US" sz="3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Multiple Experts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NMDOT</a:t>
            </a:r>
            <a:endParaRPr lang="en-US" sz="26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Drainage Consultants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Potentially Neighboring State DOT</a:t>
            </a:r>
          </a:p>
        </p:txBody>
      </p:sp>
    </p:spTree>
    <p:extLst>
      <p:ext uri="{BB962C8B-B14F-4D97-AF65-F5344CB8AC3E}">
        <p14:creationId xmlns:p14="http://schemas.microsoft.com/office/powerpoint/2010/main" val="3826165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 Importance Scale &amp; Triangular Fuzzy Scale Used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19365" t="39352" r="44819" b="41259"/>
          <a:stretch/>
        </p:blipFill>
        <p:spPr bwMode="auto">
          <a:xfrm>
            <a:off x="677334" y="2544126"/>
            <a:ext cx="8596668" cy="26517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11"/>
          <p:cNvSpPr txBox="1"/>
          <p:nvPr/>
        </p:nvSpPr>
        <p:spPr>
          <a:xfrm>
            <a:off x="6286180" y="2880360"/>
            <a:ext cx="1486219" cy="1908491"/>
          </a:xfrm>
          <a:prstGeom prst="rect">
            <a:avLst/>
          </a:prstGeom>
          <a:solidFill>
            <a:sysClr val="window" lastClr="FFFFFF"/>
          </a:solidFill>
          <a:ln w="9525" cmpd="sng">
            <a:noFill/>
          </a:ln>
          <a:effectLst/>
        </p:spPr>
        <p:txBody>
          <a:bodyPr wrap="square"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1,1,2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1,2,3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2,3,4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3,4,5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4,5,6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51828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</TotalTime>
  <Words>1078</Words>
  <Application>Microsoft Office PowerPoint</Application>
  <PresentationFormat>Widescreen</PresentationFormat>
  <Paragraphs>509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Culvert Asset Management Plan (CAMP) </vt:lpstr>
      <vt:lpstr>Culvert Asset Management Plan (CAMP) </vt:lpstr>
      <vt:lpstr>CAMP Survey Importance Attributes Structural and Non-structural Defects </vt:lpstr>
      <vt:lpstr>Data Mining using Excel® “If” Statements </vt:lpstr>
      <vt:lpstr>Rating Scale Examples: Silting &amp; Scour</vt:lpstr>
      <vt:lpstr>AHP vs FAHP Overview*</vt:lpstr>
      <vt:lpstr>FAHP with Experts</vt:lpstr>
      <vt:lpstr>Linguistic Importance Scale &amp; Triangular Fuzzy Scale Used</vt:lpstr>
      <vt:lpstr>Triangular Fuzzy Scale</vt:lpstr>
      <vt:lpstr>FAHP Template for 10 Pairwise Comparisons</vt:lpstr>
      <vt:lpstr>FAHP Steps</vt:lpstr>
      <vt:lpstr>FAHP Weights District 5: Two Expert Raters</vt:lpstr>
      <vt:lpstr>Inter-Rater Agreement Coefficient</vt:lpstr>
      <vt:lpstr>Inter-rater Agreement District 5: Two Raters*</vt:lpstr>
      <vt:lpstr>Inter-rater Agreement District 5: Two Raters*</vt:lpstr>
      <vt:lpstr>Base Condition Assessment CMP: District 1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h2odoc</dc:creator>
  <cp:lastModifiedBy>McShannon, Judith</cp:lastModifiedBy>
  <cp:revision>51</cp:revision>
  <dcterms:created xsi:type="dcterms:W3CDTF">2024-02-23T15:05:04Z</dcterms:created>
  <dcterms:modified xsi:type="dcterms:W3CDTF">2024-03-04T15:50:22Z</dcterms:modified>
</cp:coreProperties>
</file>