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9"/>
  </p:notesMasterIdLst>
  <p:sldIdLst>
    <p:sldId id="288" r:id="rId3"/>
    <p:sldId id="495" r:id="rId4"/>
    <p:sldId id="320" r:id="rId5"/>
    <p:sldId id="498" r:id="rId6"/>
    <p:sldId id="460" r:id="rId7"/>
    <p:sldId id="499" r:id="rId8"/>
    <p:sldId id="469" r:id="rId9"/>
    <p:sldId id="463" r:id="rId10"/>
    <p:sldId id="260" r:id="rId11"/>
    <p:sldId id="501" r:id="rId12"/>
    <p:sldId id="261" r:id="rId13"/>
    <p:sldId id="481" r:id="rId14"/>
    <p:sldId id="276" r:id="rId15"/>
    <p:sldId id="472" r:id="rId16"/>
    <p:sldId id="274" r:id="rId17"/>
    <p:sldId id="5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76"/>
    <p:restoredTop sz="95340"/>
  </p:normalViewPr>
  <p:slideViewPr>
    <p:cSldViewPr snapToGrid="0">
      <p:cViewPr varScale="1">
        <p:scale>
          <a:sx n="100" d="100"/>
          <a:sy n="100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3BA0E-585F-284E-A530-06936CFA2892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5426A-ED0E-9745-A2E7-1111161A5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0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5426A-ED0E-9745-A2E7-1111161A5C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0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left Y-axis indicates the number of events for the template matching (TM) method and the right Y-axis indicates the number of events for </a:t>
            </a:r>
            <a:r>
              <a:rPr lang="en-IN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EQTransformer</a:t>
            </a:r>
            <a:r>
              <a:rPr lang="en-IN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IN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PhaseNet</a:t>
            </a:r>
            <a:r>
              <a:rPr lang="en-IN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methods.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IN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EQ comparison plot: 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larger than M1 earthquakes for the year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igher number of earthquakes detected from the automated catalog suggests the automated tools might be detecting similar or smaller magnitude events associated with a known larger magnitude earthquake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247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 number of earthquakes detected from the automated catalog suggests the automated tools might be detecting similar or smaller magnitude events associated with a known larger magnitude earthquake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379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 least 5 stations for location</a:t>
            </a:r>
            <a:r>
              <a:rPr lang="en-IN" dirty="0">
                <a:effectLst/>
              </a:rPr>
              <a:t> ; </a:t>
            </a:r>
            <a:r>
              <a:rPr lang="en-IN" dirty="0" err="1">
                <a:effectLst/>
              </a:rPr>
              <a:t>eqtransformer</a:t>
            </a:r>
            <a:r>
              <a:rPr lang="en-IN" dirty="0">
                <a:effectLst/>
              </a:rPr>
              <a:t> conservative model &amp; TM few templates used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had chosen 33 templates out of 137 earthquakes with M&gt;2.0 from the NMTSO catalog, which contains another 263 events with M&gt;1.5 earthquakes. Using more templates could potentially increase the number of detections, but will also significantly increase the computational effort.</a:t>
            </a:r>
            <a:endParaRPr lang="en-IN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Based on our selection criteria </a:t>
            </a:r>
            <a:r>
              <a:rPr lang="en-I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parameter testing, </a:t>
            </a:r>
            <a:r>
              <a:rPr lang="en-IN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EQTransformer</a:t>
            </a:r>
            <a:r>
              <a:rPr lang="en-IN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PhaseNet</a:t>
            </a:r>
            <a:r>
              <a:rPr lang="en-IN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have performed better </a:t>
            </a:r>
            <a:r>
              <a:rPr lang="en-I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is </a:t>
            </a:r>
            <a:r>
              <a:rPr lang="en-IN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 consideration for implementation at NMTSO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restrict our comparisons of the automated catalogs with just that region for the NMTSO (485 events) and USGS (37 events) catalogs of events with M &gt; 1; 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USGS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ComCat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catalog (3317 earthquakes) and the combined NMTSO and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TexNet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catalog (5342 earthquakes) larger than M1 for our study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regio</a:t>
            </a:r>
            <a:r>
              <a:rPr lang="en-IN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</a:t>
            </a:r>
          </a:p>
          <a:p>
            <a:endParaRPr lang="en-IN" sz="105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PhaseNet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detected significantly higher number of events than the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EQTransformer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method and includes almost five times more events than the NMTSO catalog</a:t>
            </a:r>
            <a:r>
              <a:rPr lang="en-IN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N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707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 (</a:t>
            </a:r>
            <a:r>
              <a:rPr lang="en-IN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zhang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2019)</a:t>
            </a:r>
          </a:p>
          <a:p>
            <a:pPr marL="171450" indent="-17145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IASP91 velocity model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helped to remove false positives and noise events which were detected at one or two stations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IN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Parameters used: S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earch grid size of 0.1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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degree and 5km for depth, travel time residual threshold of  three seconds and a </a:t>
            </a: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minimum of 3 phase picks for each earthquake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endParaRPr lang="en-CA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AutoNum type="alphaLcParenR"/>
              <a:tabLst>
                <a:tab pos="0" algn="l"/>
              </a:tabLst>
              <a:defRPr/>
            </a:pPr>
            <a:r>
              <a:rPr lang="en-IN" sz="1200" dirty="0">
                <a:effectLst/>
              </a:rPr>
              <a:t>The distributions of seismic event (red star) and seismic stations (blue triangles). b) </a:t>
            </a:r>
            <a:r>
              <a:rPr lang="en-IN" sz="1200" i="1" dirty="0">
                <a:effectLst/>
              </a:rPr>
              <a:t>P </a:t>
            </a:r>
            <a:r>
              <a:rPr lang="en-IN" sz="1200" dirty="0">
                <a:effectLst/>
              </a:rPr>
              <a:t>arrival time curve (red) with its uncertainty range (red dashed), associated </a:t>
            </a:r>
            <a:r>
              <a:rPr lang="en-IN" sz="1200" i="1" dirty="0">
                <a:effectLst/>
              </a:rPr>
              <a:t>P </a:t>
            </a:r>
            <a:r>
              <a:rPr lang="en-IN" sz="1200" dirty="0">
                <a:effectLst/>
              </a:rPr>
              <a:t>picks and other false </a:t>
            </a:r>
            <a:r>
              <a:rPr lang="en-IN" sz="1200" i="1" dirty="0">
                <a:effectLst/>
              </a:rPr>
              <a:t>P </a:t>
            </a:r>
            <a:r>
              <a:rPr lang="en-IN" sz="1200" dirty="0">
                <a:effectLst/>
              </a:rPr>
              <a:t>picks (blue bars). c) same as b) but for </a:t>
            </a:r>
            <a:r>
              <a:rPr lang="en-IN" sz="1200" i="1" dirty="0">
                <a:effectLst/>
              </a:rPr>
              <a:t>S </a:t>
            </a:r>
            <a:r>
              <a:rPr lang="en-IN" sz="1200" dirty="0">
                <a:effectLst/>
              </a:rPr>
              <a:t>picks. d) The optimal location is determined to be at the grid point with most picks or e) the grid point with smallest </a:t>
            </a:r>
            <a:r>
              <a:rPr lang="en-IN" sz="1200" dirty="0" err="1">
                <a:effectLst/>
              </a:rPr>
              <a:t>traveltime</a:t>
            </a:r>
            <a:r>
              <a:rPr lang="en-IN" sz="1200" dirty="0">
                <a:effectLst/>
              </a:rPr>
              <a:t> residual (shown in bottom parentheses, unit: second) among multiple locations with the same maximum number of picks. (from REAL software manual)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AutoNum type="alphaLcParenR"/>
              <a:tabLst>
                <a:tab pos="0" algn="l"/>
              </a:tabLst>
              <a:defRPr/>
            </a:pPr>
            <a:endParaRPr lang="en-CA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VELEST (Kissling et al., 1994)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lang="en-IN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1D </a:t>
            </a:r>
            <a:r>
              <a:rPr lang="en-IN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Vp</a:t>
            </a:r>
            <a:r>
              <a:rPr lang="en-IN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Vs velocity model extracted from Huang et al., 2019</a:t>
            </a:r>
            <a:endParaRPr lang="en-US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GB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46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 25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short period (1 Hz) vertical component instruments and 3 component broadband stations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5426A-ED0E-9745-A2E7-1111161A5C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1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i="1" dirty="0">
                <a:solidFill>
                  <a:srgbClr val="121212"/>
                </a:solidFill>
                <a:effectLst/>
                <a:latin typeface="Times" pitchFamily="2" charset="0"/>
              </a:rPr>
              <a:t>Over 97% of the oil produced in New Mexico comes from</a:t>
            </a:r>
            <a:r>
              <a:rPr lang="en-IN" i="0" dirty="0">
                <a:solidFill>
                  <a:srgbClr val="121212"/>
                </a:solidFill>
                <a:effectLst/>
                <a:latin typeface="Times" pitchFamily="2" charset="0"/>
              </a:rPr>
              <a:t> </a:t>
            </a:r>
            <a:r>
              <a:rPr lang="en-IN" i="1" dirty="0">
                <a:solidFill>
                  <a:srgbClr val="121212"/>
                </a:solidFill>
                <a:effectLst/>
                <a:latin typeface="Times" pitchFamily="2" charset="0"/>
              </a:rPr>
              <a:t>the Permian Basin in </a:t>
            </a:r>
            <a:r>
              <a:rPr lang="en-IN" i="1" dirty="0" err="1">
                <a:solidFill>
                  <a:srgbClr val="121212"/>
                </a:solidFill>
                <a:effectLst/>
                <a:latin typeface="Times" pitchFamily="2" charset="0"/>
              </a:rPr>
              <a:t>southeastern</a:t>
            </a:r>
            <a:r>
              <a:rPr lang="en-IN" i="1" dirty="0">
                <a:solidFill>
                  <a:srgbClr val="121212"/>
                </a:solidFill>
                <a:effectLst/>
                <a:latin typeface="Times" pitchFamily="2" charset="0"/>
              </a:rPr>
              <a:t> New Mexico.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i="1" dirty="0">
                <a:solidFill>
                  <a:srgbClr val="121212"/>
                </a:solidFill>
                <a:effectLst/>
                <a:latin typeface="Times" pitchFamily="2" charset="0"/>
              </a:rPr>
              <a:t> Since 2010, oil production in the New</a:t>
            </a:r>
            <a:r>
              <a:rPr lang="en-IN" i="0" dirty="0">
                <a:solidFill>
                  <a:srgbClr val="121212"/>
                </a:solidFill>
                <a:effectLst/>
                <a:latin typeface="Times" pitchFamily="2" charset="0"/>
              </a:rPr>
              <a:t> </a:t>
            </a:r>
            <a:r>
              <a:rPr lang="en-IN" i="1" dirty="0">
                <a:solidFill>
                  <a:srgbClr val="121212"/>
                </a:solidFill>
                <a:effectLst/>
                <a:latin typeface="Times" pitchFamily="2" charset="0"/>
              </a:rPr>
              <a:t>Mexico portion of the Permian Basin has increased by over six</a:t>
            </a:r>
            <a:r>
              <a:rPr lang="en-IN" i="0" dirty="0">
                <a:solidFill>
                  <a:srgbClr val="121212"/>
                </a:solidFill>
                <a:effectLst/>
                <a:latin typeface="Times" pitchFamily="2" charset="0"/>
              </a:rPr>
              <a:t> </a:t>
            </a:r>
            <a:r>
              <a:rPr lang="en-IN" i="1" dirty="0">
                <a:solidFill>
                  <a:srgbClr val="121212"/>
                </a:solidFill>
                <a:effectLst/>
                <a:latin typeface="Times" pitchFamily="2" charset="0"/>
              </a:rPr>
              <a:t>times. This rise has been accompanied by an increase in the</a:t>
            </a:r>
            <a:r>
              <a:rPr lang="en-IN" i="0" dirty="0">
                <a:solidFill>
                  <a:srgbClr val="121212"/>
                </a:solidFill>
                <a:effectLst/>
                <a:latin typeface="Times" pitchFamily="2" charset="0"/>
              </a:rPr>
              <a:t> </a:t>
            </a:r>
            <a:r>
              <a:rPr lang="en-IN" i="1" dirty="0">
                <a:solidFill>
                  <a:srgbClr val="121212"/>
                </a:solidFill>
                <a:effectLst/>
                <a:latin typeface="Times" pitchFamily="2" charset="0"/>
              </a:rPr>
              <a:t>amount of produced water that must be disposed of, more than</a:t>
            </a:r>
            <a:r>
              <a:rPr lang="en-IN" i="0" dirty="0">
                <a:solidFill>
                  <a:srgbClr val="121212"/>
                </a:solidFill>
                <a:effectLst/>
                <a:latin typeface="Times" pitchFamily="2" charset="0"/>
              </a:rPr>
              <a:t> </a:t>
            </a:r>
            <a:r>
              <a:rPr lang="en-IN" i="1" dirty="0">
                <a:solidFill>
                  <a:srgbClr val="121212"/>
                </a:solidFill>
                <a:effectLst/>
                <a:latin typeface="Times" pitchFamily="2" charset="0"/>
              </a:rPr>
              <a:t>doubling since 2011 to over 600 million barrels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i="1" dirty="0">
                <a:effectLst/>
                <a:latin typeface="Helvetica" pitchFamily="2" charset="0"/>
              </a:rPr>
              <a:t>Studies linked the patterns of seismicity to changes in the fluid injection within nearby wells; drilling and wastewater injection activity has only increased in the basin, and seismic</a:t>
            </a:r>
            <a:r>
              <a:rPr lang="en-IN" i="0" dirty="0">
                <a:effectLst/>
                <a:latin typeface="Helvetica" pitchFamily="2" charset="0"/>
              </a:rPr>
              <a:t> </a:t>
            </a:r>
            <a:r>
              <a:rPr lang="en-IN" i="1" dirty="0">
                <a:effectLst/>
                <a:latin typeface="Helvetica" pitchFamily="2" charset="0"/>
              </a:rPr>
              <a:t>activity has increased as well, especially since 2017-2018</a:t>
            </a:r>
            <a:endParaRPr lang="en-IN" dirty="0">
              <a:solidFill>
                <a:srgbClr val="121212"/>
              </a:solidFill>
              <a:effectLst/>
              <a:latin typeface="Times" pitchFamily="2" charset="0"/>
            </a:endParaRPr>
          </a:p>
          <a:p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 line shows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yearly oil production in New Mexico from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1970 to 2021 (</a:t>
            </a:r>
            <a:r>
              <a:rPr lang="en-IN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bbl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); production was steady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during this period until 2010, when production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increased significantly. Blue line shows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yearly saltwater (SW) disposal in </a:t>
            </a:r>
            <a:r>
              <a:rPr lang="en-IN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southeastern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Mexico from 2011 to 2020 (value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2020 is estimated; water disposal data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from Rinehart et al., 2020). Gray bars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show number of earthquakes larger than M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1.8 recorded in </a:t>
            </a:r>
            <a:r>
              <a:rPr lang="en-IN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southeastern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New Mexico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New Mexico Tech Seismological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Observatory (NMTSO) from 2005 to 2021. </a:t>
            </a:r>
          </a:p>
          <a:p>
            <a:endParaRPr lang="en-IN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Patterns of changes seismicity linked to wastewater disposal and hydraulic fracturing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USGS </a:t>
            </a:r>
            <a:r>
              <a:rPr lang="en-GB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ComCat</a:t>
            </a:r>
            <a:r>
              <a:rPr lang="en-GB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catalog</a:t>
            </a:r>
            <a:r>
              <a:rPr lang="en-GB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contains 102 earthquakes for the 10 year period 2012-2022 with magnitudes &gt; 1, and the New Mexico Tech Seismological Observatory </a:t>
            </a:r>
            <a:r>
              <a:rPr lang="en-GB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catalog</a:t>
            </a:r>
            <a:r>
              <a:rPr lang="en-GB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contains 1569 earthquakes with magnitudes &gt;1 for the period 2017 -2022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line shows yearly oil production in southeast New Mexico from 1970 to 2023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bbl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highlighting increase in production since 2010. Black line shows yearly injection volume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bbl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southeastern New Mexico from 1994 to 2023 (oil production and injection data from Oil Conservation Division (provide website and date accessed).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75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i="1" dirty="0">
                <a:effectLst/>
                <a:latin typeface="Helvetica" pitchFamily="2" charset="0"/>
              </a:rPr>
              <a:t>This project will test several automated and machine learning tools using existing seismic</a:t>
            </a:r>
            <a:r>
              <a:rPr lang="en-IN" i="0" dirty="0">
                <a:effectLst/>
                <a:latin typeface="Helvetica" pitchFamily="2" charset="0"/>
              </a:rPr>
              <a:t> </a:t>
            </a:r>
            <a:r>
              <a:rPr lang="en-IN" i="1" dirty="0">
                <a:effectLst/>
                <a:latin typeface="Helvetica" pitchFamily="2" charset="0"/>
              </a:rPr>
              <a:t>waveform data and earthquake catalogs to improve the event detection capabilities for the</a:t>
            </a:r>
            <a:r>
              <a:rPr lang="en-IN" i="0" dirty="0">
                <a:effectLst/>
                <a:latin typeface="Helvetica" pitchFamily="2" charset="0"/>
              </a:rPr>
              <a:t> </a:t>
            </a:r>
            <a:r>
              <a:rPr lang="en-IN" i="1" dirty="0" err="1">
                <a:effectLst/>
                <a:latin typeface="Helvetica" pitchFamily="2" charset="0"/>
              </a:rPr>
              <a:t>southeastern</a:t>
            </a:r>
            <a:r>
              <a:rPr lang="en-IN" i="1" dirty="0">
                <a:effectLst/>
                <a:latin typeface="Helvetica" pitchFamily="2" charset="0"/>
              </a:rPr>
              <a:t> New Mexico region, an area of recent seismicity increases due to anthropogenic activities</a:t>
            </a:r>
            <a:r>
              <a:rPr lang="en-IN" i="0" dirty="0">
                <a:effectLst/>
                <a:latin typeface="Helvetica" pitchFamily="2" charset="0"/>
              </a:rPr>
              <a:t> </a:t>
            </a:r>
            <a:r>
              <a:rPr lang="en-IN" i="1" dirty="0">
                <a:effectLst/>
                <a:latin typeface="Helvetica" pitchFamily="2" charset="0"/>
              </a:rPr>
              <a:t>in the Delaware Basin.</a:t>
            </a:r>
          </a:p>
          <a:p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Station: majority three component, with a majority from the NMTSO seismic network, temporary USGS array and the </a:t>
            </a:r>
            <a:r>
              <a:rPr lang="en-GB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TexNet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seismic network. </a:t>
            </a:r>
            <a:endParaRPr lang="en-IN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08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4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 waveform indicates the master event used for waveform cross-correlation analysis. (b) Example sketch of waveform cross-correlation for 5 min of continuous data. Two events are detected within this time interval. </a:t>
            </a:r>
            <a:r>
              <a:rPr lang="en-IN" sz="2800" i="1" dirty="0">
                <a:effectLst/>
                <a:latin typeface="Times" pitchFamily="2" charset="0"/>
              </a:rPr>
              <a:t>The enlargements of the seismogram show the detected events (black) compared to the master event (red). Event</a:t>
            </a:r>
            <a:r>
              <a:rPr lang="en-IN" sz="2800" i="0" dirty="0">
                <a:effectLst/>
                <a:latin typeface="Times" pitchFamily="2" charset="0"/>
              </a:rPr>
              <a:t> </a:t>
            </a:r>
            <a:r>
              <a:rPr lang="en-IN" sz="2800" i="1" dirty="0">
                <a:effectLst/>
                <a:latin typeface="Times" pitchFamily="2" charset="0"/>
              </a:rPr>
              <a:t>1 is the master event itself. Event 2 is a smaller magnitude event detected during this time period. The respective correlation functions are shown below.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Continuous waveform data of all available one or three component seismic 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stations </a:t>
            </a:r>
            <a:r>
              <a:rPr lang="en-IN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filtered between 2-15Hz</a:t>
            </a:r>
            <a:endParaRPr lang="en-IN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TM: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cross-correlation based scanning algorithm (Aster and Rowe, 2000; Rowe et al., 2002, </a:t>
            </a:r>
            <a:r>
              <a:rPr lang="en-IN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Stankova</a:t>
            </a: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et al., 2008) to identify events of similar signature ;compares user-defined master events to continuous waveform data for the same seismic station and detects similar waveforms which surpasses the set cross-correlation coefficient threshold.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continuous waveform (50 Hz sample rate) were filtered between 2-15Hz.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33 earthquake templates with M&gt;2</a:t>
            </a:r>
            <a:endParaRPr lang="en-IN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earthquake templates 60 s in length; manually checked; spatial and temporal variation; P phase arrival times manually picked on the master events. </a:t>
            </a: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P-phase picks from templates assigned to the detected events as preliminary P arrival time picks</a:t>
            </a:r>
            <a:r>
              <a:rPr lang="en-I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ObsPy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based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autopicker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ar_pick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used to estimate S wave arrivals on the detections; </a:t>
            </a:r>
            <a:r>
              <a:rPr lang="en-I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I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orrelation coefficient thresholds ranging from 0.5 -0.3 tested to minimize the number of false positive and false negatives</a:t>
            </a:r>
            <a:endParaRPr lang="en-I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EQT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original dataset used for training and validation consists of 113K examples of earthquakes and noise from the Stanford Earthquake Dataset (STEAD) (Mousavi et al., 2019).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Parameters tested - De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tection, P pick and S pick thresholds in the predictor module</a:t>
            </a:r>
            <a:endParaRPr lang="en-IN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does not require predefined known earthquakes from any particular region for the automated detections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EQT conservative model chosen as training model as it significantly reduced the number of false positives.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open-source machine learning tool that uses a globally trained dataset for detecting earthquakes from continuous waveform data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Automatic P and S phase picks are made on </a:t>
            </a: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individual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station data based on user-defined threshold parameter</a:t>
            </a:r>
          </a:p>
          <a:p>
            <a:pPr marL="0" indent="0">
              <a:buFontTx/>
              <a:buNone/>
            </a:pP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Phasenet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outputs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arrival times along with the detection probability</a:t>
            </a:r>
            <a:r>
              <a:rPr lang="en-IN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Model trained by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manually labelled P and S arrival times from the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Northern California Earthquake Data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IN" i="1" dirty="0">
                <a:effectLst/>
                <a:latin typeface="Times" pitchFamily="2" charset="0"/>
              </a:rPr>
              <a:t>The locations of 234 117 earthquakes (red points) and 889 seismic stations (black triangles)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 (</a:t>
            </a:r>
            <a:r>
              <a:rPr lang="en-IN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zhang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2019)</a:t>
            </a:r>
          </a:p>
          <a:p>
            <a:pPr marL="171450" indent="-17145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IASP91 velocity model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helped to remove false positives and noise events which were detected at one or two stations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IN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Parameters used: S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earch grid size of 0.1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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degree and 5km for depth, travel time residual threshold of  three seconds and a </a:t>
            </a: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minimum of 3 phase picks for each earthquake</a:t>
            </a: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VELEST (Kissling et al., 1994)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lang="en-IN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1D </a:t>
            </a:r>
            <a:r>
              <a:rPr lang="en-IN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Vp</a:t>
            </a:r>
            <a:r>
              <a:rPr lang="en-IN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Vs velocity model extracted from Huang et al., 2019</a:t>
            </a:r>
            <a:endParaRPr lang="en-US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GB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708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Continuous waveform data of all available one or three component seismic 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stations </a:t>
            </a:r>
            <a:r>
              <a:rPr lang="en-IN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filtered between 2-15Hz</a:t>
            </a:r>
            <a:endParaRPr lang="en-IN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TM: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cross-correlation based scanning algorithm (Aster and Rowe, 2000; Rowe et al., 2002, </a:t>
            </a:r>
            <a:r>
              <a:rPr lang="en-IN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Stankova</a:t>
            </a: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et al., 2008) to identify events of similar signature ;compares user-defined master events to continuous waveform data for the same seismic station and detects similar waveforms which surpasses the set cross-correlation coefficient threshold.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continuous waveform (50 Hz sample rate) were filtered between 2-15Hz.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33 earthquake templates with M&gt;2</a:t>
            </a:r>
            <a:endParaRPr lang="en-IN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earthquake templates 60 s in length; manually checked; spatial and temporal variation; P phase arrival times manually picked on the master events. </a:t>
            </a:r>
            <a:r>
              <a:rPr lang="en-I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P-phase picks from templates assigned to the detected events as preliminary P arrival time picks</a:t>
            </a:r>
            <a:r>
              <a:rPr lang="en-I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ObsPy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based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autopicker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ar_pick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used to estimate S wave arrivals on the detections; </a:t>
            </a:r>
            <a:r>
              <a:rPr lang="en-I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IN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orrelation coefficient thresholds ranging from 0.5 -0.3 tested to minimize the number of false positive and false negatives</a:t>
            </a:r>
            <a:endParaRPr lang="en-I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EQT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original dataset used for training and validation consists of 113K examples of earthquakes and noise from the Stanford Earthquake Dataset (STEAD) (Mousavi et al., 2019).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Parameters tested - De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tection, P pick and S pick thresholds in the predictor module</a:t>
            </a:r>
            <a:endParaRPr lang="en-IN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does not require predefined known earthquakes from any particular region for the automated detections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EQT conservative model chosen as training model as it significantly reduced the number of false positives.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open-source machine learning tool that uses a globally trained dataset for detecting earthquakes from continuous waveform data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Automatic P and S phase picks are made on </a:t>
            </a: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individual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station data based on user-defined threshold parameter</a:t>
            </a:r>
          </a:p>
          <a:p>
            <a:pPr marL="0" indent="0">
              <a:buFontTx/>
              <a:buNone/>
            </a:pP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Phasenet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outputs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arrival times along with the detection probability</a:t>
            </a:r>
            <a:r>
              <a:rPr lang="en-IN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Model trained by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manually labelled P and S arrival times from the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Northern California Earthquake Data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IN" i="1" dirty="0">
                <a:effectLst/>
                <a:latin typeface="Times" pitchFamily="2" charset="0"/>
              </a:rPr>
              <a:t>The locations of 234 117 earthquakes (red points) and 889 seismic stations (black triangles)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 (</a:t>
            </a:r>
            <a:r>
              <a:rPr lang="en-IN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zhang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2019)</a:t>
            </a:r>
          </a:p>
          <a:p>
            <a:pPr marL="171450" indent="-17145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IASP91 velocity model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helped to remove false positives and noise events which were detected at one or two stations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IN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Parameters used: S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earch grid size of 0.1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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degree and 5km for depth, travel time residual threshold of  three seconds and a </a:t>
            </a: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minimum of 3 phase picks for each earthquake</a:t>
            </a: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VELEST (Kissling et al., 1994)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lang="en-IN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1D </a:t>
            </a:r>
            <a:r>
              <a:rPr lang="en-IN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Vp</a:t>
            </a:r>
            <a:r>
              <a:rPr lang="en-IN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Vs velocity model extracted from Huang et al., 2019</a:t>
            </a:r>
            <a:endParaRPr lang="en-US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GB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45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 (</a:t>
            </a:r>
            <a:r>
              <a:rPr lang="en-IN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zhang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2019)</a:t>
            </a:r>
          </a:p>
          <a:p>
            <a:pPr marL="171450" indent="-17145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IASP91 velocity model</a:t>
            </a:r>
            <a:r>
              <a:rPr lang="en-IN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helped to remove false positives and noise events which were detected at one or two stations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IN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Parameters used: S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earch grid size of 0.1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itchFamily="2" charset="2"/>
              </a:rPr>
              <a:t></a:t>
            </a: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degree and 5km for depth, travel time residual threshold of  three seconds and a </a:t>
            </a:r>
            <a:r>
              <a:rPr lang="en-CA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minimum of 3 phase picks for each earthquake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endParaRPr lang="en-CA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AutoNum type="alphaLcParenR"/>
              <a:tabLst>
                <a:tab pos="0" algn="l"/>
              </a:tabLst>
              <a:defRPr/>
            </a:pPr>
            <a:r>
              <a:rPr lang="en-IN" sz="1200" dirty="0">
                <a:effectLst/>
              </a:rPr>
              <a:t>The distributions of seismic event (red star) and seismic stations (blue triangles). b) </a:t>
            </a:r>
            <a:r>
              <a:rPr lang="en-IN" sz="1200" i="1" dirty="0">
                <a:effectLst/>
              </a:rPr>
              <a:t>P </a:t>
            </a:r>
            <a:r>
              <a:rPr lang="en-IN" sz="1200" dirty="0">
                <a:effectLst/>
              </a:rPr>
              <a:t>arrival time curve (red) with its uncertainty range (red dashed), associated </a:t>
            </a:r>
            <a:r>
              <a:rPr lang="en-IN" sz="1200" i="1" dirty="0">
                <a:effectLst/>
              </a:rPr>
              <a:t>P </a:t>
            </a:r>
            <a:r>
              <a:rPr lang="en-IN" sz="1200" dirty="0">
                <a:effectLst/>
              </a:rPr>
              <a:t>picks and other false </a:t>
            </a:r>
            <a:r>
              <a:rPr lang="en-IN" sz="1200" i="1" dirty="0">
                <a:effectLst/>
              </a:rPr>
              <a:t>P </a:t>
            </a:r>
            <a:r>
              <a:rPr lang="en-IN" sz="1200" dirty="0">
                <a:effectLst/>
              </a:rPr>
              <a:t>picks (blue bars). c) same as b) but for </a:t>
            </a:r>
            <a:r>
              <a:rPr lang="en-IN" sz="1200" i="1" dirty="0">
                <a:effectLst/>
              </a:rPr>
              <a:t>S </a:t>
            </a:r>
            <a:r>
              <a:rPr lang="en-IN" sz="1200" dirty="0">
                <a:effectLst/>
              </a:rPr>
              <a:t>picks. d) The optimal location is determined to be at the grid point with most picks or e) the grid point with smallest </a:t>
            </a:r>
            <a:r>
              <a:rPr lang="en-IN" sz="1200" dirty="0" err="1">
                <a:effectLst/>
              </a:rPr>
              <a:t>traveltime</a:t>
            </a:r>
            <a:r>
              <a:rPr lang="en-IN" sz="1200" dirty="0">
                <a:effectLst/>
              </a:rPr>
              <a:t> residual (shown in bottom parentheses, unit: second) among multiple locations with the same maximum number of picks. (from REAL software manual)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AutoNum type="alphaLcParenR"/>
              <a:tabLst>
                <a:tab pos="0" algn="l"/>
              </a:tabLst>
              <a:defRPr/>
            </a:pPr>
            <a:endParaRPr lang="en-CA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VELEST (Kissling et al., 1994)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lang="en-IN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1D </a:t>
            </a:r>
            <a:r>
              <a:rPr lang="en-IN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Vp</a:t>
            </a:r>
            <a:r>
              <a:rPr lang="en-IN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Vs velocity model extracted from Huang et al., 2019</a:t>
            </a:r>
            <a:endParaRPr lang="en-US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endParaRPr lang="en-US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GB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098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restrict our comparisons of the automated catalogs with just that region for the NMTSO (485 events) and USGS (37 events) catalogs of events with M &gt; 1; 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USGS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ComCat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catalog (3317 earthquakes) and the combined NMTSO and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TexNet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catalog (5342 earthquakes) larger than M1 for our study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regio</a:t>
            </a:r>
            <a:r>
              <a:rPr lang="en-IN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Comparison of the automated </a:t>
            </a:r>
            <a:r>
              <a:rPr lang="en-IN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catalogs</a:t>
            </a:r>
            <a:r>
              <a:rPr lang="en-IN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with the NMTSO </a:t>
            </a:r>
            <a:r>
              <a:rPr lang="en-IN" sz="1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catalog</a:t>
            </a:r>
            <a:r>
              <a:rPr lang="en-IN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based on 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total number of events detected, percent of false positives (detection made but not a real earthquake) based on manual review of 5% of the overall new events, and number of missed events (earthquake contained in existing catalog but not detected in our test)</a:t>
            </a:r>
            <a:r>
              <a:rPr lang="en-IN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Template matching results only constrained within the southeast New Mexico region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Template matching tool detected 1044 events for the year 2021; 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missed multiple true events which were detected in the NMTSO catalog with five or more stations and have around 15% false positive rate.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2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restrict our comparisons of the automated catalogs with just that region for the NMTSO (485 events) and USGS (37 events) catalogs of events with M &gt; 1; 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USGS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ComCat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catalog (3317 earthquakes) and the combined NMTSO and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TexNet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catalog (5342 earthquakes) larger than M1 for our study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regio</a:t>
            </a:r>
            <a:r>
              <a:rPr lang="en-IN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</a:t>
            </a:r>
          </a:p>
          <a:p>
            <a:endParaRPr lang="en-IN" sz="105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PhaseNet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detected significantly higher number of events than the </a:t>
            </a:r>
            <a:r>
              <a:rPr lang="en-CA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EQTransformer</a:t>
            </a:r>
            <a:r>
              <a:rPr lang="en-CA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method and includes almost five times more events than the NMTSO catalog</a:t>
            </a:r>
            <a:r>
              <a:rPr lang="en-IN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N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426A-ED0E-9745-A2E7-1111161A5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04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9D94-013A-3D74-D16D-D580C13D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7196E-E22B-D555-ED49-C35AC96DA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70163-5ECD-4D94-60A8-6F8124EE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DD8EF-88FA-4203-F072-62B01A76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81AEB-59BF-4770-0798-CB3EE1F0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2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3C96E-F4A0-7487-8312-7B055B22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A5299-B261-F596-3C69-EDEB5DC38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1AA0-60F2-9768-C84F-47586309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3781D-BEA1-FA8D-3A48-F70A7FB4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3EDE8-A895-C5D9-D8C0-940829A8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8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BC8CF9-DDA1-BDCE-B40F-40EB94D71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CF1D2-426B-DA4D-7A93-4FB7FD400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7F42-C204-B389-7F00-CDA8EA8C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54862-2BD3-7861-740B-8DCEFA53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1031D-5638-1131-E6FE-3D77F46D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5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C1B7-D572-F9A2-FD85-69C910969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A0EC2-2789-8B8D-E32F-597C3E02A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61749-575E-AD1C-6099-9C319DF4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149-95B2-9045-A999-C661298C77AA}" type="datetime1">
              <a:rPr lang="en-IN" smtClean="0"/>
              <a:t>29-02-2024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B76CB-20AB-E6B8-3E1E-8EFE1462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F60A6-4134-AD71-91F3-48A953AC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11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1BC7-AD8F-B46B-81FB-B5AB0F937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4B330-87EB-37A0-D09F-F074103CC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C56C2-AE29-A3F7-99A7-6D125BEA2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1946-E1D0-EA45-95F2-B2BBD4E6A044}" type="datetime1">
              <a:rPr lang="en-IN" smtClean="0"/>
              <a:t>29-02-2024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41115-A28A-6DF6-2429-A3DE7CE1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301AC-7A39-3661-3FD8-AD2159C8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65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F944-F7F6-79E9-17B1-8226D10D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D41CB-EC54-12CB-F402-ED62F0B5C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FADAD-4BDA-C4CE-E529-8F83C842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75D59-C11B-4047-BDE1-25CF26FB6EB4}" type="datetime1">
              <a:rPr lang="en-IN" smtClean="0"/>
              <a:t>29-02-2024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3CD2-B280-4A05-D027-9B0FCF66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84774-08E4-F849-2B8D-E4E2A8B2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33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CE79-8011-6FDA-51EC-4890A006E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2A58-5EFD-563E-18B1-5765BE2BD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CB5FD-6325-F28D-8111-33127D4DA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D3207-7CC1-50D8-B425-985CAF09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0151-D654-5C42-9FA4-D5A639FCECB7}" type="datetime1">
              <a:rPr lang="en-IN" smtClean="0"/>
              <a:t>29-02-2024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EEF4D-BDDC-3C64-2185-280D6152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A072D-598A-2150-18C1-AB4DBDBB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53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4609-6544-66EB-14EC-DB705752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5377D-8EED-0828-07AB-65E515DE6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11A12-569D-7F48-FC55-FA488B821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0E5CE-0AD0-8141-ADA0-E31A0EAE2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64BF97-BF05-767D-98DA-47FD809EE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F81A99-0456-90B7-2EF4-24879AB9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1074B-C9B1-494D-9776-795D75DA9CF0}" type="datetime1">
              <a:rPr lang="en-IN" smtClean="0"/>
              <a:t>29-02-2024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754CE-B415-9752-F12B-830D2021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689DAB-259E-8AF8-0D45-26CC1529E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C8CD-C179-D3BA-15CD-D41F5585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31917-2872-37AC-1EB9-5E05C5EA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27E2-0F13-9142-8C06-8D1B72E0C4F6}" type="datetime1">
              <a:rPr lang="en-IN" smtClean="0"/>
              <a:t>29-02-2024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08D40-4771-39C8-6EF5-60F828681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AFC7D-D0FC-4605-99E6-84DC5F57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9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C0F728-F0C7-6927-CCA1-8A4D2031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5EAF-44A0-AF4E-A497-91A1981CC1E3}" type="datetime1">
              <a:rPr lang="en-IN" smtClean="0"/>
              <a:t>29-02-2024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58593-3FCE-6210-9AD4-FCB66D74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5AF1A-8355-6C14-6FEB-BA8C7F56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7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40BC-551F-2B45-90F8-667B7593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5B51-8BB0-968B-2B34-85E86FFAC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588F1-3417-A2FA-E90C-70F4C3F64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A7AA4-3C49-0402-14D1-D99707890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F144-0C9A-9648-9E54-4D9BB3958FAB}" type="datetime1">
              <a:rPr lang="en-IN" smtClean="0"/>
              <a:t>29-02-2024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23347-5996-E2F6-C32B-EF40B7C9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FD407-1A9C-05C0-F0A7-8493518C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817EA-CFC6-0208-7ADC-4DF0F16C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3B53-1E62-BF7E-EDCD-75CB03EBD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F6E5D-85E1-8E0B-6790-D05F9BEBF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D5924-20F6-7080-0043-BAA44A1B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ABDEE-E68D-C9E3-FC47-F79AA768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06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3C78-4FA5-903F-A7E8-272A3170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89CAB-3309-D0D2-C178-05EB14B93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9086A-99C8-57A9-CC9F-FDA5C765F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2AD52-5E14-BF96-9B4C-96AA7966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5EC71-89B1-9348-85AB-C080544C8F30}" type="datetime1">
              <a:rPr lang="en-IN" smtClean="0"/>
              <a:t>29-02-2024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88FBE-A8BE-1B48-6779-6A7336CB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EC7E2-8416-6832-8C4F-47EEC8DA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4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D77F-DBB2-C33D-8A9F-148D46C19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A8B1F-E6C6-1FB4-1EE8-A4B7977B1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53887-72FC-DA76-1854-F9D7B9DC5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E0DB-01CF-F247-90C4-CBE5DBCD0941}" type="datetime1">
              <a:rPr lang="en-IN" smtClean="0"/>
              <a:t>29-02-2024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8263A-7942-B3B4-7705-52664426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54E4-8AD5-9C39-B3EB-10BFF62B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40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590AF-BC0B-99BC-2597-441430640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1D410-4FC5-3EF9-7EDB-3F82665A0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F8BCE-A690-D75A-3434-762D2C8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C3A0-C435-784D-B2F1-60AA1C1BE7B2}" type="datetime1">
              <a:rPr lang="en-IN" smtClean="0"/>
              <a:t>29-02-2024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351BC-FC46-3857-92A1-6CDD4853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60038-5A47-D902-EBCA-06B06C0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3D45-5BD8-23DD-7613-437EA31B5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C04A5-04F2-B0F6-0136-E31A99C7A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FAE98-D381-F25E-200E-161CB4E97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1329-D5BB-B95B-8F32-97FC67E4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3CB12-AF6C-7758-4B25-6EB5D5CB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80F8-C12B-F735-C6E4-ACBDB076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26050-24BA-EAF3-16C4-843120D1B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4A89-23B7-B8AD-0692-25A9A7A9A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1E677-67A8-8E26-7E02-5F458EC2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3364B-D9C0-4D2C-CBF6-A65B6FC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745A9-C78D-2EB0-6EA0-92084C17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C194-077E-3CB8-7A37-B11BAF23F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D95D5-05DC-BFD7-8DA6-011AEEF67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866E9-E037-085C-6CF5-1C0A57C5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4B4E5-EF5F-9A30-57C2-3093AECFA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F9DF3-DF49-F088-A45B-BFE8CB80C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DD89C-62EA-B0F7-C1CE-C6ED9E21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2B2707-E7C9-3C56-C645-54F6F7EF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515DC2-A1E9-E683-D291-7AA494D7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7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5440-346F-C671-E4CF-5890BD48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7145F-5BB7-0714-0F48-2260DE3B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F6EC-87A2-6A82-FA44-1E5DAE1F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464F9-F6AE-34D2-E678-8F8781B1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22898-F6E1-D5F5-F414-84D994C9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EF2EFA-4919-3638-34FF-3FB6C4B0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82B1F-09F6-EE4A-F806-4A06723F4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3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0E1C-84CB-3E95-D7EB-2005F22F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9E8F-2364-75EA-7EAB-B9596EB13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688F7-C208-9741-F6CE-0D226C8C4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9B26D-6447-AE06-641E-843977CB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B3CC0-6980-5ACB-33C4-E62848829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1367A-A0CB-2E4E-61F4-B218AB68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9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B0A5-3EC2-72C5-79F6-4DA97CBEA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F92C51-07D3-FEE8-8B78-290F46D2C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CC1F4-EAA7-9FEE-3F5D-69957FEC9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F8060-2E15-8009-1A57-63BE40EF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84144-7101-24F0-75F3-2282E987B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8F42B-7BDB-2FAB-E5DC-1DF74083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9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A3AA0F-8A58-0BD8-4604-7A14FBAA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70EBF-7990-C037-9243-8A03D9355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36BA2-582E-CC90-14F6-D7D64CC0E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C4591-092F-8299-027E-E13752119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35699-536D-8676-6C76-EADEA3AB5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9667F-2A2D-8841-BB43-E2392CC6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97690-17BA-80EB-F1C8-FA67DE9F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9E81B-C215-A568-7138-3B275E847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9A0FB-560D-DD4D-9E11-97F8BB87C2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645AC-BBD9-2E4C-8C4B-02BE7B12C0E7}" type="datetime1">
              <a:rPr lang="en-IN" smtClean="0"/>
              <a:t>29-02-2024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C229E-8EE7-FADC-BC9F-FAFF9F719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4B5A9-5191-ED78-9085-4DCCAA51A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A84A4-A3C6-7344-8934-5E2765FEC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1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.t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1.tif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t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3131E545-B25B-BB8D-8FE9-0C00139FE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707203" y="69741"/>
            <a:ext cx="95166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909D1E-4A34-78EE-2B74-68DAC1EC7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6456" y="6082201"/>
            <a:ext cx="1165930" cy="707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1D64FF-028A-D6E9-C1D8-3475FE2CD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070" y="6370255"/>
            <a:ext cx="1165930" cy="4663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B3A8C5-C023-EA7B-BC93-0FD5FA453E29}"/>
              </a:ext>
            </a:extLst>
          </p:cNvPr>
          <p:cNvSpPr txBox="1"/>
          <p:nvPr/>
        </p:nvSpPr>
        <p:spPr>
          <a:xfrm>
            <a:off x="9929" y="21373"/>
            <a:ext cx="10331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Optimizing automated earthquake detection methods in Delaware basin, southeastern New Mexico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9435D-161E-4847-8992-26C5760BF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588" y="-103880"/>
            <a:ext cx="1742045" cy="88319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CC0D142-0BDC-6F42-CD13-D8AE164F577E}"/>
              </a:ext>
            </a:extLst>
          </p:cNvPr>
          <p:cNvSpPr txBox="1">
            <a:spLocks/>
          </p:cNvSpPr>
          <p:nvPr/>
        </p:nvSpPr>
        <p:spPr>
          <a:xfrm>
            <a:off x="184426" y="5480858"/>
            <a:ext cx="11374995" cy="11225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1800" b="1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Urbi Basu</a:t>
            </a:r>
            <a:r>
              <a:rPr lang="en-US" sz="1800" b="1" spc="-1" baseline="300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1,2</a:t>
            </a:r>
            <a:r>
              <a:rPr lang="en-US" sz="1800" b="1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Susan Bilek</a:t>
            </a:r>
            <a:r>
              <a:rPr lang="en-US" sz="1800" b="1" spc="-1" baseline="300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1</a:t>
            </a:r>
            <a:r>
              <a:rPr lang="en-US" sz="1800" b="1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Mairi Litherland</a:t>
            </a:r>
            <a:r>
              <a:rPr lang="en-US" sz="1800" b="1" spc="-1" baseline="300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2</a:t>
            </a:r>
            <a:endParaRPr lang="en-US" sz="1800" b="1" spc="-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1800" spc="-1" baseline="300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1</a:t>
            </a:r>
            <a:r>
              <a:rPr lang="en-US" sz="18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New Mexico Institute of Mining and Technology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1800" spc="-1" baseline="300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2</a:t>
            </a:r>
            <a:r>
              <a:rPr lang="en-US" sz="18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New Mexico Bureau of Geology and Mineral Resources</a:t>
            </a:r>
            <a:endParaRPr lang="en-US" sz="18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1D191A-C570-0027-37FA-12C479CAE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206" y="972719"/>
            <a:ext cx="4204381" cy="43403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3751C6-B47C-B908-EE87-42EA766A65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01" r="30144"/>
          <a:stretch/>
        </p:blipFill>
        <p:spPr>
          <a:xfrm>
            <a:off x="6555246" y="973582"/>
            <a:ext cx="3437804" cy="43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8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680CD51-324D-816E-2FB3-63D4690F6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t="21496" r="12458" b="5582"/>
          <a:stretch/>
        </p:blipFill>
        <p:spPr>
          <a:xfrm>
            <a:off x="7025011" y="1125411"/>
            <a:ext cx="4140292" cy="52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A01953-E8A1-5375-482C-A7273082A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6" t="21496" r="12458" b="5582"/>
          <a:stretch/>
        </p:blipFill>
        <p:spPr>
          <a:xfrm>
            <a:off x="757061" y="1125411"/>
            <a:ext cx="4141264" cy="5221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8C3B14-2E00-E262-B907-58A7E25C8D9C}"/>
              </a:ext>
            </a:extLst>
          </p:cNvPr>
          <p:cNvSpPr txBox="1"/>
          <p:nvPr/>
        </p:nvSpPr>
        <p:spPr>
          <a:xfrm>
            <a:off x="196732" y="246284"/>
            <a:ext cx="7384401" cy="45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 LEARNING BASED AUTO DETECTOR RESULTS</a:t>
            </a:r>
            <a:endParaRPr kumimoji="0" lang="en-C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3E857-B8D4-85DA-CD1C-074D865862B0}"/>
              </a:ext>
            </a:extLst>
          </p:cNvPr>
          <p:cNvSpPr txBox="1"/>
          <p:nvPr/>
        </p:nvSpPr>
        <p:spPr>
          <a:xfrm>
            <a:off x="6096000" y="6265945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locations of earthquakes detected from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EQTransformer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REAL – VELEST workflow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09C3F-1EA4-B1A9-62DE-509AEF0E7BA3}"/>
              </a:ext>
            </a:extLst>
          </p:cNvPr>
          <p:cNvSpPr txBox="1"/>
          <p:nvPr/>
        </p:nvSpPr>
        <p:spPr>
          <a:xfrm>
            <a:off x="283722" y="6244552"/>
            <a:ext cx="5556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locations of earthquakes detected from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PhaseNet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REAL – VELEST workflow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73172-B8D7-C0E3-717D-80C5D7AA377A}"/>
              </a:ext>
            </a:extLst>
          </p:cNvPr>
          <p:cNvSpPr txBox="1"/>
          <p:nvPr/>
        </p:nvSpPr>
        <p:spPr>
          <a:xfrm>
            <a:off x="7693241" y="724720"/>
            <a:ext cx="189824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EQTransformer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9C73C-0EE5-1307-97E0-23E814C253BF}"/>
              </a:ext>
            </a:extLst>
          </p:cNvPr>
          <p:cNvSpPr txBox="1"/>
          <p:nvPr/>
        </p:nvSpPr>
        <p:spPr>
          <a:xfrm>
            <a:off x="1990683" y="716021"/>
            <a:ext cx="189824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PhaseNet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3313DB-EA96-A154-CA9A-AC07DA740C28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RESULTS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6C11E5-EC52-A745-95B7-C9777E1F3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7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8469CF-2961-37E3-933D-1B4695F4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337" y="2186010"/>
            <a:ext cx="6257445" cy="3731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9C120F-1E59-2982-22E2-69BE1B9734D5}"/>
              </a:ext>
            </a:extLst>
          </p:cNvPr>
          <p:cNvSpPr txBox="1"/>
          <p:nvPr/>
        </p:nvSpPr>
        <p:spPr>
          <a:xfrm>
            <a:off x="0" y="429659"/>
            <a:ext cx="12192000" cy="1704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Evaluation of the earthquake count of the different catalogs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overall monthly seismicity trend is similar between the NMTSO and three automated detection catalogs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of monthly trends in the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EQTransformer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PhaseNet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catalogs is positively correlated with high magnitude earthquakes (M &gt; 2.5) in the later half of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D45423-D183-576E-6F7A-0D004488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85" y="2160512"/>
            <a:ext cx="5489995" cy="3816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46A907-07CC-3D7B-03B7-3B1A6FBFCAE4}"/>
              </a:ext>
            </a:extLst>
          </p:cNvPr>
          <p:cNvSpPr txBox="1"/>
          <p:nvPr/>
        </p:nvSpPr>
        <p:spPr>
          <a:xfrm>
            <a:off x="151185" y="5916276"/>
            <a:ext cx="5489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of the monthly earthquake count from machine learning automated catalogs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551574-3314-966E-33CB-DC0F29FA1FE8}"/>
              </a:ext>
            </a:extLst>
          </p:cNvPr>
          <p:cNvSpPr txBox="1"/>
          <p:nvPr/>
        </p:nvSpPr>
        <p:spPr>
          <a:xfrm>
            <a:off x="5744398" y="5813640"/>
            <a:ext cx="6447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of the monthly earthquake count from the NMTSO, USGS catalogs with the template matching results for southeast New Mexico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2D825-12A4-3908-2BEF-27587AB9F6F4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28DB0-C350-8F6B-E639-C417F5D4A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89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9C120F-1E59-2982-22E2-69BE1B9734D5}"/>
              </a:ext>
            </a:extLst>
          </p:cNvPr>
          <p:cNvSpPr txBox="1"/>
          <p:nvPr/>
        </p:nvSpPr>
        <p:spPr>
          <a:xfrm>
            <a:off x="0" y="429659"/>
            <a:ext cx="12192000" cy="1704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Evaluation of the earthquake count of the different catalogs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overall monthly seismicity trend is similar between the NMTSO and three automated detection catalogs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of monthly trends in the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EQTransformer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PhaseNet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catalogs is positively correlated with high magnitude earthquakes (M &gt; 2.5) in the later half of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D45423-D183-576E-6F7A-0D0044885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5" y="2160512"/>
            <a:ext cx="5489995" cy="3816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46A907-07CC-3D7B-03B7-3B1A6FBFCAE4}"/>
              </a:ext>
            </a:extLst>
          </p:cNvPr>
          <p:cNvSpPr txBox="1"/>
          <p:nvPr/>
        </p:nvSpPr>
        <p:spPr>
          <a:xfrm>
            <a:off x="151185" y="5916276"/>
            <a:ext cx="5489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of the monthly earthquake count from machine learning automated catalogs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2D825-12A4-3908-2BEF-27587AB9F6F4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28DB0-C350-8F6B-E639-C417F5D4A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78BF7F-B8E5-5B4E-D535-F9FA06380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30" y="2134165"/>
            <a:ext cx="4535236" cy="4153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0B41C-FF64-6445-11FB-86723DD6A162}"/>
              </a:ext>
            </a:extLst>
          </p:cNvPr>
          <p:cNvSpPr txBox="1"/>
          <p:nvPr/>
        </p:nvSpPr>
        <p:spPr>
          <a:xfrm>
            <a:off x="5615047" y="6211669"/>
            <a:ext cx="6425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Daily earthquake count from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EQTransformer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PhaseNet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catalogs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92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1CB3F16-EBCA-BED0-581C-20DB61CF0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728698"/>
              </p:ext>
            </p:extLst>
          </p:nvPr>
        </p:nvGraphicFramePr>
        <p:xfrm>
          <a:off x="500618" y="624740"/>
          <a:ext cx="9954705" cy="3598917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387725">
                  <a:extLst>
                    <a:ext uri="{9D8B030D-6E8A-4147-A177-3AD203B41FA5}">
                      <a16:colId xmlns:a16="http://schemas.microsoft.com/office/drawing/2014/main" val="2334980675"/>
                    </a:ext>
                  </a:extLst>
                </a:gridCol>
                <a:gridCol w="2322286">
                  <a:extLst>
                    <a:ext uri="{9D8B030D-6E8A-4147-A177-3AD203B41FA5}">
                      <a16:colId xmlns:a16="http://schemas.microsoft.com/office/drawing/2014/main" val="1092068108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837585526"/>
                    </a:ext>
                  </a:extLst>
                </a:gridCol>
                <a:gridCol w="2704694">
                  <a:extLst>
                    <a:ext uri="{9D8B030D-6E8A-4147-A177-3AD203B41FA5}">
                      <a16:colId xmlns:a16="http://schemas.microsoft.com/office/drawing/2014/main" val="3386983825"/>
                    </a:ext>
                  </a:extLst>
                </a:gridCol>
              </a:tblGrid>
              <a:tr h="62032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Template 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EQTransformer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PhaseNet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605353"/>
                  </a:ext>
                </a:extLst>
              </a:tr>
              <a:tr h="376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Missed detections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6069"/>
                  </a:ext>
                </a:extLst>
              </a:tr>
              <a:tr h="1112626"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detection number 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Two times as compared to NMTSO catalog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Four times as compared to (NMTSO+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TexNet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catalog for study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Twelve times as compared to (NMTSO+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TexNet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catalog for study region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0356"/>
                  </a:ext>
                </a:extLst>
              </a:tr>
              <a:tr h="376072"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False positive rate 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661151"/>
                  </a:ext>
                </a:extLst>
              </a:tr>
              <a:tr h="599106"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Requirements of existing templates 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243806"/>
                  </a:ext>
                </a:extLst>
              </a:tr>
              <a:tr h="397650"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Ease of implementation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Difficult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Easy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3824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845F45A-CC99-E438-6B85-16ECEA0D7EFE}"/>
              </a:ext>
            </a:extLst>
          </p:cNvPr>
          <p:cNvSpPr txBox="1"/>
          <p:nvPr/>
        </p:nvSpPr>
        <p:spPr>
          <a:xfrm>
            <a:off x="56544" y="149267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CONCLUSION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053FC-FED7-0EF6-E2B9-7D96E80E58EF}"/>
              </a:ext>
            </a:extLst>
          </p:cNvPr>
          <p:cNvSpPr txBox="1"/>
          <p:nvPr/>
        </p:nvSpPr>
        <p:spPr>
          <a:xfrm>
            <a:off x="56544" y="4338853"/>
            <a:ext cx="113026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NEXT STEPS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Implementing the automated tools in real time earthquake monitoring workflow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Earthquake relocations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Use machine learning tools to detect more earthquakes from previous years </a:t>
            </a:r>
            <a:r>
              <a:rPr lang="en-US" b="1" u="sng" dirty="0">
                <a:solidFill>
                  <a:srgbClr val="002060"/>
                </a:solidFill>
                <a:latin typeface="Times New Roman"/>
                <a:cs typeface="Times New Roman"/>
              </a:rPr>
              <a:t>AND</a:t>
            </a:r>
            <a:r>
              <a:rPr lang="en-US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in other parts of New Mexico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Improving the seismic velocity model for better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earthquake locations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E294A-A4A0-A351-DAC3-E236B4B2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2F8F37-69B8-DD99-A782-87DA06D93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69A9F3-C8AB-1CA1-DD9E-52AC56D712E3}"/>
              </a:ext>
            </a:extLst>
          </p:cNvPr>
          <p:cNvSpPr txBox="1"/>
          <p:nvPr/>
        </p:nvSpPr>
        <p:spPr>
          <a:xfrm>
            <a:off x="8763437" y="5454921"/>
            <a:ext cx="3687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69246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680CD51-324D-816E-2FB3-63D4690F6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t="21496" r="12458" b="5582"/>
          <a:stretch/>
        </p:blipFill>
        <p:spPr>
          <a:xfrm>
            <a:off x="7734989" y="744947"/>
            <a:ext cx="4140292" cy="52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A01953-E8A1-5375-482C-A7273082A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6" t="21496" r="12458" b="5582"/>
          <a:stretch/>
        </p:blipFill>
        <p:spPr>
          <a:xfrm>
            <a:off x="7734989" y="768096"/>
            <a:ext cx="4140293" cy="52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8C3B14-2E00-E262-B907-58A7E25C8D9C}"/>
              </a:ext>
            </a:extLst>
          </p:cNvPr>
          <p:cNvSpPr txBox="1"/>
          <p:nvPr/>
        </p:nvSpPr>
        <p:spPr>
          <a:xfrm>
            <a:off x="197017" y="666943"/>
            <a:ext cx="7384401" cy="3274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 LEARNING BASED AUTO DETECTOR RESULTS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PhaseNet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EQTransformer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earthquake catalogs detected significantly higher number of earthquakes than detected by the USGS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ComCat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catalog and the combined NMTSO and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TexNet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catalog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 rate of detections from 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PhaseNet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helped to minimize the false negative rate. However the false positive rate is considerably higher than the other catalogs.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3E857-B8D4-85DA-CD1C-074D865862B0}"/>
              </a:ext>
            </a:extLst>
          </p:cNvPr>
          <p:cNvSpPr txBox="1"/>
          <p:nvPr/>
        </p:nvSpPr>
        <p:spPr>
          <a:xfrm>
            <a:off x="7734989" y="5963286"/>
            <a:ext cx="44570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locations of earthquakes detected from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EQTransformer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REAL – VELEST workflow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09C3F-1EA4-B1A9-62DE-509AEF0E7BA3}"/>
              </a:ext>
            </a:extLst>
          </p:cNvPr>
          <p:cNvSpPr txBox="1"/>
          <p:nvPr/>
        </p:nvSpPr>
        <p:spPr>
          <a:xfrm>
            <a:off x="7734989" y="5963286"/>
            <a:ext cx="4140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locations of earthquakes detected from </a:t>
            </a: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PhaseNet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REAL – VELEST workflow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73172-B8D7-C0E3-717D-80C5D7AA377A}"/>
              </a:ext>
            </a:extLst>
          </p:cNvPr>
          <p:cNvSpPr txBox="1"/>
          <p:nvPr/>
        </p:nvSpPr>
        <p:spPr>
          <a:xfrm>
            <a:off x="8403219" y="344256"/>
            <a:ext cx="189824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EQTransformer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9C73C-0EE5-1307-97E0-23E814C253BF}"/>
              </a:ext>
            </a:extLst>
          </p:cNvPr>
          <p:cNvSpPr txBox="1"/>
          <p:nvPr/>
        </p:nvSpPr>
        <p:spPr>
          <a:xfrm>
            <a:off x="8403219" y="347976"/>
            <a:ext cx="1898249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PhaseNet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16C16-38C7-C007-DC36-8744A2433C49}"/>
              </a:ext>
            </a:extLst>
          </p:cNvPr>
          <p:cNvSpPr txBox="1"/>
          <p:nvPr/>
        </p:nvSpPr>
        <p:spPr>
          <a:xfrm>
            <a:off x="197017" y="6424951"/>
            <a:ext cx="7101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of the automated detections from the three automated catalogs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3313DB-EA96-A154-CA9A-AC07DA740C28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RESULTS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6C11E5-EC52-A745-95B7-C9777E1F3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2">
                <a:extLst>
                  <a:ext uri="{FF2B5EF4-FFF2-40B4-BE49-F238E27FC236}">
                    <a16:creationId xmlns:a16="http://schemas.microsoft.com/office/drawing/2014/main" id="{4AF69125-52C4-C979-4484-8F3DDF7A922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16718" y="4027316"/>
              <a:ext cx="6816425" cy="24384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527837">
                      <a:extLst>
                        <a:ext uri="{9D8B030D-6E8A-4147-A177-3AD203B41FA5}">
                          <a16:colId xmlns:a16="http://schemas.microsoft.com/office/drawing/2014/main" val="591995391"/>
                        </a:ext>
                      </a:extLst>
                    </a:gridCol>
                    <a:gridCol w="1198733">
                      <a:extLst>
                        <a:ext uri="{9D8B030D-6E8A-4147-A177-3AD203B41FA5}">
                          <a16:colId xmlns:a16="http://schemas.microsoft.com/office/drawing/2014/main" val="1013030039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2047318016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495795887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4265758993"/>
                        </a:ext>
                      </a:extLst>
                    </a:gridCol>
                  </a:tblGrid>
                  <a:tr h="1183618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Detection tool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events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False positive 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missed events (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𝑠𝑡𝑎𝑡𝑖𝑜𝑛𝑠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CA" b="0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missed events (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𝑠𝑡𝑎𝑡𝑖𝑜𝑛𝑠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CA" b="0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2796669"/>
                      </a:ext>
                    </a:extLst>
                  </a:tr>
                  <a:tr h="57663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Template matching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2644208"/>
                      </a:ext>
                    </a:extLst>
                  </a:tr>
                  <a:tr h="333841"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EQTransformer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332980"/>
                      </a:ext>
                    </a:extLst>
                  </a:tr>
                  <a:tr h="333841"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PhaseNet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63378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92038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2">
                <a:extLst>
                  <a:ext uri="{FF2B5EF4-FFF2-40B4-BE49-F238E27FC236}">
                    <a16:creationId xmlns:a16="http://schemas.microsoft.com/office/drawing/2014/main" id="{4AF69125-52C4-C979-4484-8F3DDF7A92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9942991"/>
                  </p:ext>
                </p:extLst>
              </p:nvPr>
            </p:nvGraphicFramePr>
            <p:xfrm>
              <a:off x="316718" y="4027316"/>
              <a:ext cx="6816425" cy="24384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527837">
                      <a:extLst>
                        <a:ext uri="{9D8B030D-6E8A-4147-A177-3AD203B41FA5}">
                          <a16:colId xmlns:a16="http://schemas.microsoft.com/office/drawing/2014/main" val="591995391"/>
                        </a:ext>
                      </a:extLst>
                    </a:gridCol>
                    <a:gridCol w="1198733">
                      <a:extLst>
                        <a:ext uri="{9D8B030D-6E8A-4147-A177-3AD203B41FA5}">
                          <a16:colId xmlns:a16="http://schemas.microsoft.com/office/drawing/2014/main" val="1013030039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2047318016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495795887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4265758993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Detection tool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events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False positive 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1869" t="-3191" r="-102804" b="-1117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98148" t="-3191" r="-1852" b="-1117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79666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Template matching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264420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EQTransformer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33298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PhaseNet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63378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92038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6076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8DA05C-77CE-24BF-CCD8-F5BA931C72BE}"/>
              </a:ext>
            </a:extLst>
          </p:cNvPr>
          <p:cNvSpPr txBox="1"/>
          <p:nvPr/>
        </p:nvSpPr>
        <p:spPr>
          <a:xfrm>
            <a:off x="1276949" y="2712544"/>
            <a:ext cx="9705634" cy="15967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Event association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and S phase arrival times, number of phase picks and travel time residuals used to associate automated detections into initial earthquake locations at grid points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Helped to remove false positives and noise events which were detected on only one or two stations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BD60E-13B0-3D95-0297-83DF3A36EEED}"/>
              </a:ext>
            </a:extLst>
          </p:cNvPr>
          <p:cNvSpPr txBox="1"/>
          <p:nvPr/>
        </p:nvSpPr>
        <p:spPr>
          <a:xfrm>
            <a:off x="115228" y="1811749"/>
            <a:ext cx="393088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Template matching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5368C-055F-82FB-832F-9C5B1774C17F}"/>
              </a:ext>
            </a:extLst>
          </p:cNvPr>
          <p:cNvSpPr txBox="1"/>
          <p:nvPr/>
        </p:nvSpPr>
        <p:spPr>
          <a:xfrm>
            <a:off x="4196830" y="1811749"/>
            <a:ext cx="393759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EQTransformer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3A8E7-3DF6-8567-3EB1-EAE2E1866E7C}"/>
              </a:ext>
            </a:extLst>
          </p:cNvPr>
          <p:cNvSpPr txBox="1"/>
          <p:nvPr/>
        </p:nvSpPr>
        <p:spPr>
          <a:xfrm>
            <a:off x="8268892" y="1811749"/>
            <a:ext cx="372502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PhaseNet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DC6136-DE36-E2FD-1126-45F20D7730AD}"/>
              </a:ext>
            </a:extLst>
          </p:cNvPr>
          <p:cNvCxnSpPr>
            <a:cxnSpLocks/>
          </p:cNvCxnSpPr>
          <p:nvPr/>
        </p:nvCxnSpPr>
        <p:spPr>
          <a:xfrm>
            <a:off x="3690027" y="2235035"/>
            <a:ext cx="472503" cy="486827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4016B7-746F-53F6-EC57-1D59251928E9}"/>
              </a:ext>
            </a:extLst>
          </p:cNvPr>
          <p:cNvCxnSpPr>
            <a:cxnSpLocks/>
          </p:cNvCxnSpPr>
          <p:nvPr/>
        </p:nvCxnSpPr>
        <p:spPr>
          <a:xfrm>
            <a:off x="5979459" y="2211885"/>
            <a:ext cx="0" cy="486827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2F28A6-4506-7BF5-C9D3-9E736CDA03AF}"/>
              </a:ext>
            </a:extLst>
          </p:cNvPr>
          <p:cNvCxnSpPr>
            <a:cxnSpLocks/>
          </p:cNvCxnSpPr>
          <p:nvPr/>
        </p:nvCxnSpPr>
        <p:spPr>
          <a:xfrm flipH="1">
            <a:off x="8839200" y="2211885"/>
            <a:ext cx="395088" cy="469485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AEA42B1-2789-F1D9-C410-C9773928A032}"/>
              </a:ext>
            </a:extLst>
          </p:cNvPr>
          <p:cNvSpPr txBox="1"/>
          <p:nvPr/>
        </p:nvSpPr>
        <p:spPr>
          <a:xfrm>
            <a:off x="4196830" y="1363852"/>
            <a:ext cx="393759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 and S phase auto picking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CA0EA-5F69-0AAA-ACAB-67C7F1F46994}"/>
              </a:ext>
            </a:extLst>
          </p:cNvPr>
          <p:cNvSpPr txBox="1"/>
          <p:nvPr/>
        </p:nvSpPr>
        <p:spPr>
          <a:xfrm>
            <a:off x="115228" y="432506"/>
            <a:ext cx="11961544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earthquake detection workflow divided into three sections: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auto picking 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Event association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Initial earthquake location</a:t>
            </a:r>
            <a:endParaRPr kumimoji="0" lang="en-GB" sz="16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B25669-AF77-F859-58A6-45B1FA097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0" y="4398812"/>
            <a:ext cx="3401225" cy="23141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8F6A57-8679-7969-B894-EE2BBE7B8404}"/>
              </a:ext>
            </a:extLst>
          </p:cNvPr>
          <p:cNvSpPr txBox="1"/>
          <p:nvPr/>
        </p:nvSpPr>
        <p:spPr>
          <a:xfrm>
            <a:off x="3525482" y="6150132"/>
            <a:ext cx="4869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Cartoon illustrating the concept of Rapid Earthquake Association and Location (Zhang et al., 2019)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B0A114-BFAF-C03C-926B-05E30C7BC11E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DATASET AND METHODOLOGY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737B0-5911-38D9-58F3-6BAAED081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605C66-6328-3835-574E-507BC3179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800" y="3757903"/>
            <a:ext cx="4140200" cy="3051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CCA4F-4E63-BA73-2523-E696932B8D6D}"/>
              </a:ext>
            </a:extLst>
          </p:cNvPr>
          <p:cNvSpPr txBox="1"/>
          <p:nvPr/>
        </p:nvSpPr>
        <p:spPr>
          <a:xfrm>
            <a:off x="1947162" y="6124308"/>
            <a:ext cx="6104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Histogram plot of the RMS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residuals from the VELEST location for the three automated methods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al., 2023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8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066CD4-FE24-FB31-626D-0D68AC058B14}"/>
              </a:ext>
            </a:extLst>
          </p:cNvPr>
          <p:cNvSpPr txBox="1"/>
          <p:nvPr/>
        </p:nvSpPr>
        <p:spPr>
          <a:xfrm>
            <a:off x="239103" y="197346"/>
            <a:ext cx="761700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EARTHQUAKES IN NEW MEXICO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Tectonic activity from Rio Grande Rift, E-W extending rift that extends from Colorado to northern Mexico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Socorro magma body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Shallow, thin sill of magma at ~19 km depth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1906 ~M6.2 earthquake in Socorro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Socorro Seismic Anomaly Region with ~50% of state’s tectonic seismic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Recent activity from induced seismicity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6BAF6-BD1C-99E1-B772-DD39DA85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913"/>
          <a:stretch/>
        </p:blipFill>
        <p:spPr>
          <a:xfrm>
            <a:off x="188308" y="4527900"/>
            <a:ext cx="4117340" cy="2006797"/>
          </a:xfrm>
          <a:prstGeom prst="rect">
            <a:avLst/>
          </a:prstGeom>
        </p:spPr>
      </p:pic>
      <p:pic>
        <p:nvPicPr>
          <p:cNvPr id="6" name="Picture 2" descr="SMBperspective2_avn">
            <a:extLst>
              <a:ext uri="{FF2B5EF4-FFF2-40B4-BE49-F238E27FC236}">
                <a16:creationId xmlns:a16="http://schemas.microsoft.com/office/drawing/2014/main" id="{2D4C8581-93A2-A3A9-145B-74921274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438" y="4068455"/>
            <a:ext cx="2711973" cy="26366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B9AA8C4-9643-0A9A-E906-D19E426F9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07203" y="69741"/>
            <a:ext cx="95166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11578-E748-9EED-4DD9-10BE64220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588" y="-103880"/>
            <a:ext cx="1742045" cy="883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C3AA8-9E99-5704-E94D-086466F95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968" y="947344"/>
            <a:ext cx="3867711" cy="45839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6873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29" y="199312"/>
            <a:ext cx="3622559" cy="58356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 SEISMICITY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3898744-719B-903E-2FE5-7FA7013D1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208" y="4544721"/>
            <a:ext cx="2816736" cy="225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C350128-1F44-D3AA-6FE6-86CB23EEA315}"/>
              </a:ext>
            </a:extLst>
          </p:cNvPr>
          <p:cNvSpPr txBox="1">
            <a:spLocks/>
          </p:cNvSpPr>
          <p:nvPr/>
        </p:nvSpPr>
        <p:spPr>
          <a:xfrm>
            <a:off x="79590" y="745651"/>
            <a:ext cx="1167020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activities such as oil and gas production, mining, geothermal extraction, and carbon sequestration can produce earthquakes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 and gas production in New Mexico has increased significantly in recent years, which has led to an increase in induced earthquakes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seismic network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F72B5-1D3E-B5D1-47E0-278577E45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092" y="1782360"/>
            <a:ext cx="4080423" cy="2453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F93994-98E2-CA48-266E-42EA331156E7}"/>
              </a:ext>
            </a:extLst>
          </p:cNvPr>
          <p:cNvSpPr txBox="1"/>
          <p:nvPr/>
        </p:nvSpPr>
        <p:spPr>
          <a:xfrm>
            <a:off x="7057148" y="4184020"/>
            <a:ext cx="4724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Oil production in different basins in New Mexico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C6DCF0-84F6-9A3F-3C3C-66E2665CC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707203" y="69741"/>
            <a:ext cx="95166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4C1520-5877-A0E9-90E1-EC4772D4D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588" y="-103880"/>
            <a:ext cx="1742045" cy="883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D8634-1D5F-A85C-0B94-72D4DE68AF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3301" r="33859" b="19567"/>
          <a:stretch/>
        </p:blipFill>
        <p:spPr>
          <a:xfrm>
            <a:off x="3482335" y="2260216"/>
            <a:ext cx="3465852" cy="3686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C4E5D2-5FAE-3541-A775-0965342442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55" t="29704" b="7173"/>
          <a:stretch/>
        </p:blipFill>
        <p:spPr>
          <a:xfrm>
            <a:off x="7320397" y="2061272"/>
            <a:ext cx="4621032" cy="4375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E9118-35B4-A84D-7499-DF7C49220E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152" r="21872"/>
          <a:stretch/>
        </p:blipFill>
        <p:spPr>
          <a:xfrm>
            <a:off x="378873" y="2449934"/>
            <a:ext cx="2658761" cy="39922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EEC2E0-0498-1373-FFB3-D38D28E0CA4F}"/>
              </a:ext>
            </a:extLst>
          </p:cNvPr>
          <p:cNvSpPr txBox="1"/>
          <p:nvPr/>
        </p:nvSpPr>
        <p:spPr>
          <a:xfrm>
            <a:off x="3378925" y="5946520"/>
            <a:ext cx="367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Map showing the earthquakes (M&gt;3.0) from the USGS and NMTSO catalog from 1962-2021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Litherland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2023)</a:t>
            </a:r>
          </a:p>
        </p:txBody>
      </p:sp>
    </p:spTree>
    <p:extLst>
      <p:ext uri="{BB962C8B-B14F-4D97-AF65-F5344CB8AC3E}">
        <p14:creationId xmlns:p14="http://schemas.microsoft.com/office/powerpoint/2010/main" val="1468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E11369-C203-848D-C68E-A570711B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192" y="4305523"/>
            <a:ext cx="4524607" cy="248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F2EF7C-A7FE-5B50-08F6-5065A8C02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800" y="1608765"/>
            <a:ext cx="7286625" cy="3054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9CF0E-20BD-130E-BC28-47775E5C6D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27" r="4854"/>
          <a:stretch/>
        </p:blipFill>
        <p:spPr>
          <a:xfrm>
            <a:off x="6575926" y="1530189"/>
            <a:ext cx="4524607" cy="4608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42FE73-8015-7039-DBAC-5D9E28B806BE}"/>
              </a:ext>
            </a:extLst>
          </p:cNvPr>
          <p:cNvSpPr txBox="1"/>
          <p:nvPr/>
        </p:nvSpPr>
        <p:spPr>
          <a:xfrm>
            <a:off x="107889" y="534416"/>
            <a:ext cx="11753383" cy="87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South eastern New Mexico – Part of the Delaware basin with significant oil and gas extraction activities since the 1960’s 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Substantial increase in seismicity since 2010 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associated with an increase in oil and gas production and wastewater disposal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FF442-19ED-FB06-4DF5-4BA99DCC6FBD}"/>
              </a:ext>
            </a:extLst>
          </p:cNvPr>
          <p:cNvSpPr txBox="1"/>
          <p:nvPr/>
        </p:nvSpPr>
        <p:spPr>
          <a:xfrm>
            <a:off x="6573875" y="6091228"/>
            <a:ext cx="4887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Earthquakes larger than M 1.8 recorded by the NMTSO from 2005 to 2021 (Litherland, 2023)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8FE8D-B238-2CEC-C26B-0F2BEACAA2CE}"/>
              </a:ext>
            </a:extLst>
          </p:cNvPr>
          <p:cNvSpPr txBox="1"/>
          <p:nvPr/>
        </p:nvSpPr>
        <p:spPr>
          <a:xfrm>
            <a:off x="184830" y="5291705"/>
            <a:ext cx="5616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 production and seismicity in southeast New Mexico for 1970-2023. Histograms show number of earthquakes larger than M 1.8 and M 1.5 recorded in southeastern New Mexico by the New Mexico Tech Seismological Observatory (NMTSO) and USGS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ComCat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1970 to 2023 (</a:t>
            </a:r>
            <a:r>
              <a:rPr lang="en-GB" sz="16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D3AE6-4770-B1CC-B421-37ECB9536C2D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BACKGROUND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9D934E-DBBF-F184-994D-4E829156C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772" y="-144824"/>
            <a:ext cx="1742045" cy="883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B3622-2BAA-BA8F-AF90-042EB9D7A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6" y="1532169"/>
            <a:ext cx="4808059" cy="36792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A825A2-C2F0-1C27-3652-D5C9478B4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75" y="1631838"/>
            <a:ext cx="3265440" cy="3505106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3EFED540-E59E-6724-EF33-7AF7C3D768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9825636" y="11318"/>
            <a:ext cx="951664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F37CAF-361A-F6E1-675B-3CA5BC74AA0A}"/>
              </a:ext>
            </a:extLst>
          </p:cNvPr>
          <p:cNvSpPr txBox="1"/>
          <p:nvPr/>
        </p:nvSpPr>
        <p:spPr>
          <a:xfrm>
            <a:off x="56545" y="5056885"/>
            <a:ext cx="2125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Source:</a:t>
            </a:r>
            <a:r>
              <a:rPr kumimoji="0" lang="en-IN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USGS website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36348-20E9-35FA-24D9-F1BF14C3A968}"/>
              </a:ext>
            </a:extLst>
          </p:cNvPr>
          <p:cNvSpPr txBox="1"/>
          <p:nvPr/>
        </p:nvSpPr>
        <p:spPr>
          <a:xfrm>
            <a:off x="7340181" y="6539556"/>
            <a:ext cx="26759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Source:</a:t>
            </a:r>
            <a:r>
              <a:rPr kumimoji="0" lang="en-IN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NMTSO website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44EB10-9A31-0906-C148-FBD366378A4E}"/>
              </a:ext>
            </a:extLst>
          </p:cNvPr>
          <p:cNvSpPr txBox="1"/>
          <p:nvPr/>
        </p:nvSpPr>
        <p:spPr>
          <a:xfrm>
            <a:off x="7774651" y="4636789"/>
            <a:ext cx="26759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Source:</a:t>
            </a:r>
            <a:r>
              <a:rPr kumimoji="0" lang="en-IN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NMTSO website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1"/>
      <p:bldP spid="6" grpId="1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814863-AB97-656F-50AE-5DA50E0CAD61}"/>
              </a:ext>
            </a:extLst>
          </p:cNvPr>
          <p:cNvSpPr txBox="1"/>
          <p:nvPr/>
        </p:nvSpPr>
        <p:spPr>
          <a:xfrm>
            <a:off x="215153" y="331837"/>
            <a:ext cx="7033124" cy="4439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Test multiple template matching and machine learning tools (</a:t>
            </a:r>
            <a:r>
              <a:rPr kumimoji="0" lang="en-IN" sz="1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EQTransformer</a:t>
            </a:r>
            <a:r>
              <a:rPr kumimoji="0" lang="en-I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and </a:t>
            </a:r>
            <a:r>
              <a:rPr kumimoji="0" lang="en-IN" sz="1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PhaseNet</a:t>
            </a:r>
            <a:r>
              <a:rPr kumimoji="0" lang="en-I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) to improve automated earthquake detection capabilities for the south-eastern New Mexico region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Recommend automated earthquake detection workflow for real time monitoring at </a:t>
            </a:r>
            <a:r>
              <a:rPr kumimoji="0" lang="en-I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the New Mexico Tech Seismological Observatory (NMTSO)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Reduce manual review effort for earthquake detection and location at the NMTSO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B3943-0720-1537-08D2-5BAB51E04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9" t="24273" r="16260" b="4631"/>
          <a:stretch/>
        </p:blipFill>
        <p:spPr>
          <a:xfrm>
            <a:off x="7329466" y="741304"/>
            <a:ext cx="4647381" cy="5964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53CFF-F151-D06A-313D-ECA8CDE96E20}"/>
              </a:ext>
            </a:extLst>
          </p:cNvPr>
          <p:cNvSpPr txBox="1"/>
          <p:nvPr/>
        </p:nvSpPr>
        <p:spPr>
          <a:xfrm>
            <a:off x="1945151" y="5950516"/>
            <a:ext cx="55328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 region showing earthquake activity for the year 2021 and seismic stations used in the study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F93591-6018-F9F5-45E7-87E509850F93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PROJECT OBJECTIVE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8C5D19-5B2B-0589-2BEE-9028F4F73AAC}"/>
              </a:ext>
            </a:extLst>
          </p:cNvPr>
          <p:cNvSpPr txBox="1"/>
          <p:nvPr/>
        </p:nvSpPr>
        <p:spPr>
          <a:xfrm>
            <a:off x="215153" y="566398"/>
            <a:ext cx="65624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Southeast New Mexico: 485 events in the NMTSO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catalog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37 events in the USGS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catalog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larger than M1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Broader region including a portion of west Texas and southeast New Mexico, there are 4859 events in 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TexNet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catalog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3317 earthquakes in the USGS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catalog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larger than M1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Maximum of 64 seismic stations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NMTSO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catalog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will serve as the baseline for comparison with the new automated catalogs.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E52B4-DA2E-AA5B-1F7D-AB3086EC7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B49CD5F0-B3D7-DCEA-6558-1477498EC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897226" y="0"/>
            <a:ext cx="783544" cy="5828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844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DDBD60E-13B0-3D95-0297-83DF3A36EEED}"/>
              </a:ext>
            </a:extLst>
          </p:cNvPr>
          <p:cNvSpPr txBox="1"/>
          <p:nvPr/>
        </p:nvSpPr>
        <p:spPr>
          <a:xfrm>
            <a:off x="155569" y="2085994"/>
            <a:ext cx="3930880" cy="4339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Template matching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Cross-correlation based scanning algorithm to identify events of similar signature (Aster and Rowe, 2000; Rowe et al., 2002,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Stankova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al., 2008)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Comparison of a previously identified earthquake (master event) to a continuous time series at the same station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 event templates with magnitude &gt;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Correlation coefficient thresholds ranging from 0.5 -0.3 tested to minimize the number of false positive and false negatives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5368C-055F-82FB-832F-9C5B1774C17F}"/>
              </a:ext>
            </a:extLst>
          </p:cNvPr>
          <p:cNvSpPr txBox="1"/>
          <p:nvPr/>
        </p:nvSpPr>
        <p:spPr>
          <a:xfrm>
            <a:off x="4237171" y="2085994"/>
            <a:ext cx="393759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EQTransformer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3A8E7-3DF6-8567-3EB1-EAE2E1866E7C}"/>
              </a:ext>
            </a:extLst>
          </p:cNvPr>
          <p:cNvSpPr txBox="1"/>
          <p:nvPr/>
        </p:nvSpPr>
        <p:spPr>
          <a:xfrm>
            <a:off x="8309233" y="2085994"/>
            <a:ext cx="372502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PhaseNet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EA42B1-2789-F1D9-C410-C9773928A032}"/>
              </a:ext>
            </a:extLst>
          </p:cNvPr>
          <p:cNvSpPr txBox="1"/>
          <p:nvPr/>
        </p:nvSpPr>
        <p:spPr>
          <a:xfrm>
            <a:off x="4237171" y="1580222"/>
            <a:ext cx="3937591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 and S phase auto picking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CA0EA-5F69-0AAA-ACAB-67C7F1F46994}"/>
              </a:ext>
            </a:extLst>
          </p:cNvPr>
          <p:cNvSpPr txBox="1"/>
          <p:nvPr/>
        </p:nvSpPr>
        <p:spPr>
          <a:xfrm>
            <a:off x="115228" y="432506"/>
            <a:ext cx="11961544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earthquake detection workflow divided into three sections: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auto picking 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Event association 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Initial earthquake location</a:t>
            </a:r>
            <a:endParaRPr kumimoji="0" lang="en-GB" sz="16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1BE4C9-6E4B-CC11-27C0-646666B647F2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DATASET AND METHODOLOGY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60D10A-E08C-C52A-91D0-303BB49A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951AA7-75AA-9F2D-122D-31A4530FB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275" y="3524212"/>
            <a:ext cx="7926973" cy="2499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758D7-D7E5-B06A-7889-34E6FFB2B342}"/>
              </a:ext>
            </a:extLst>
          </p:cNvPr>
          <p:cNvSpPr txBox="1"/>
          <p:nvPr/>
        </p:nvSpPr>
        <p:spPr>
          <a:xfrm>
            <a:off x="4645960" y="6056162"/>
            <a:ext cx="6834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Illustration of template matching method (Goertz-</a:t>
            </a:r>
            <a:r>
              <a:rPr kumimoji="0" lang="en-I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Allmann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al., 2014) 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4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DDBD60E-13B0-3D95-0297-83DF3A36EEED}"/>
              </a:ext>
            </a:extLst>
          </p:cNvPr>
          <p:cNvSpPr txBox="1"/>
          <p:nvPr/>
        </p:nvSpPr>
        <p:spPr>
          <a:xfrm>
            <a:off x="155569" y="2085994"/>
            <a:ext cx="201613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Template matching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5368C-055F-82FB-832F-9C5B1774C17F}"/>
              </a:ext>
            </a:extLst>
          </p:cNvPr>
          <p:cNvSpPr txBox="1"/>
          <p:nvPr/>
        </p:nvSpPr>
        <p:spPr>
          <a:xfrm>
            <a:off x="2310547" y="2089188"/>
            <a:ext cx="4718019" cy="1846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EQTransformer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 learning tool designed for automated phase picking that utilizes neural network approach for automated earthquake detection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Uses a globally trained dataset for detecting earthquakes from continuous waveform data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EA42B1-2789-F1D9-C410-C9773928A032}"/>
              </a:ext>
            </a:extLst>
          </p:cNvPr>
          <p:cNvSpPr txBox="1"/>
          <p:nvPr/>
        </p:nvSpPr>
        <p:spPr>
          <a:xfrm>
            <a:off x="3602171" y="1402480"/>
            <a:ext cx="3937591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 and S phase auto picking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CA0EA-5F69-0AAA-ACAB-67C7F1F46994}"/>
              </a:ext>
            </a:extLst>
          </p:cNvPr>
          <p:cNvSpPr txBox="1"/>
          <p:nvPr/>
        </p:nvSpPr>
        <p:spPr>
          <a:xfrm>
            <a:off x="115228" y="432506"/>
            <a:ext cx="11961544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earthquake detection workflow divided into three sections: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auto picking 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Event association 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Initial earthquake location</a:t>
            </a:r>
            <a:endParaRPr kumimoji="0" lang="en-GB" sz="16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1BE4C9-6E4B-CC11-27C0-646666B647F2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DATASET AND METHODOLOGY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132C6-5133-23BA-B98A-422943322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931" y="4117170"/>
            <a:ext cx="5051038" cy="230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25D5B-F782-AEF1-4787-0B93A40ABA79}"/>
              </a:ext>
            </a:extLst>
          </p:cNvPr>
          <p:cNvSpPr txBox="1"/>
          <p:nvPr/>
        </p:nvSpPr>
        <p:spPr>
          <a:xfrm>
            <a:off x="1278702" y="6403383"/>
            <a:ext cx="6261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Training and test dataset for </a:t>
            </a:r>
            <a:r>
              <a:rPr kumimoji="0" lang="en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EQTransformer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(Mousavi et al., 2020)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E347D-80D2-B443-C76D-557CAA2F1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825DA-9703-432F-6F61-50D939689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332" y="4216805"/>
            <a:ext cx="2483512" cy="2631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94F92-034F-6924-226F-FBCEE96364D2}"/>
              </a:ext>
            </a:extLst>
          </p:cNvPr>
          <p:cNvSpPr txBox="1"/>
          <p:nvPr/>
        </p:nvSpPr>
        <p:spPr>
          <a:xfrm>
            <a:off x="9775258" y="6246201"/>
            <a:ext cx="248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Training dataset (Zhu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Beroza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E0C68-3D61-0AFB-92F1-C64F600B5561}"/>
              </a:ext>
            </a:extLst>
          </p:cNvPr>
          <p:cNvSpPr txBox="1"/>
          <p:nvPr/>
        </p:nvSpPr>
        <p:spPr>
          <a:xfrm>
            <a:off x="7114636" y="2085994"/>
            <a:ext cx="5008521" cy="20928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PhaseNet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 learning based seismic phase auto picker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 trained by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manually labelled P and S arrival times from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Northern California Earthquake Data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existing earthquake information from study region needed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49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8DA05C-77CE-24BF-CCD8-F5BA931C72BE}"/>
              </a:ext>
            </a:extLst>
          </p:cNvPr>
          <p:cNvSpPr txBox="1"/>
          <p:nvPr/>
        </p:nvSpPr>
        <p:spPr>
          <a:xfrm>
            <a:off x="1276949" y="2712544"/>
            <a:ext cx="9705634" cy="11812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Event association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and S phase arrival times, number of phase picks and travel time residuals used to associate automated detections into initial earthquake locations at grid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BD60E-13B0-3D95-0297-83DF3A36EEED}"/>
              </a:ext>
            </a:extLst>
          </p:cNvPr>
          <p:cNvSpPr txBox="1"/>
          <p:nvPr/>
        </p:nvSpPr>
        <p:spPr>
          <a:xfrm>
            <a:off x="115228" y="1811749"/>
            <a:ext cx="393088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Template matching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5368C-055F-82FB-832F-9C5B1774C17F}"/>
              </a:ext>
            </a:extLst>
          </p:cNvPr>
          <p:cNvSpPr txBox="1"/>
          <p:nvPr/>
        </p:nvSpPr>
        <p:spPr>
          <a:xfrm>
            <a:off x="4196830" y="1811749"/>
            <a:ext cx="393759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EQTransformer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3A8E7-3DF6-8567-3EB1-EAE2E1866E7C}"/>
              </a:ext>
            </a:extLst>
          </p:cNvPr>
          <p:cNvSpPr txBox="1"/>
          <p:nvPr/>
        </p:nvSpPr>
        <p:spPr>
          <a:xfrm>
            <a:off x="8268892" y="1811749"/>
            <a:ext cx="372502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PhaseNet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DC6136-DE36-E2FD-1126-45F20D7730AD}"/>
              </a:ext>
            </a:extLst>
          </p:cNvPr>
          <p:cNvCxnSpPr>
            <a:cxnSpLocks/>
          </p:cNvCxnSpPr>
          <p:nvPr/>
        </p:nvCxnSpPr>
        <p:spPr>
          <a:xfrm>
            <a:off x="3690027" y="2235035"/>
            <a:ext cx="472503" cy="486827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4016B7-746F-53F6-EC57-1D59251928E9}"/>
              </a:ext>
            </a:extLst>
          </p:cNvPr>
          <p:cNvCxnSpPr>
            <a:cxnSpLocks/>
          </p:cNvCxnSpPr>
          <p:nvPr/>
        </p:nvCxnSpPr>
        <p:spPr>
          <a:xfrm>
            <a:off x="5979459" y="2211885"/>
            <a:ext cx="0" cy="486827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2F28A6-4506-7BF5-C9D3-9E736CDA03AF}"/>
              </a:ext>
            </a:extLst>
          </p:cNvPr>
          <p:cNvCxnSpPr>
            <a:cxnSpLocks/>
          </p:cNvCxnSpPr>
          <p:nvPr/>
        </p:nvCxnSpPr>
        <p:spPr>
          <a:xfrm flipH="1">
            <a:off x="8839200" y="2211885"/>
            <a:ext cx="395088" cy="469485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AEA42B1-2789-F1D9-C410-C9773928A032}"/>
              </a:ext>
            </a:extLst>
          </p:cNvPr>
          <p:cNvSpPr txBox="1"/>
          <p:nvPr/>
        </p:nvSpPr>
        <p:spPr>
          <a:xfrm>
            <a:off x="4196830" y="1363852"/>
            <a:ext cx="393759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 and S phase auto picking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CA0EA-5F69-0AAA-ACAB-67C7F1F46994}"/>
              </a:ext>
            </a:extLst>
          </p:cNvPr>
          <p:cNvSpPr txBox="1"/>
          <p:nvPr/>
        </p:nvSpPr>
        <p:spPr>
          <a:xfrm>
            <a:off x="115228" y="432506"/>
            <a:ext cx="11961544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earthquake detection workflow divided into three sections: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auto picking 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Event association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kumimoji="0" lang="en-I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en-IN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Initial earthquake location</a:t>
            </a:r>
            <a:endParaRPr kumimoji="0" lang="en-GB" sz="16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B0A114-BFAF-C03C-926B-05E30C7BC11E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DATASET AND METHODOLOGY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737B0-5911-38D9-58F3-6BAAED081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2636A-685B-40DE-4B0E-47F4CA4D73C5}"/>
              </a:ext>
            </a:extLst>
          </p:cNvPr>
          <p:cNvSpPr txBox="1"/>
          <p:nvPr/>
        </p:nvSpPr>
        <p:spPr>
          <a:xfrm>
            <a:off x="1483567" y="4371338"/>
            <a:ext cx="9224866" cy="6771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Initial earthquake 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Refined the initial grid earthquake locations using the least-squares location method VELEST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55467C-0E6C-01C1-96CD-A88EE1ACF4A2}"/>
              </a:ext>
            </a:extLst>
          </p:cNvPr>
          <p:cNvCxnSpPr>
            <a:cxnSpLocks/>
          </p:cNvCxnSpPr>
          <p:nvPr/>
        </p:nvCxnSpPr>
        <p:spPr>
          <a:xfrm>
            <a:off x="5757164" y="3956561"/>
            <a:ext cx="0" cy="430646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539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FBFEFAD-8B43-E369-8717-C74763042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6" t="30501" r="8910" b="5571"/>
          <a:stretch/>
        </p:blipFill>
        <p:spPr>
          <a:xfrm>
            <a:off x="7290744" y="724720"/>
            <a:ext cx="4719550" cy="4884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7819F-8097-D605-460C-ED08595B0C38}"/>
              </a:ext>
            </a:extLst>
          </p:cNvPr>
          <p:cNvSpPr txBox="1"/>
          <p:nvPr/>
        </p:nvSpPr>
        <p:spPr>
          <a:xfrm>
            <a:off x="178116" y="528031"/>
            <a:ext cx="6975524" cy="208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TEMPLATE MATCHING 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of the automated detection methods produced an increase in the number of detected events during 2021, both within only southeast New Mexico as well a broader region extending into west Texas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D269C-117E-334C-0689-41C76827BE51}"/>
              </a:ext>
            </a:extLst>
          </p:cNvPr>
          <p:cNvSpPr txBox="1"/>
          <p:nvPr/>
        </p:nvSpPr>
        <p:spPr>
          <a:xfrm>
            <a:off x="55023" y="5508318"/>
            <a:ext cx="711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of the automated detections from the three automated catalogs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9808C623-B9E8-B9F8-13E1-FF2C4324862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1002" y="3029876"/>
              <a:ext cx="6816425" cy="24384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527837">
                      <a:extLst>
                        <a:ext uri="{9D8B030D-6E8A-4147-A177-3AD203B41FA5}">
                          <a16:colId xmlns:a16="http://schemas.microsoft.com/office/drawing/2014/main" val="591995391"/>
                        </a:ext>
                      </a:extLst>
                    </a:gridCol>
                    <a:gridCol w="1198733">
                      <a:extLst>
                        <a:ext uri="{9D8B030D-6E8A-4147-A177-3AD203B41FA5}">
                          <a16:colId xmlns:a16="http://schemas.microsoft.com/office/drawing/2014/main" val="1013030039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2047318016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495795887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4265758993"/>
                        </a:ext>
                      </a:extLst>
                    </a:gridCol>
                  </a:tblGrid>
                  <a:tr h="1183618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Detection tool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events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False positive 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missed events (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5 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𝑠𝑡𝑎𝑡𝑖𝑜𝑛𝑠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CA" b="0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missed events (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𝑠𝑡𝑎𝑡𝑖𝑜𝑛𝑠</m:t>
                              </m:r>
                              <m:r>
                                <a:rPr lang="en-CA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CA" b="0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2796669"/>
                      </a:ext>
                    </a:extLst>
                  </a:tr>
                  <a:tr h="57663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Template matching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2644208"/>
                      </a:ext>
                    </a:extLst>
                  </a:tr>
                  <a:tr h="333841"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EQTransformer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332980"/>
                      </a:ext>
                    </a:extLst>
                  </a:tr>
                  <a:tr h="333841"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PhaseNet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63378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92038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9808C623-B9E8-B9F8-13E1-FF2C432486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8026166"/>
                  </p:ext>
                </p:extLst>
              </p:nvPr>
            </p:nvGraphicFramePr>
            <p:xfrm>
              <a:off x="241002" y="3029876"/>
              <a:ext cx="6816425" cy="24384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527837">
                      <a:extLst>
                        <a:ext uri="{9D8B030D-6E8A-4147-A177-3AD203B41FA5}">
                          <a16:colId xmlns:a16="http://schemas.microsoft.com/office/drawing/2014/main" val="591995391"/>
                        </a:ext>
                      </a:extLst>
                    </a:gridCol>
                    <a:gridCol w="1198733">
                      <a:extLst>
                        <a:ext uri="{9D8B030D-6E8A-4147-A177-3AD203B41FA5}">
                          <a16:colId xmlns:a16="http://schemas.microsoft.com/office/drawing/2014/main" val="1013030039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2047318016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495795887"/>
                        </a:ext>
                      </a:extLst>
                    </a:gridCol>
                    <a:gridCol w="1363285">
                      <a:extLst>
                        <a:ext uri="{9D8B030D-6E8A-4147-A177-3AD203B41FA5}">
                          <a16:colId xmlns:a16="http://schemas.microsoft.com/office/drawing/2014/main" val="4265758993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Detection tool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events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False positive (%)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1869" t="-2128" r="-102804" b="-1117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98148" t="-2128" r="-1852" b="-1117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79666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Template matching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264420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EQTransformer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33298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PhaseNet</a:t>
                          </a:r>
                          <a:endParaRPr 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63378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92038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4A6AECB-40D1-C201-F143-9B2EC5E90D0E}"/>
              </a:ext>
            </a:extLst>
          </p:cNvPr>
          <p:cNvSpPr txBox="1"/>
          <p:nvPr/>
        </p:nvSpPr>
        <p:spPr>
          <a:xfrm>
            <a:off x="56545" y="10062"/>
            <a:ext cx="10244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RESULTS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F21D6-D513-8160-A549-0C33FE008A85}"/>
              </a:ext>
            </a:extLst>
          </p:cNvPr>
          <p:cNvSpPr txBox="1"/>
          <p:nvPr/>
        </p:nvSpPr>
        <p:spPr>
          <a:xfrm>
            <a:off x="7153640" y="5657671"/>
            <a:ext cx="48566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Earthquakes detected from Template matching – REAL – VELEST workflow. The black stars indicate the earthquake templates used as master events in the study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Basu et al., 2024 in prep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53005-C28A-0B1D-2CA9-477AE6482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180" y="-158472"/>
            <a:ext cx="1742045" cy="8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16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3725</Words>
  <Application>Microsoft Office PowerPoint</Application>
  <PresentationFormat>Widescreen</PresentationFormat>
  <Paragraphs>317</Paragraphs>
  <Slides>16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Cambria Math</vt:lpstr>
      <vt:lpstr>Helvetica</vt:lpstr>
      <vt:lpstr>Symbol</vt:lpstr>
      <vt:lpstr>Times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INDUCED SEISMICITY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urbi basu</dc:creator>
  <cp:lastModifiedBy>McShannon, Judith</cp:lastModifiedBy>
  <cp:revision>129</cp:revision>
  <dcterms:created xsi:type="dcterms:W3CDTF">2023-11-28T21:42:41Z</dcterms:created>
  <dcterms:modified xsi:type="dcterms:W3CDTF">2024-02-29T21:38:15Z</dcterms:modified>
</cp:coreProperties>
</file>