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5"/>
  </p:notesMasterIdLst>
  <p:handoutMasterIdLst>
    <p:handoutMasterId r:id="rId16"/>
  </p:handoutMasterIdLst>
  <p:sldIdLst>
    <p:sldId id="420" r:id="rId2"/>
    <p:sldId id="425" r:id="rId3"/>
    <p:sldId id="434" r:id="rId4"/>
    <p:sldId id="439" r:id="rId5"/>
    <p:sldId id="441" r:id="rId6"/>
    <p:sldId id="433" r:id="rId7"/>
    <p:sldId id="444" r:id="rId8"/>
    <p:sldId id="443" r:id="rId9"/>
    <p:sldId id="437" r:id="rId10"/>
    <p:sldId id="435" r:id="rId11"/>
    <p:sldId id="436" r:id="rId12"/>
    <p:sldId id="442" r:id="rId13"/>
    <p:sldId id="4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p:restoredTop sz="94674"/>
  </p:normalViewPr>
  <p:slideViewPr>
    <p:cSldViewPr>
      <p:cViewPr varScale="1">
        <p:scale>
          <a:sx n="115" d="100"/>
          <a:sy n="115" d="100"/>
        </p:scale>
        <p:origin x="312" y="96"/>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372" cy="457358"/>
          </a:xfrm>
          <a:prstGeom prst="rect">
            <a:avLst/>
          </a:prstGeom>
        </p:spPr>
        <p:txBody>
          <a:bodyPr vert="horz" lIns="90245" tIns="45122" rIns="90245" bIns="45122" rtlCol="0"/>
          <a:lstStyle>
            <a:lvl1pPr algn="l">
              <a:defRPr sz="1200"/>
            </a:lvl1pPr>
          </a:lstStyle>
          <a:p>
            <a:endParaRPr lang="en-US"/>
          </a:p>
        </p:txBody>
      </p:sp>
      <p:sp>
        <p:nvSpPr>
          <p:cNvPr id="3" name="Date Placeholder 2"/>
          <p:cNvSpPr>
            <a:spLocks noGrp="1"/>
          </p:cNvSpPr>
          <p:nvPr>
            <p:ph type="dt" sz="quarter" idx="1"/>
          </p:nvPr>
        </p:nvSpPr>
        <p:spPr>
          <a:xfrm>
            <a:off x="3884066" y="0"/>
            <a:ext cx="2972372" cy="457358"/>
          </a:xfrm>
          <a:prstGeom prst="rect">
            <a:avLst/>
          </a:prstGeom>
        </p:spPr>
        <p:txBody>
          <a:bodyPr vert="horz" lIns="90245" tIns="45122" rIns="90245" bIns="45122" rtlCol="0"/>
          <a:lstStyle>
            <a:lvl1pPr algn="r">
              <a:defRPr sz="1200"/>
            </a:lvl1pPr>
          </a:lstStyle>
          <a:p>
            <a:fld id="{3CF5128A-B017-4AD4-A2CE-A10C9774B6B8}" type="datetimeFigureOut">
              <a:rPr lang="en-US" smtClean="0"/>
              <a:t>2/28/2024</a:t>
            </a:fld>
            <a:endParaRPr lang="en-US"/>
          </a:p>
        </p:txBody>
      </p:sp>
      <p:sp>
        <p:nvSpPr>
          <p:cNvPr id="4" name="Footer Placeholder 3"/>
          <p:cNvSpPr>
            <a:spLocks noGrp="1"/>
          </p:cNvSpPr>
          <p:nvPr>
            <p:ph type="ftr" sz="quarter" idx="2"/>
          </p:nvPr>
        </p:nvSpPr>
        <p:spPr>
          <a:xfrm>
            <a:off x="0" y="8685071"/>
            <a:ext cx="2972372" cy="457358"/>
          </a:xfrm>
          <a:prstGeom prst="rect">
            <a:avLst/>
          </a:prstGeom>
        </p:spPr>
        <p:txBody>
          <a:bodyPr vert="horz" lIns="90245" tIns="45122" rIns="90245" bIns="45122" rtlCol="0" anchor="b"/>
          <a:lstStyle>
            <a:lvl1pPr algn="l">
              <a:defRPr sz="1200"/>
            </a:lvl1pPr>
          </a:lstStyle>
          <a:p>
            <a:endParaRPr lang="en-US"/>
          </a:p>
        </p:txBody>
      </p:sp>
      <p:sp>
        <p:nvSpPr>
          <p:cNvPr id="5" name="Slide Number Placeholder 4"/>
          <p:cNvSpPr>
            <a:spLocks noGrp="1"/>
          </p:cNvSpPr>
          <p:nvPr>
            <p:ph type="sldNum" sz="quarter" idx="3"/>
          </p:nvPr>
        </p:nvSpPr>
        <p:spPr>
          <a:xfrm>
            <a:off x="3884066" y="8685071"/>
            <a:ext cx="2972372" cy="457358"/>
          </a:xfrm>
          <a:prstGeom prst="rect">
            <a:avLst/>
          </a:prstGeom>
        </p:spPr>
        <p:txBody>
          <a:bodyPr vert="horz" lIns="90245" tIns="45122" rIns="90245" bIns="45122" rtlCol="0" anchor="b"/>
          <a:lstStyle>
            <a:lvl1pPr algn="r">
              <a:defRPr sz="1200"/>
            </a:lvl1pPr>
          </a:lstStyle>
          <a:p>
            <a:fld id="{087B0341-370A-4707-8F74-3A19E7E3F1BB}" type="slidenum">
              <a:rPr lang="en-US" smtClean="0"/>
              <a:t>‹#›</a:t>
            </a:fld>
            <a:endParaRPr lang="en-US"/>
          </a:p>
        </p:txBody>
      </p:sp>
    </p:spTree>
    <p:extLst>
      <p:ext uri="{BB962C8B-B14F-4D97-AF65-F5344CB8AC3E}">
        <p14:creationId xmlns:p14="http://schemas.microsoft.com/office/powerpoint/2010/main" val="206994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394" tIns="45699" rIns="91394" bIns="45699"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394" tIns="45699" rIns="91394" bIns="45699" rtlCol="0"/>
          <a:lstStyle>
            <a:lvl1pPr algn="r">
              <a:defRPr sz="1200"/>
            </a:lvl1pPr>
          </a:lstStyle>
          <a:p>
            <a:fld id="{9BE63759-D218-4773-B153-80B10CADA0CA}" type="datetimeFigureOut">
              <a:rPr lang="en-US" smtClean="0"/>
              <a:t>2/28/2024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394" tIns="45699" rIns="91394" bIns="4569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394" tIns="45699" rIns="91394" bIns="456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394" tIns="45699" rIns="91394" bIns="4569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394" tIns="45699" rIns="91394" bIns="45699" rtlCol="0" anchor="b"/>
          <a:lstStyle>
            <a:lvl1pPr algn="r">
              <a:defRPr sz="1200"/>
            </a:lvl1pPr>
          </a:lstStyle>
          <a:p>
            <a:fld id="{F69E62D1-69F2-405A-BCEA-6CE0B0D5DFAC}" type="slidenum">
              <a:rPr lang="en-US" smtClean="0"/>
              <a:t>‹#›</a:t>
            </a:fld>
            <a:endParaRPr lang="en-US"/>
          </a:p>
        </p:txBody>
      </p:sp>
    </p:spTree>
    <p:extLst>
      <p:ext uri="{BB962C8B-B14F-4D97-AF65-F5344CB8AC3E}">
        <p14:creationId xmlns:p14="http://schemas.microsoft.com/office/powerpoint/2010/main" val="300885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eoinfo.nmt.edu/staff/detail.cfml?name=kelle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cc5f28e0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cc5f28e0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Senator Gerald Ortiz y </a:t>
            </a:r>
            <a:r>
              <a:rPr lang="en-US" sz="1100" dirty="0" err="1">
                <a:latin typeface="Arial"/>
                <a:ea typeface="Arial"/>
                <a:cs typeface="Arial"/>
                <a:sym typeface="Arial"/>
              </a:rPr>
              <a:t>Pino</a:t>
            </a:r>
            <a:r>
              <a:rPr lang="en-US" sz="1100" dirty="0">
                <a:latin typeface="Arial"/>
                <a:ea typeface="Arial"/>
                <a:cs typeface="Arial"/>
                <a:sym typeface="Arial"/>
              </a:rPr>
              <a:t>, SD12-Abq, chair, Senate Health &amp; Public Affairs committee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u="sng" dirty="0">
                <a:solidFill>
                  <a:srgbClr val="1155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 Shari Kelley</a:t>
            </a:r>
            <a:r>
              <a:rPr lang="en-US" sz="1100" dirty="0">
                <a:latin typeface="Arial"/>
                <a:ea typeface="Arial"/>
                <a:cs typeface="Arial"/>
                <a:sym typeface="Arial"/>
              </a:rPr>
              <a:t>, Sr. Geophysicist, Field Geologist, New Mexico Bureau of Geology &amp; Mineral Resources, New Mexico Institute of Mining &amp; Technology</a:t>
            </a:r>
            <a:endParaRPr sz="1100" dirty="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100" dirty="0">
                <a:latin typeface="Arial"/>
                <a:ea typeface="Arial"/>
                <a:cs typeface="Arial"/>
                <a:sym typeface="Arial"/>
              </a:rPr>
              <a:t>Tom Solomon, geothermal development working group facilitator, electrical engineer, co-coordinator 350 New Mexico</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Dr. Olga </a:t>
            </a:r>
            <a:r>
              <a:rPr lang="en-US" sz="1100" dirty="0" err="1">
                <a:latin typeface="Arial"/>
                <a:ea typeface="Arial"/>
                <a:cs typeface="Arial"/>
                <a:sym typeface="Arial"/>
              </a:rPr>
              <a:t>Lavrova</a:t>
            </a:r>
            <a:r>
              <a:rPr lang="en-US" sz="1100" dirty="0">
                <a:latin typeface="Arial"/>
                <a:ea typeface="Arial"/>
                <a:cs typeface="Arial"/>
                <a:sym typeface="Arial"/>
              </a:rPr>
              <a:t>, associate professor, College of Engineering, New Mexico State University </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highlight>
                  <a:srgbClr val="FFFFFF"/>
                </a:highlight>
                <a:latin typeface="Roboto"/>
                <a:ea typeface="Roboto"/>
                <a:cs typeface="Roboto"/>
                <a:sym typeface="Roboto"/>
              </a:rPr>
              <a:t>Dr. Patricia Sullivan, Associate Dean of Outreach and Recruitment, NMSU</a:t>
            </a:r>
            <a:endParaRPr sz="1100" dirty="0">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100" dirty="0">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US" sz="1100" dirty="0">
                <a:highlight>
                  <a:schemeClr val="lt1"/>
                </a:highlight>
                <a:latin typeface="Roboto"/>
                <a:ea typeface="Roboto"/>
                <a:cs typeface="Roboto"/>
                <a:sym typeface="Roboto"/>
              </a:rPr>
              <a:t>Started to attend as of Sept 28 were also Rep. </a:t>
            </a:r>
            <a:r>
              <a:rPr lang="en-US" sz="1100" dirty="0" err="1">
                <a:highlight>
                  <a:schemeClr val="lt1"/>
                </a:highlight>
                <a:latin typeface="Roboto"/>
                <a:ea typeface="Roboto"/>
                <a:cs typeface="Roboto"/>
                <a:sym typeface="Roboto"/>
              </a:rPr>
              <a:t>Candie</a:t>
            </a:r>
            <a:r>
              <a:rPr lang="en-US" sz="1100" dirty="0">
                <a:highlight>
                  <a:schemeClr val="lt1"/>
                </a:highlight>
                <a:latin typeface="Roboto"/>
                <a:ea typeface="Roboto"/>
                <a:cs typeface="Roboto"/>
                <a:sym typeface="Roboto"/>
              </a:rPr>
              <a:t> </a:t>
            </a:r>
            <a:r>
              <a:rPr lang="en-US" sz="1100" dirty="0" err="1">
                <a:highlight>
                  <a:schemeClr val="lt1"/>
                </a:highlight>
                <a:latin typeface="Roboto"/>
                <a:ea typeface="Roboto"/>
                <a:cs typeface="Roboto"/>
                <a:sym typeface="Roboto"/>
              </a:rPr>
              <a:t>Sweetser</a:t>
            </a:r>
            <a:r>
              <a:rPr lang="en-US" sz="1100" dirty="0">
                <a:highlight>
                  <a:schemeClr val="lt1"/>
                </a:highlight>
                <a:latin typeface="Roboto"/>
                <a:ea typeface="Roboto"/>
                <a:cs typeface="Roboto"/>
                <a:sym typeface="Roboto"/>
              </a:rPr>
              <a:t>, Rep. Gail Armstrong</a:t>
            </a:r>
            <a:endParaRPr sz="1100" dirty="0">
              <a:highlight>
                <a:srgbClr val="FFFFFF"/>
              </a:highlight>
              <a:latin typeface="Roboto"/>
              <a:ea typeface="Roboto"/>
              <a:cs typeface="Roboto"/>
              <a:sym typeface="Roboto"/>
            </a:endParaRPr>
          </a:p>
        </p:txBody>
      </p:sp>
      <p:sp>
        <p:nvSpPr>
          <p:cNvPr id="116" name="Google Shape;116;g12cc5f28e03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4230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fld id="{64FE92B3-064A-49C6-81C2-9187C6EEA859}" type="slidenum">
              <a:rPr lang="en-US" altLang="en-US" smtClean="0"/>
              <a:pPr/>
              <a:t>‹#›</a:t>
            </a:fld>
            <a:endParaRPr lang="en-US" altLang="en-US"/>
          </a:p>
        </p:txBody>
      </p:sp>
    </p:spTree>
    <p:extLst>
      <p:ext uri="{BB962C8B-B14F-4D97-AF65-F5344CB8AC3E}">
        <p14:creationId xmlns:p14="http://schemas.microsoft.com/office/powerpoint/2010/main" val="236224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EBB74FF-F74F-4947-AFC3-85A41D808B62}" type="slidenum">
              <a:rPr lang="en-US" altLang="en-US" smtClean="0"/>
              <a:pPr/>
              <a:t>‹#›</a:t>
            </a:fld>
            <a:endParaRPr lang="en-US" altLang="en-US"/>
          </a:p>
        </p:txBody>
      </p:sp>
      <p:sp>
        <p:nvSpPr>
          <p:cNvPr id="8" name="Rectangle 7"/>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52465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60649AB-7F8D-4A85-84A4-02C046E78FF2}" type="slidenum">
              <a:rPr lang="en-US" altLang="en-US" smtClean="0"/>
              <a:pPr/>
              <a:t>‹#›</a:t>
            </a:fld>
            <a:endParaRPr lang="en-US" altLang="en-US"/>
          </a:p>
        </p:txBody>
      </p:sp>
      <p:sp>
        <p:nvSpPr>
          <p:cNvPr id="7" name="Rectangle 6"/>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36669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0C2DC4D-BEAF-41E9-862F-38AC11FFBCBD}" type="slidenum">
              <a:rPr lang="en-US" altLang="en-US" smtClean="0"/>
              <a:pPr/>
              <a:t>‹#›</a:t>
            </a:fld>
            <a:endParaRPr lang="en-US" altLang="en-US"/>
          </a:p>
        </p:txBody>
      </p:sp>
      <p:sp>
        <p:nvSpPr>
          <p:cNvPr id="7" name="Rectangle 6"/>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132842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5"/>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ltLang="en-US"/>
          </a:p>
        </p:txBody>
      </p:sp>
      <p:sp>
        <p:nvSpPr>
          <p:cNvPr id="5" name="Rectangle 26"/>
          <p:cNvSpPr>
            <a:spLocks noGrp="1" noChangeArrowheads="1"/>
          </p:cNvSpPr>
          <p:nvPr>
            <p:ph type="ftr" sz="quarter" idx="11"/>
          </p:nvPr>
        </p:nvSpPr>
        <p:spPr/>
        <p:txBody>
          <a:bodyPr/>
          <a:lstStyle>
            <a:lvl1pPr eaLnBrk="0" hangingPunct="0">
              <a:defRPr>
                <a:cs typeface="Arial" panose="020B0604020202020204" pitchFamily="34" charset="0"/>
              </a:defRPr>
            </a:lvl1pPr>
          </a:lstStyle>
          <a:p>
            <a:pPr>
              <a:defRPr/>
            </a:pPr>
            <a:endParaRPr lang="en-US" altLang="en-US"/>
          </a:p>
        </p:txBody>
      </p:sp>
      <p:sp>
        <p:nvSpPr>
          <p:cNvPr id="6" name="Rectangle 27"/>
          <p:cNvSpPr>
            <a:spLocks noGrp="1" noChangeArrowheads="1"/>
          </p:cNvSpPr>
          <p:nvPr>
            <p:ph type="sldNum" sz="quarter" idx="12"/>
          </p:nvPr>
        </p:nvSpPr>
        <p:spPr/>
        <p:txBody>
          <a:bodyPr/>
          <a:lstStyle>
            <a:lvl1pPr eaLnBrk="0" hangingPunct="0">
              <a:defRPr/>
            </a:lvl1pPr>
          </a:lstStyle>
          <a:p>
            <a:fld id="{64FE92B3-064A-49C6-81C2-9187C6EEA859}" type="slidenum">
              <a:rPr lang="en-US" altLang="en-US"/>
              <a:pPr/>
              <a:t>‹#›</a:t>
            </a:fld>
            <a:endParaRPr lang="en-US" altLang="en-US"/>
          </a:p>
        </p:txBody>
      </p:sp>
      <p:sp>
        <p:nvSpPr>
          <p:cNvPr id="7" name="Rectangle 6"/>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36808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D064748-7582-49FA-9505-D2D2A5EE141A}" type="slidenum">
              <a:rPr lang="en-US" altLang="en-US" smtClean="0"/>
              <a:pPr/>
              <a:t>‹#›</a:t>
            </a:fld>
            <a:endParaRPr lang="en-US" altLang="en-US"/>
          </a:p>
        </p:txBody>
      </p:sp>
    </p:spTree>
    <p:extLst>
      <p:ext uri="{BB962C8B-B14F-4D97-AF65-F5344CB8AC3E}">
        <p14:creationId xmlns:p14="http://schemas.microsoft.com/office/powerpoint/2010/main" val="152494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D064748-7582-49FA-9505-D2D2A5EE141A}" type="slidenum">
              <a:rPr lang="en-US" altLang="en-US" smtClean="0"/>
              <a:pPr/>
              <a:t>‹#›</a:t>
            </a:fld>
            <a:endParaRPr lang="en-US" altLang="en-US"/>
          </a:p>
        </p:txBody>
      </p:sp>
      <p:sp>
        <p:nvSpPr>
          <p:cNvPr id="7" name="Rectangle 6"/>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265953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5CB07C4-8DF7-4620-AD83-FFBC3EA9C5C0}" type="slidenum">
              <a:rPr lang="en-US" altLang="en-US" smtClean="0"/>
              <a:pPr/>
              <a:t>‹#›</a:t>
            </a:fld>
            <a:endParaRPr lang="en-US" altLang="en-US"/>
          </a:p>
        </p:txBody>
      </p:sp>
      <p:sp>
        <p:nvSpPr>
          <p:cNvPr id="7" name="Rectangle 6"/>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6571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EC60FDC-4F27-491E-A351-ECC526E8F8A1}" type="slidenum">
              <a:rPr lang="en-US" altLang="en-US" smtClean="0"/>
              <a:pPr/>
              <a:t>‹#›</a:t>
            </a:fld>
            <a:endParaRPr lang="en-US" altLang="en-US"/>
          </a:p>
        </p:txBody>
      </p:sp>
      <p:sp>
        <p:nvSpPr>
          <p:cNvPr id="8" name="Rectangle 7"/>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147387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D794A5AB-4F12-4D27-9BC4-1ECC6259AEC2}" type="slidenum">
              <a:rPr lang="en-US" altLang="en-US" smtClean="0"/>
              <a:pPr/>
              <a:t>‹#›</a:t>
            </a:fld>
            <a:endParaRPr lang="en-US" altLang="en-US"/>
          </a:p>
        </p:txBody>
      </p:sp>
      <p:sp>
        <p:nvSpPr>
          <p:cNvPr id="10" name="Rectangle 9"/>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23778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1712314C-AB0D-47EF-AF43-0244CF0B4C81}" type="slidenum">
              <a:rPr lang="en-US" altLang="en-US" smtClean="0"/>
              <a:pPr/>
              <a:t>‹#›</a:t>
            </a:fld>
            <a:endParaRPr lang="en-US" altLang="en-US"/>
          </a:p>
        </p:txBody>
      </p:sp>
      <p:sp>
        <p:nvSpPr>
          <p:cNvPr id="6" name="Rectangle 5"/>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209522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D6F5DBB3-52BF-4301-A3D3-01AC228E3476}" type="slidenum">
              <a:rPr lang="en-US" altLang="en-US" smtClean="0"/>
              <a:pPr/>
              <a:t>‹#›</a:t>
            </a:fld>
            <a:endParaRPr lang="en-US" altLang="en-US"/>
          </a:p>
        </p:txBody>
      </p:sp>
      <p:sp>
        <p:nvSpPr>
          <p:cNvPr id="5" name="Rectangle 4"/>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334021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1" y="0"/>
            <a:ext cx="3048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9AC1E442-1CC9-46FF-8C34-073B434DE928}" type="slidenum">
              <a:rPr lang="en-US" altLang="en-US" smtClean="0"/>
              <a:pPr/>
              <a:t>‹#›</a:t>
            </a:fld>
            <a:endParaRPr lang="en-US" altLang="en-US"/>
          </a:p>
        </p:txBody>
      </p:sp>
      <p:sp>
        <p:nvSpPr>
          <p:cNvPr id="8" name="Text Box 3"/>
          <p:cNvSpPr txBox="1">
            <a:spLocks noChangeArrowheads="1"/>
          </p:cNvSpPr>
          <p:nvPr userDrawn="1"/>
        </p:nvSpPr>
        <p:spPr bwMode="auto">
          <a:xfrm>
            <a:off x="21511" y="76200"/>
            <a:ext cx="36933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dist" eaLnBrk="0" fontAlgn="base" hangingPunct="0">
              <a:spcBef>
                <a:spcPct val="0"/>
              </a:spcBef>
              <a:spcAft>
                <a:spcPct val="0"/>
              </a:spcAft>
            </a:pPr>
            <a:r>
              <a:rPr lang="en-US" altLang="en-US" sz="1200" b="1" dirty="0">
                <a:latin typeface="Arial Narrow" pitchFamily="34" charset="0"/>
              </a:rPr>
              <a:t>NM BUREAU OF GEOLOGY AND MINERAL RESOURCES</a:t>
            </a:r>
          </a:p>
        </p:txBody>
      </p:sp>
    </p:spTree>
    <p:extLst>
      <p:ext uri="{BB962C8B-B14F-4D97-AF65-F5344CB8AC3E}">
        <p14:creationId xmlns:p14="http://schemas.microsoft.com/office/powerpoint/2010/main" val="415832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lumMod val="95000"/>
                    <a:lumOff val="5000"/>
                  </a:schemeClr>
                </a:solidFill>
              </a:defRPr>
            </a:lvl1pPr>
          </a:lstStyle>
          <a:p>
            <a:pPr fontAlgn="base">
              <a:spcBef>
                <a:spcPct val="0"/>
              </a:spcBef>
              <a:spcAft>
                <a:spcPct val="0"/>
              </a:spcAft>
              <a:defRPr/>
            </a:pPr>
            <a:fld id="{5F8329C0-53A8-488B-838C-8470DC8332B9}" type="datetimeFigureOut">
              <a:rPr lang="en-US" altLang="en-US" smtClean="0"/>
              <a:pPr fontAlgn="base">
                <a:spcBef>
                  <a:spcPct val="0"/>
                </a:spcBef>
                <a:spcAft>
                  <a:spcPct val="0"/>
                </a:spcAft>
                <a:defRPr/>
              </a:pPr>
              <a:t>2/28/2024</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lumMod val="95000"/>
                    <a:lumOff val="5000"/>
                  </a:schemeClr>
                </a:solidFill>
              </a:defRPr>
            </a:lvl1pPr>
          </a:lstStyle>
          <a:p>
            <a:pPr fontAlgn="base">
              <a:spcBef>
                <a:spcPct val="0"/>
              </a:spcBef>
              <a:spcAft>
                <a:spcPct val="0"/>
              </a:spcAft>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lumMod val="95000"/>
                    <a:lumOff val="5000"/>
                  </a:schemeClr>
                </a:solidFill>
              </a:defRPr>
            </a:lvl1pPr>
          </a:lstStyle>
          <a:p>
            <a:pPr fontAlgn="base">
              <a:spcBef>
                <a:spcPct val="0"/>
              </a:spcBef>
              <a:spcAft>
                <a:spcPct val="0"/>
              </a:spcAft>
            </a:pPr>
            <a:fld id="{5C56D8A2-D2F7-450E-9630-995698B67DDC}" type="slidenum">
              <a:rPr lang="en-US" altLang="en-US" smtClean="0"/>
              <a:pPr fontAlgn="base">
                <a:spcBef>
                  <a:spcPct val="0"/>
                </a:spcBef>
                <a:spcAft>
                  <a:spcPct val="0"/>
                </a:spcAft>
              </a:pPr>
              <a:t>‹#›</a:t>
            </a:fld>
            <a:endParaRPr lang="en-US" altLang="en-US" dirty="0"/>
          </a:p>
        </p:txBody>
      </p:sp>
    </p:spTree>
    <p:extLst>
      <p:ext uri="{BB962C8B-B14F-4D97-AF65-F5344CB8AC3E}">
        <p14:creationId xmlns:p14="http://schemas.microsoft.com/office/powerpoint/2010/main" val="1849105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661" r:id="rId13"/>
  </p:sldLayoutIdLst>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6843"/>
            <a:ext cx="9144000" cy="1470025"/>
          </a:xfrm>
        </p:spPr>
        <p:txBody>
          <a:bodyPr>
            <a:normAutofit/>
          </a:bodyPr>
          <a:lstStyle/>
          <a:p>
            <a:r>
              <a:rPr lang="en-US" dirty="0" smtClean="0"/>
              <a:t>The Geothermal Program at the New </a:t>
            </a:r>
            <a:r>
              <a:rPr lang="en-US" dirty="0"/>
              <a:t>Mexico Bureau of Geology </a:t>
            </a:r>
          </a:p>
        </p:txBody>
      </p:sp>
      <p:sp>
        <p:nvSpPr>
          <p:cNvPr id="3" name="Subtitle 2"/>
          <p:cNvSpPr>
            <a:spLocks noGrp="1"/>
          </p:cNvSpPr>
          <p:nvPr>
            <p:ph type="subTitle" idx="1"/>
          </p:nvPr>
        </p:nvSpPr>
        <p:spPr>
          <a:xfrm>
            <a:off x="2895600" y="3657600"/>
            <a:ext cx="6400800" cy="1752600"/>
          </a:xfrm>
        </p:spPr>
        <p:txBody>
          <a:bodyPr>
            <a:normAutofit fontScale="85000" lnSpcReduction="20000"/>
          </a:bodyPr>
          <a:lstStyle/>
          <a:p>
            <a:r>
              <a:rPr lang="en-US" sz="2600" dirty="0"/>
              <a:t>Shari Kelley</a:t>
            </a:r>
          </a:p>
          <a:p>
            <a:r>
              <a:rPr lang="en-US" sz="2600" dirty="0"/>
              <a:t>Geophysicist/Field Geologist</a:t>
            </a:r>
          </a:p>
          <a:p>
            <a:endParaRPr lang="en-US" sz="2600" dirty="0"/>
          </a:p>
          <a:p>
            <a:r>
              <a:rPr lang="en-US" sz="2600" dirty="0"/>
              <a:t>March 1,2024</a:t>
            </a:r>
          </a:p>
          <a:p>
            <a:r>
              <a:rPr lang="en-US" sz="2600" dirty="0"/>
              <a:t>NMT Research Symposium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2894" y="1"/>
            <a:ext cx="2486212" cy="1908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956918"/>
            <a:ext cx="2336780" cy="596282"/>
          </a:xfrm>
          <a:prstGeom prst="rect">
            <a:avLst/>
          </a:prstGeom>
        </p:spPr>
      </p:pic>
      <p:sp>
        <p:nvSpPr>
          <p:cNvPr id="6" name="Rectangle 5"/>
          <p:cNvSpPr/>
          <p:nvPr/>
        </p:nvSpPr>
        <p:spPr>
          <a:xfrm>
            <a:off x="1828800" y="6170550"/>
            <a:ext cx="9144000" cy="369332"/>
          </a:xfrm>
          <a:prstGeom prst="rect">
            <a:avLst/>
          </a:prstGeom>
        </p:spPr>
        <p:txBody>
          <a:bodyPr wrap="square">
            <a:spAutoFit/>
          </a:bodyPr>
          <a:lstStyle/>
          <a:p>
            <a:r>
              <a:rPr lang="en-US" i="1" dirty="0"/>
              <a:t>A Research Division of New Mexico Institute of Mining and Technology</a:t>
            </a:r>
          </a:p>
        </p:txBody>
      </p:sp>
    </p:spTree>
    <p:extLst>
      <p:ext uri="{BB962C8B-B14F-4D97-AF65-F5344CB8AC3E}">
        <p14:creationId xmlns:p14="http://schemas.microsoft.com/office/powerpoint/2010/main" val="83548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7214"/>
            <a:ext cx="11811000" cy="6494085"/>
          </a:xfrm>
          <a:prstGeom prst="rect">
            <a:avLst/>
          </a:prstGeom>
          <a:noFill/>
        </p:spPr>
        <p:txBody>
          <a:bodyPr wrap="square" rtlCol="0">
            <a:spAutoFit/>
          </a:bodyPr>
          <a:lstStyle/>
          <a:p>
            <a:pPr algn="ctr"/>
            <a:r>
              <a:rPr lang="en-US" sz="2400" b="1" dirty="0" smtClean="0">
                <a:solidFill>
                  <a:schemeClr val="bg1"/>
                </a:solidFill>
              </a:rPr>
              <a:t>Proposed Legislation</a:t>
            </a:r>
          </a:p>
          <a:p>
            <a:pPr algn="ctr"/>
            <a:endParaRPr lang="en-US" b="1" dirty="0"/>
          </a:p>
          <a:p>
            <a:r>
              <a:rPr lang="en-US" b="1" dirty="0"/>
              <a:t> </a:t>
            </a:r>
            <a:r>
              <a:rPr lang="en-US" sz="2200" dirty="0">
                <a:solidFill>
                  <a:schemeClr val="bg1"/>
                </a:solidFill>
              </a:rPr>
              <a:t>A. </a:t>
            </a:r>
            <a:r>
              <a:rPr lang="en-US" sz="2200" b="1" dirty="0">
                <a:solidFill>
                  <a:schemeClr val="bg1"/>
                </a:solidFill>
              </a:rPr>
              <a:t>HB91 Geothermal Project Funding &amp; Management</a:t>
            </a:r>
          </a:p>
          <a:p>
            <a:r>
              <a:rPr lang="en-US" sz="2200" dirty="0">
                <a:solidFill>
                  <a:schemeClr val="bg1"/>
                </a:solidFill>
              </a:rPr>
              <a:t>1. Amends the geothermal duties of the EMNRD Energy Minerals and Natural Resources</a:t>
            </a:r>
          </a:p>
          <a:p>
            <a:r>
              <a:rPr lang="en-US" sz="2200" dirty="0">
                <a:solidFill>
                  <a:schemeClr val="bg1"/>
                </a:solidFill>
              </a:rPr>
              <a:t>Department to include applying for federal grants for geothermal resource development and administering two new geothermal funds. The EMNRD budget requested 1 FTE to carry out the duties of the act.</a:t>
            </a:r>
          </a:p>
          <a:p>
            <a:endParaRPr lang="en-US" sz="2200" dirty="0">
              <a:solidFill>
                <a:schemeClr val="bg1"/>
              </a:solidFill>
            </a:endParaRPr>
          </a:p>
          <a:p>
            <a:r>
              <a:rPr lang="en-US" sz="2200" dirty="0">
                <a:solidFill>
                  <a:schemeClr val="bg1"/>
                </a:solidFill>
              </a:rPr>
              <a:t>2. Establishes the geothermal resources development fund and the geothermal resources</a:t>
            </a:r>
          </a:p>
          <a:p>
            <a:r>
              <a:rPr lang="en-US" sz="2200" dirty="0">
                <a:solidFill>
                  <a:schemeClr val="bg1"/>
                </a:solidFill>
              </a:rPr>
              <a:t>revolving loan fund at $2.5M each: to study the costs and benefits of geothermal resource</a:t>
            </a:r>
          </a:p>
          <a:p>
            <a:r>
              <a:rPr lang="en-US" sz="2200" dirty="0">
                <a:solidFill>
                  <a:schemeClr val="bg1"/>
                </a:solidFill>
              </a:rPr>
              <a:t>development projects and provide grants &amp; loans to help finance them.</a:t>
            </a:r>
          </a:p>
          <a:p>
            <a:r>
              <a:rPr lang="en-US" sz="2200" i="1" dirty="0">
                <a:solidFill>
                  <a:srgbClr val="FFFF00"/>
                </a:solidFill>
              </a:rPr>
              <a:t>(Separately, the House budget  proposes to fund a geothermal research program at NM Tech at $0.5M/year for FY 2025-2027.)</a:t>
            </a:r>
          </a:p>
          <a:p>
            <a:endParaRPr lang="en-US" sz="2200" i="1" dirty="0">
              <a:solidFill>
                <a:schemeClr val="bg1"/>
              </a:solidFill>
            </a:endParaRPr>
          </a:p>
          <a:p>
            <a:r>
              <a:rPr lang="en-US" sz="2200" dirty="0">
                <a:solidFill>
                  <a:schemeClr val="bg1"/>
                </a:solidFill>
              </a:rPr>
              <a:t>B. </a:t>
            </a:r>
            <a:r>
              <a:rPr lang="en-US" sz="2200" b="1" dirty="0">
                <a:solidFill>
                  <a:schemeClr val="bg1"/>
                </a:solidFill>
              </a:rPr>
              <a:t>SB 58 </a:t>
            </a:r>
            <a:r>
              <a:rPr lang="en-US" sz="2200" dirty="0">
                <a:solidFill>
                  <a:schemeClr val="bg1"/>
                </a:solidFill>
              </a:rPr>
              <a:t>the </a:t>
            </a:r>
            <a:r>
              <a:rPr lang="en-US" sz="2200" b="1" dirty="0">
                <a:solidFill>
                  <a:schemeClr val="bg1"/>
                </a:solidFill>
              </a:rPr>
              <a:t>Geothermal Electricity Tax Credit </a:t>
            </a:r>
            <a:r>
              <a:rPr lang="en-US" sz="2200" dirty="0">
                <a:solidFill>
                  <a:schemeClr val="bg1"/>
                </a:solidFill>
              </a:rPr>
              <a:t>act provides a combined $5M/</a:t>
            </a:r>
            <a:r>
              <a:rPr lang="en-US" sz="2200" dirty="0" err="1">
                <a:solidFill>
                  <a:schemeClr val="bg1"/>
                </a:solidFill>
              </a:rPr>
              <a:t>yr</a:t>
            </a:r>
            <a:r>
              <a:rPr lang="en-US" sz="2200" dirty="0">
                <a:solidFill>
                  <a:schemeClr val="bg1"/>
                </a:solidFill>
              </a:rPr>
              <a:t> cap on tax credits for income tax plus corporate income tax, for electricity at $0.015/kWh through 2031. It also provides capital equipment gross receipts tax deductions for projects constructed from 2025-2031.</a:t>
            </a:r>
          </a:p>
          <a:p>
            <a:endParaRPr lang="en-US" sz="2200" dirty="0">
              <a:solidFill>
                <a:schemeClr val="bg1"/>
              </a:solidFill>
            </a:endParaRPr>
          </a:p>
          <a:p>
            <a:r>
              <a:rPr lang="en-US" sz="2200" dirty="0">
                <a:solidFill>
                  <a:schemeClr val="bg1"/>
                </a:solidFill>
              </a:rPr>
              <a:t>C. </a:t>
            </a:r>
            <a:r>
              <a:rPr lang="en-US" sz="2200" b="1" dirty="0">
                <a:solidFill>
                  <a:schemeClr val="bg1"/>
                </a:solidFill>
              </a:rPr>
              <a:t>SB40 </a:t>
            </a:r>
            <a:r>
              <a:rPr lang="en-US" sz="2200" dirty="0">
                <a:solidFill>
                  <a:schemeClr val="bg1"/>
                </a:solidFill>
              </a:rPr>
              <a:t>the </a:t>
            </a:r>
            <a:r>
              <a:rPr lang="en-US" sz="2200" b="1" dirty="0">
                <a:solidFill>
                  <a:schemeClr val="bg1"/>
                </a:solidFill>
              </a:rPr>
              <a:t>Geothermal Heat Pump Tax Credit </a:t>
            </a:r>
            <a:r>
              <a:rPr lang="en-US" sz="2200" dirty="0">
                <a:solidFill>
                  <a:schemeClr val="bg1"/>
                </a:solidFill>
              </a:rPr>
              <a:t>act allows tax credits of 30% of the system cost of ground-coupled heat pumps up to $9000 with an aggregate annual cap of $16M.</a:t>
            </a:r>
          </a:p>
        </p:txBody>
      </p:sp>
    </p:spTree>
    <p:extLst>
      <p:ext uri="{BB962C8B-B14F-4D97-AF65-F5344CB8AC3E}">
        <p14:creationId xmlns:p14="http://schemas.microsoft.com/office/powerpoint/2010/main" val="2721371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1295400"/>
            <a:ext cx="8109912" cy="4339650"/>
          </a:xfrm>
          <a:prstGeom prst="rect">
            <a:avLst/>
          </a:prstGeom>
          <a:noFill/>
        </p:spPr>
        <p:txBody>
          <a:bodyPr wrap="none" rtlCol="0">
            <a:spAutoFit/>
          </a:bodyPr>
          <a:lstStyle/>
          <a:p>
            <a:pPr algn="ctr"/>
            <a:r>
              <a:rPr lang="en-US" sz="3600" dirty="0" smtClean="0">
                <a:solidFill>
                  <a:schemeClr val="bg1"/>
                </a:solidFill>
              </a:rPr>
              <a:t>Current NMT research group includes:</a:t>
            </a:r>
          </a:p>
          <a:p>
            <a:pPr algn="ctr"/>
            <a:endParaRPr lang="en-US" sz="3600" dirty="0">
              <a:solidFill>
                <a:schemeClr val="bg1"/>
              </a:solidFill>
            </a:endParaRPr>
          </a:p>
          <a:p>
            <a:pPr algn="ctr"/>
            <a:r>
              <a:rPr lang="en-US" sz="3600" dirty="0" smtClean="0">
                <a:solidFill>
                  <a:schemeClr val="bg1"/>
                </a:solidFill>
              </a:rPr>
              <a:t>Mark Person, Hydrology, NMT</a:t>
            </a:r>
          </a:p>
          <a:p>
            <a:pPr algn="ctr"/>
            <a:r>
              <a:rPr lang="en-US" sz="3600" dirty="0" smtClean="0">
                <a:solidFill>
                  <a:schemeClr val="bg1"/>
                </a:solidFill>
              </a:rPr>
              <a:t>Luke Martin, Petroleum Geology, NMBGMR</a:t>
            </a:r>
          </a:p>
          <a:p>
            <a:pPr algn="ctr"/>
            <a:r>
              <a:rPr lang="en-US" sz="3600" dirty="0">
                <a:solidFill>
                  <a:schemeClr val="bg1"/>
                </a:solidFill>
              </a:rPr>
              <a:t>Hamid </a:t>
            </a:r>
            <a:r>
              <a:rPr lang="en-US" sz="3600" dirty="0" err="1" smtClean="0">
                <a:solidFill>
                  <a:schemeClr val="bg1"/>
                </a:solidFill>
              </a:rPr>
              <a:t>Rahnema</a:t>
            </a:r>
            <a:r>
              <a:rPr lang="en-US" sz="3600" dirty="0" smtClean="0">
                <a:solidFill>
                  <a:schemeClr val="bg1"/>
                </a:solidFill>
              </a:rPr>
              <a:t>, Petroleum Engineering, NMT</a:t>
            </a:r>
          </a:p>
          <a:p>
            <a:pPr algn="ctr"/>
            <a:r>
              <a:rPr lang="en-US" sz="3600" dirty="0" err="1" smtClean="0">
                <a:solidFill>
                  <a:schemeClr val="bg1"/>
                </a:solidFill>
              </a:rPr>
              <a:t>Sajjad</a:t>
            </a:r>
            <a:r>
              <a:rPr lang="en-US" sz="3600" dirty="0" smtClean="0">
                <a:solidFill>
                  <a:schemeClr val="bg1"/>
                </a:solidFill>
              </a:rPr>
              <a:t> </a:t>
            </a:r>
            <a:r>
              <a:rPr lang="en-US" sz="3600" dirty="0" err="1" smtClean="0">
                <a:solidFill>
                  <a:schemeClr val="bg1"/>
                </a:solidFill>
              </a:rPr>
              <a:t>Esmailpur</a:t>
            </a:r>
            <a:r>
              <a:rPr lang="en-US" sz="3600" dirty="0" smtClean="0">
                <a:solidFill>
                  <a:schemeClr val="bg1"/>
                </a:solidFill>
              </a:rPr>
              <a:t>, </a:t>
            </a:r>
            <a:r>
              <a:rPr lang="en-US" sz="3600" dirty="0">
                <a:solidFill>
                  <a:schemeClr val="bg1"/>
                </a:solidFill>
              </a:rPr>
              <a:t>Petroleum Engineering, NMT</a:t>
            </a:r>
          </a:p>
          <a:p>
            <a:pPr algn="ctr"/>
            <a:r>
              <a:rPr lang="en-US" sz="3600" dirty="0" smtClean="0">
                <a:solidFill>
                  <a:schemeClr val="bg1"/>
                </a:solidFill>
              </a:rPr>
              <a:t>Tan Nguyen, Petroleum </a:t>
            </a:r>
            <a:r>
              <a:rPr lang="en-US" sz="3600" dirty="0">
                <a:solidFill>
                  <a:schemeClr val="bg1"/>
                </a:solidFill>
              </a:rPr>
              <a:t>Engineering, NMT</a:t>
            </a:r>
          </a:p>
          <a:p>
            <a:pPr algn="ctr"/>
            <a:endParaRPr lang="en-US" sz="2400" dirty="0">
              <a:solidFill>
                <a:schemeClr val="bg1"/>
              </a:solidFill>
            </a:endParaRPr>
          </a:p>
        </p:txBody>
      </p:sp>
    </p:spTree>
    <p:extLst>
      <p:ext uri="{BB962C8B-B14F-4D97-AF65-F5344CB8AC3E}">
        <p14:creationId xmlns:p14="http://schemas.microsoft.com/office/powerpoint/2010/main" val="2285262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10972800" cy="6001643"/>
          </a:xfrm>
          <a:prstGeom prst="rect">
            <a:avLst/>
          </a:prstGeom>
        </p:spPr>
        <p:txBody>
          <a:bodyPr wrap="square">
            <a:spAutoFit/>
          </a:bodyPr>
          <a:lstStyle/>
          <a:p>
            <a:pPr algn="ctr"/>
            <a:r>
              <a:rPr lang="en-US" sz="2400" dirty="0" smtClean="0">
                <a:solidFill>
                  <a:schemeClr val="bg1"/>
                </a:solidFill>
                <a:latin typeface="Arial" panose="020B0604020202020204" pitchFamily="34" charset="0"/>
              </a:rPr>
              <a:t>Tasks to this point</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Updating the geothermal database</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Examined the NMSU system; determined that it is not operational</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Workshop last fall; began making connections</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Workshop April 18, 2024, Fidel Center; build on previous collaborations and make new connections.</a:t>
            </a:r>
          </a:p>
          <a:p>
            <a:endParaRPr lang="en-US" sz="2400" dirty="0">
              <a:solidFill>
                <a:schemeClr val="bg1"/>
              </a:solidFill>
              <a:latin typeface="Arial" panose="020B0604020202020204" pitchFamily="34" charset="0"/>
            </a:endParaRPr>
          </a:p>
          <a:p>
            <a:pPr algn="ctr"/>
            <a:r>
              <a:rPr lang="en-US" sz="2400" dirty="0" smtClean="0">
                <a:solidFill>
                  <a:schemeClr val="bg1"/>
                </a:solidFill>
                <a:latin typeface="Arial" panose="020B0604020202020204" pitchFamily="34" charset="0"/>
              </a:rPr>
              <a:t>Upcoming goals</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Build NMT connections to drive new research and develop workforce training; geothermal certificate</a:t>
            </a:r>
          </a:p>
          <a:p>
            <a:pPr marL="342900" indent="-342900">
              <a:buFont typeface="Arial" panose="020B0604020202020204" pitchFamily="34" charset="0"/>
              <a:buChar char="•"/>
            </a:pPr>
            <a:endParaRPr lang="en-US" sz="2400" dirty="0" smtClean="0">
              <a:solidFill>
                <a:schemeClr val="bg1"/>
              </a:solidFill>
              <a:latin typeface="Arial" panose="020B0604020202020204" pitchFamily="34" charset="0"/>
            </a:endParaRP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rPr>
              <a:t>Write a comprehensive report about multifaceted aspects of geothermal development. The </a:t>
            </a:r>
            <a:r>
              <a:rPr lang="en-US" sz="2400" dirty="0">
                <a:solidFill>
                  <a:schemeClr val="bg1"/>
                </a:solidFill>
                <a:latin typeface="Arial" panose="020B0604020202020204" pitchFamily="34" charset="0"/>
              </a:rPr>
              <a:t>report will examine the size of the geothermal opportunity, where to best develop our resources, the engagement of the oil and gas industry, community benefits and impacts, entrepreneurial  opportunities, and policy and political considerations.</a:t>
            </a:r>
            <a:endParaRPr lang="en-US" sz="2400" dirty="0">
              <a:solidFill>
                <a:schemeClr val="bg1"/>
              </a:solidFill>
            </a:endParaRPr>
          </a:p>
        </p:txBody>
      </p:sp>
    </p:spTree>
    <p:extLst>
      <p:ext uri="{BB962C8B-B14F-4D97-AF65-F5344CB8AC3E}">
        <p14:creationId xmlns:p14="http://schemas.microsoft.com/office/powerpoint/2010/main" val="31951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 more Information</a:t>
            </a:r>
          </a:p>
        </p:txBody>
      </p:sp>
      <p:sp>
        <p:nvSpPr>
          <p:cNvPr id="3" name="Content Placeholder 2"/>
          <p:cNvSpPr>
            <a:spLocks noGrp="1"/>
          </p:cNvSpPr>
          <p:nvPr>
            <p:ph idx="1"/>
          </p:nvPr>
        </p:nvSpPr>
        <p:spPr>
          <a:xfrm>
            <a:off x="2025739" y="1417550"/>
            <a:ext cx="8229600" cy="4525963"/>
          </a:xfrm>
        </p:spPr>
        <p:txBody>
          <a:bodyPr>
            <a:normAutofit/>
          </a:bodyPr>
          <a:lstStyle/>
          <a:p>
            <a:pPr marL="0" indent="0">
              <a:buNone/>
              <a:defRPr/>
            </a:pPr>
            <a:r>
              <a:rPr lang="en-US" altLang="en-US" sz="2800" dirty="0" smtClean="0"/>
              <a:t>Shari Kelley</a:t>
            </a:r>
            <a:endParaRPr lang="en-US" altLang="en-US" sz="2800" dirty="0"/>
          </a:p>
          <a:p>
            <a:pPr marL="0" indent="0">
              <a:buNone/>
              <a:defRPr/>
            </a:pPr>
            <a:r>
              <a:rPr lang="en-US" altLang="en-US" sz="2800" dirty="0"/>
              <a:t>www.geoinfo.nmt.edu</a:t>
            </a:r>
          </a:p>
          <a:p>
            <a:pPr marL="0" indent="0">
              <a:buNone/>
              <a:defRPr/>
            </a:pPr>
            <a:r>
              <a:rPr lang="en-US" altLang="en-US" sz="2800" b="1" dirty="0" smtClean="0">
                <a:solidFill>
                  <a:schemeClr val="accent3">
                    <a:lumMod val="60000"/>
                    <a:lumOff val="40000"/>
                  </a:schemeClr>
                </a:solidFill>
              </a:rPr>
              <a:t>Shari.kelley@nmt.edu</a:t>
            </a:r>
            <a:endParaRPr lang="en-US" altLang="en-US" sz="2800" b="1" dirty="0">
              <a:solidFill>
                <a:schemeClr val="accent3">
                  <a:lumMod val="60000"/>
                  <a:lumOff val="4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308780"/>
            <a:ext cx="2385091" cy="18308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718" y="5289524"/>
            <a:ext cx="2651254" cy="676527"/>
          </a:xfrm>
          <a:prstGeom prst="rect">
            <a:avLst/>
          </a:prstGeom>
        </p:spPr>
      </p:pic>
      <p:grpSp>
        <p:nvGrpSpPr>
          <p:cNvPr id="8" name="Group 7"/>
          <p:cNvGrpSpPr/>
          <p:nvPr/>
        </p:nvGrpSpPr>
        <p:grpSpPr>
          <a:xfrm>
            <a:off x="2667000" y="6324600"/>
            <a:ext cx="1264906" cy="386584"/>
            <a:chOff x="1097294" y="6224286"/>
            <a:chExt cx="1569706" cy="479738"/>
          </a:xfrm>
        </p:grpSpPr>
        <p:sp>
          <p:nvSpPr>
            <p:cNvPr id="4" name="Rectangle 3"/>
            <p:cNvSpPr/>
            <p:nvPr/>
          </p:nvSpPr>
          <p:spPr>
            <a:xfrm>
              <a:off x="1097294" y="6224286"/>
              <a:ext cx="1569706" cy="479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gustin\homes\stacy\My Documents\1490671407_find-us-on-facebook-badg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3494" y="6246824"/>
              <a:ext cx="14097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301" t="5555" r="3987" b="3334"/>
          <a:stretch/>
        </p:blipFill>
        <p:spPr>
          <a:xfrm>
            <a:off x="7055845" y="0"/>
            <a:ext cx="5130712" cy="6897023"/>
          </a:xfrm>
          <a:prstGeom prst="rect">
            <a:avLst/>
          </a:prstGeom>
        </p:spPr>
      </p:pic>
    </p:spTree>
    <p:extLst>
      <p:ext uri="{BB962C8B-B14F-4D97-AF65-F5344CB8AC3E}">
        <p14:creationId xmlns:p14="http://schemas.microsoft.com/office/powerpoint/2010/main" val="231296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55815"/>
            <a:ext cx="8229600" cy="1143000"/>
          </a:xfrm>
        </p:spPr>
        <p:txBody>
          <a:bodyPr>
            <a:normAutofit/>
          </a:bodyPr>
          <a:lstStyle/>
          <a:p>
            <a:r>
              <a:rPr lang="en-US" dirty="0" smtClean="0"/>
              <a:t>History of the program</a:t>
            </a:r>
            <a:endParaRPr lang="en-US" dirty="0"/>
          </a:p>
        </p:txBody>
      </p:sp>
      <p:sp>
        <p:nvSpPr>
          <p:cNvPr id="3" name="Content Placeholder 2"/>
          <p:cNvSpPr>
            <a:spLocks noGrp="1"/>
          </p:cNvSpPr>
          <p:nvPr>
            <p:ph idx="1"/>
          </p:nvPr>
        </p:nvSpPr>
        <p:spPr>
          <a:xfrm>
            <a:off x="2133600" y="1398815"/>
            <a:ext cx="8229600" cy="4953000"/>
          </a:xfrm>
        </p:spPr>
        <p:txBody>
          <a:bodyPr>
            <a:noAutofit/>
          </a:bodyPr>
          <a:lstStyle/>
          <a:p>
            <a:pPr marL="0" indent="0">
              <a:buNone/>
            </a:pPr>
            <a:r>
              <a:rPr lang="en-US" sz="2800" i="1" dirty="0"/>
              <a:t>Catalog of Thermal Waters </a:t>
            </a:r>
            <a:r>
              <a:rPr lang="en-US" sz="2800" dirty="0"/>
              <a:t>by W.K. Summers, 1976</a:t>
            </a:r>
          </a:p>
          <a:p>
            <a:pPr marL="0" indent="0">
              <a:buNone/>
            </a:pPr>
            <a:r>
              <a:rPr lang="en-US" sz="2800" dirty="0"/>
              <a:t>Marshall Reiter, 1976-2010</a:t>
            </a:r>
          </a:p>
          <a:p>
            <a:pPr marL="0" indent="0">
              <a:buNone/>
            </a:pPr>
            <a:r>
              <a:rPr lang="en-US" sz="2800" dirty="0"/>
              <a:t>	Crustal scale thermal processes</a:t>
            </a:r>
          </a:p>
          <a:p>
            <a:pPr marL="0" indent="0">
              <a:buNone/>
            </a:pPr>
            <a:r>
              <a:rPr lang="en-US" sz="2800" dirty="0"/>
              <a:t>	Aquifer studies and mine waste piles</a:t>
            </a:r>
          </a:p>
          <a:p>
            <a:pPr marL="0" indent="0">
              <a:buNone/>
            </a:pPr>
            <a:r>
              <a:rPr lang="en-US" sz="2800" dirty="0"/>
              <a:t>Current program with Mark Person, Hydrology 2010-now</a:t>
            </a:r>
          </a:p>
          <a:p>
            <a:pPr marL="0" indent="0">
              <a:buNone/>
            </a:pPr>
            <a:r>
              <a:rPr lang="en-US" sz="2800" dirty="0"/>
              <a:t>	Geothermal database</a:t>
            </a:r>
          </a:p>
          <a:p>
            <a:pPr marL="0" indent="0">
              <a:buNone/>
            </a:pPr>
            <a:r>
              <a:rPr lang="en-US" sz="2800" dirty="0"/>
              <a:t>	Geophysical surveys using EM methods</a:t>
            </a:r>
          </a:p>
          <a:p>
            <a:pPr marL="0" indent="0">
              <a:buNone/>
            </a:pPr>
            <a:r>
              <a:rPr lang="en-US" sz="2800" dirty="0"/>
              <a:t>		Truth or Consequences</a:t>
            </a:r>
          </a:p>
          <a:p>
            <a:pPr marL="0" indent="0">
              <a:buNone/>
            </a:pPr>
            <a:r>
              <a:rPr lang="en-US" sz="2800" dirty="0"/>
              <a:t>		Rincon</a:t>
            </a:r>
          </a:p>
          <a:p>
            <a:pPr marL="0" indent="0">
              <a:buNone/>
            </a:pPr>
            <a:r>
              <a:rPr lang="en-US" sz="2800" dirty="0"/>
              <a:t>	Regional studies	</a:t>
            </a:r>
          </a:p>
        </p:txBody>
      </p:sp>
    </p:spTree>
    <p:extLst>
      <p:ext uri="{BB962C8B-B14F-4D97-AF65-F5344CB8AC3E}">
        <p14:creationId xmlns:p14="http://schemas.microsoft.com/office/powerpoint/2010/main" val="1623233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6059060" cy="6858000"/>
          </a:xfrm>
          <a:prstGeom prst="rect">
            <a:avLst/>
          </a:prstGeom>
        </p:spPr>
      </p:pic>
    </p:spTree>
    <p:extLst>
      <p:ext uri="{BB962C8B-B14F-4D97-AF65-F5344CB8AC3E}">
        <p14:creationId xmlns:p14="http://schemas.microsoft.com/office/powerpoint/2010/main" val="234941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2308" r="14769" b="11217"/>
          <a:stretch/>
        </p:blipFill>
        <p:spPr>
          <a:xfrm>
            <a:off x="5731746" y="45970"/>
            <a:ext cx="6454148" cy="4343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462" r="18154" b="6564"/>
          <a:stretch/>
        </p:blipFill>
        <p:spPr>
          <a:xfrm>
            <a:off x="16329" y="18757"/>
            <a:ext cx="6771679" cy="6839244"/>
          </a:xfrm>
          <a:prstGeom prst="rect">
            <a:avLst/>
          </a:prstGeom>
        </p:spPr>
      </p:pic>
      <p:sp>
        <p:nvSpPr>
          <p:cNvPr id="8" name="TextBox 7"/>
          <p:cNvSpPr txBox="1"/>
          <p:nvPr/>
        </p:nvSpPr>
        <p:spPr>
          <a:xfrm>
            <a:off x="7543800" y="4919871"/>
            <a:ext cx="4055919" cy="1200329"/>
          </a:xfrm>
          <a:prstGeom prst="rect">
            <a:avLst/>
          </a:prstGeom>
          <a:noFill/>
        </p:spPr>
        <p:txBody>
          <a:bodyPr wrap="none" rtlCol="0">
            <a:spAutoFit/>
          </a:bodyPr>
          <a:lstStyle/>
          <a:p>
            <a:pPr algn="ctr"/>
            <a:r>
              <a:rPr lang="en-US" sz="3600" dirty="0">
                <a:solidFill>
                  <a:schemeClr val="bg1"/>
                </a:solidFill>
                <a:effectLst>
                  <a:outerShdw blurRad="38100" dist="38100" dir="2700000" algn="tl">
                    <a:srgbClr val="000000">
                      <a:alpha val="43137"/>
                    </a:srgbClr>
                  </a:outerShdw>
                </a:effectLst>
              </a:rPr>
              <a:t>NMBGMR temperature</a:t>
            </a:r>
          </a:p>
          <a:p>
            <a:pPr algn="ctr"/>
            <a:r>
              <a:rPr lang="en-US" sz="3600" dirty="0">
                <a:solidFill>
                  <a:schemeClr val="bg1"/>
                </a:solidFill>
                <a:effectLst>
                  <a:outerShdw blurRad="38100" dist="38100" dir="2700000" algn="tl">
                    <a:srgbClr val="000000">
                      <a:alpha val="43137"/>
                    </a:srgbClr>
                  </a:outerShdw>
                </a:effectLst>
              </a:rPr>
              <a:t>logging truck</a:t>
            </a:r>
          </a:p>
        </p:txBody>
      </p:sp>
    </p:spTree>
    <p:extLst>
      <p:ext uri="{BB962C8B-B14F-4D97-AF65-F5344CB8AC3E}">
        <p14:creationId xmlns:p14="http://schemas.microsoft.com/office/powerpoint/2010/main" val="3888984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381" y="19730"/>
            <a:ext cx="3021226" cy="3399064"/>
          </a:xfrm>
          <a:prstGeom prst="rect">
            <a:avLst/>
          </a:prstGeom>
        </p:spPr>
      </p:pic>
      <p:pic>
        <p:nvPicPr>
          <p:cNvPr id="9" name="Picture 8"/>
          <p:cNvPicPr>
            <a:picLocks noChangeAspect="1"/>
          </p:cNvPicPr>
          <p:nvPr/>
        </p:nvPicPr>
        <p:blipFill>
          <a:blip r:embed="rId3"/>
          <a:stretch>
            <a:fillRect/>
          </a:stretch>
        </p:blipFill>
        <p:spPr>
          <a:xfrm>
            <a:off x="5090459" y="152400"/>
            <a:ext cx="6858000" cy="4948255"/>
          </a:xfrm>
          <a:prstGeom prst="rect">
            <a:avLst/>
          </a:prstGeom>
        </p:spPr>
      </p:pic>
      <p:pic>
        <p:nvPicPr>
          <p:cNvPr id="3" name="Picture 2"/>
          <p:cNvPicPr>
            <a:picLocks noChangeAspect="1"/>
          </p:cNvPicPr>
          <p:nvPr/>
        </p:nvPicPr>
        <p:blipFill>
          <a:blip r:embed="rId4"/>
          <a:stretch>
            <a:fillRect/>
          </a:stretch>
        </p:blipFill>
        <p:spPr>
          <a:xfrm>
            <a:off x="457200" y="3585482"/>
            <a:ext cx="4649588" cy="3086100"/>
          </a:xfrm>
          <a:prstGeom prst="rect">
            <a:avLst/>
          </a:prstGeom>
        </p:spPr>
      </p:pic>
    </p:spTree>
    <p:extLst>
      <p:ext uri="{BB962C8B-B14F-4D97-AF65-F5344CB8AC3E}">
        <p14:creationId xmlns:p14="http://schemas.microsoft.com/office/powerpoint/2010/main" val="328233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559" y="-63205"/>
            <a:ext cx="5577441" cy="69484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05" y="-95862"/>
            <a:ext cx="6148295" cy="6953862"/>
          </a:xfrm>
          <a:prstGeom prst="rect">
            <a:avLst/>
          </a:prstGeom>
        </p:spPr>
      </p:pic>
    </p:spTree>
    <p:extLst>
      <p:ext uri="{BB962C8B-B14F-4D97-AF65-F5344CB8AC3E}">
        <p14:creationId xmlns:p14="http://schemas.microsoft.com/office/powerpoint/2010/main" val="1967358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86200"/>
            <a:ext cx="3962400" cy="2971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160724" y="4044043"/>
            <a:ext cx="5012267" cy="2819400"/>
          </a:xfrm>
          <a:prstGeom prst="rect">
            <a:avLst/>
          </a:prstGeom>
        </p:spPr>
      </p:pic>
      <p:pic>
        <p:nvPicPr>
          <p:cNvPr id="4" name="Picture 3"/>
          <p:cNvPicPr>
            <a:picLocks noChangeAspect="1"/>
          </p:cNvPicPr>
          <p:nvPr/>
        </p:nvPicPr>
        <p:blipFill>
          <a:blip r:embed="rId4"/>
          <a:stretch>
            <a:fillRect/>
          </a:stretch>
        </p:blipFill>
        <p:spPr>
          <a:xfrm>
            <a:off x="348343" y="32656"/>
            <a:ext cx="11835534" cy="3015343"/>
          </a:xfrm>
          <a:prstGeom prst="rect">
            <a:avLst/>
          </a:prstGeom>
        </p:spPr>
      </p:pic>
      <p:sp>
        <p:nvSpPr>
          <p:cNvPr id="5" name="TextBox 4"/>
          <p:cNvSpPr txBox="1"/>
          <p:nvPr/>
        </p:nvSpPr>
        <p:spPr>
          <a:xfrm flipH="1">
            <a:off x="2113210" y="3174712"/>
            <a:ext cx="8305800" cy="584775"/>
          </a:xfrm>
          <a:prstGeom prst="rect">
            <a:avLst/>
          </a:prstGeom>
          <a:noFill/>
        </p:spPr>
        <p:txBody>
          <a:bodyPr wrap="square" rtlCol="0">
            <a:spAutoFit/>
          </a:bodyPr>
          <a:lstStyle/>
          <a:p>
            <a:r>
              <a:rPr lang="en-US" sz="3200" dirty="0" smtClean="0">
                <a:solidFill>
                  <a:schemeClr val="bg1"/>
                </a:solidFill>
              </a:rPr>
              <a:t>Magnetotelluric and transient electromagnetic surveys</a:t>
            </a:r>
            <a:endParaRPr lang="en-US" sz="3200" dirty="0">
              <a:solidFill>
                <a:schemeClr val="bg1"/>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99710" y="4588702"/>
            <a:ext cx="2904702" cy="1633895"/>
          </a:xfrm>
          <a:prstGeom prst="rect">
            <a:avLst/>
          </a:prstGeom>
        </p:spPr>
      </p:pic>
    </p:spTree>
    <p:extLst>
      <p:ext uri="{BB962C8B-B14F-4D97-AF65-F5344CB8AC3E}">
        <p14:creationId xmlns:p14="http://schemas.microsoft.com/office/powerpoint/2010/main" val="53514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862" y="214698"/>
            <a:ext cx="8153400" cy="830997"/>
          </a:xfrm>
          <a:prstGeom prst="rect">
            <a:avLst/>
          </a:prstGeom>
          <a:noFill/>
        </p:spPr>
        <p:txBody>
          <a:bodyPr wrap="square" rtlCol="0">
            <a:spAutoFit/>
          </a:bodyPr>
          <a:lstStyle/>
          <a:p>
            <a:pPr algn="ctr"/>
            <a:r>
              <a:rPr lang="en-US" sz="2400" b="1" dirty="0" smtClean="0">
                <a:solidFill>
                  <a:schemeClr val="bg1"/>
                </a:solidFill>
              </a:rPr>
              <a:t>The geothermal community is now embracing the development of the entire spectrum Earth’s heat</a:t>
            </a:r>
            <a:endParaRPr lang="en-US" sz="2400" b="1" dirty="0">
              <a:solidFill>
                <a:schemeClr val="bg1"/>
              </a:solidFill>
            </a:endParaRPr>
          </a:p>
        </p:txBody>
      </p:sp>
      <p:sp>
        <p:nvSpPr>
          <p:cNvPr id="3" name="TextBox 2"/>
          <p:cNvSpPr txBox="1"/>
          <p:nvPr/>
        </p:nvSpPr>
        <p:spPr>
          <a:xfrm flipH="1">
            <a:off x="685800" y="1981200"/>
            <a:ext cx="1676400" cy="3046988"/>
          </a:xfrm>
          <a:prstGeom prst="rect">
            <a:avLst/>
          </a:prstGeom>
          <a:noFill/>
        </p:spPr>
        <p:txBody>
          <a:bodyPr wrap="square" rtlCol="0">
            <a:spAutoFit/>
          </a:bodyPr>
          <a:lstStyle/>
          <a:p>
            <a:pPr algn="ctr"/>
            <a:r>
              <a:rPr lang="en-US" sz="2400" dirty="0" smtClean="0">
                <a:solidFill>
                  <a:schemeClr val="bg1"/>
                </a:solidFill>
              </a:rPr>
              <a:t>Ground</a:t>
            </a:r>
          </a:p>
          <a:p>
            <a:pPr algn="ctr"/>
            <a:r>
              <a:rPr lang="en-US" sz="2400" dirty="0" smtClean="0">
                <a:solidFill>
                  <a:schemeClr val="bg1"/>
                </a:solidFill>
              </a:rPr>
              <a:t>Source</a:t>
            </a:r>
          </a:p>
          <a:p>
            <a:pPr algn="ctr"/>
            <a:r>
              <a:rPr lang="en-US" sz="2400" dirty="0" smtClean="0">
                <a:solidFill>
                  <a:schemeClr val="bg1"/>
                </a:solidFill>
              </a:rPr>
              <a:t>Heat </a:t>
            </a:r>
          </a:p>
          <a:p>
            <a:pPr algn="ctr"/>
            <a:r>
              <a:rPr lang="en-US" sz="2400" dirty="0" smtClean="0">
                <a:solidFill>
                  <a:schemeClr val="bg1"/>
                </a:solidFill>
              </a:rPr>
              <a:t>Pumps</a:t>
            </a:r>
          </a:p>
          <a:p>
            <a:pPr algn="ctr"/>
            <a:endParaRPr lang="en-US" sz="2400" dirty="0">
              <a:solidFill>
                <a:schemeClr val="bg1"/>
              </a:solidFill>
            </a:endParaRPr>
          </a:p>
          <a:p>
            <a:pPr algn="ctr"/>
            <a:r>
              <a:rPr lang="en-US" sz="2400" dirty="0" smtClean="0">
                <a:solidFill>
                  <a:schemeClr val="bg1"/>
                </a:solidFill>
              </a:rPr>
              <a:t>Heating</a:t>
            </a:r>
          </a:p>
          <a:p>
            <a:pPr algn="ctr"/>
            <a:r>
              <a:rPr lang="en-US" sz="2400" dirty="0" smtClean="0">
                <a:solidFill>
                  <a:schemeClr val="bg1"/>
                </a:solidFill>
              </a:rPr>
              <a:t>&amp; Cooling</a:t>
            </a:r>
          </a:p>
          <a:p>
            <a:pPr algn="ctr"/>
            <a:r>
              <a:rPr lang="en-US" sz="2400" dirty="0">
                <a:solidFill>
                  <a:schemeClr val="bg1"/>
                </a:solidFill>
              </a:rPr>
              <a:t>B</a:t>
            </a:r>
            <a:r>
              <a:rPr lang="en-US" sz="2400" dirty="0" smtClean="0">
                <a:solidFill>
                  <a:schemeClr val="bg1"/>
                </a:solidFill>
              </a:rPr>
              <a:t>uildings</a:t>
            </a:r>
            <a:endParaRPr lang="en-US" sz="2400" dirty="0">
              <a:solidFill>
                <a:schemeClr val="bg1"/>
              </a:solidFill>
            </a:endParaRPr>
          </a:p>
        </p:txBody>
      </p:sp>
      <p:sp>
        <p:nvSpPr>
          <p:cNvPr id="5" name="TextBox 4"/>
          <p:cNvSpPr txBox="1"/>
          <p:nvPr/>
        </p:nvSpPr>
        <p:spPr>
          <a:xfrm>
            <a:off x="2971800" y="1295400"/>
            <a:ext cx="1463862" cy="3785652"/>
          </a:xfrm>
          <a:prstGeom prst="rect">
            <a:avLst/>
          </a:prstGeom>
          <a:noFill/>
        </p:spPr>
        <p:txBody>
          <a:bodyPr wrap="none" rtlCol="0">
            <a:spAutoFit/>
          </a:bodyPr>
          <a:lstStyle/>
          <a:p>
            <a:pPr algn="ctr"/>
            <a:r>
              <a:rPr lang="en-US" sz="2400" dirty="0" smtClean="0">
                <a:solidFill>
                  <a:schemeClr val="bg1"/>
                </a:solidFill>
              </a:rPr>
              <a:t>Thermal</a:t>
            </a:r>
          </a:p>
          <a:p>
            <a:pPr algn="ctr"/>
            <a:r>
              <a:rPr lang="en-US" sz="2400" dirty="0" smtClean="0">
                <a:solidFill>
                  <a:schemeClr val="bg1"/>
                </a:solidFill>
              </a:rPr>
              <a:t>Storage</a:t>
            </a:r>
          </a:p>
          <a:p>
            <a:pPr algn="ctr"/>
            <a:r>
              <a:rPr lang="en-US" sz="2400" dirty="0" smtClean="0">
                <a:solidFill>
                  <a:schemeClr val="bg1"/>
                </a:solidFill>
              </a:rPr>
              <a:t>&amp;</a:t>
            </a:r>
          </a:p>
          <a:p>
            <a:pPr algn="ctr"/>
            <a:r>
              <a:rPr lang="en-US" sz="2400" dirty="0" smtClean="0">
                <a:solidFill>
                  <a:schemeClr val="bg1"/>
                </a:solidFill>
              </a:rPr>
              <a:t>Community</a:t>
            </a:r>
          </a:p>
          <a:p>
            <a:pPr algn="ctr"/>
            <a:r>
              <a:rPr lang="en-US" sz="2400" dirty="0" smtClean="0">
                <a:solidFill>
                  <a:schemeClr val="bg1"/>
                </a:solidFill>
              </a:rPr>
              <a:t>Thermal</a:t>
            </a:r>
          </a:p>
          <a:p>
            <a:pPr algn="ctr"/>
            <a:r>
              <a:rPr lang="en-US" sz="2400" dirty="0" smtClean="0">
                <a:solidFill>
                  <a:schemeClr val="bg1"/>
                </a:solidFill>
              </a:rPr>
              <a:t>Networks</a:t>
            </a:r>
          </a:p>
          <a:p>
            <a:pPr algn="ctr"/>
            <a:endParaRPr lang="en-US" sz="2400" dirty="0">
              <a:solidFill>
                <a:schemeClr val="bg1"/>
              </a:solidFill>
            </a:endParaRPr>
          </a:p>
          <a:p>
            <a:pPr algn="ctr"/>
            <a:r>
              <a:rPr lang="en-US" sz="2400" dirty="0" smtClean="0">
                <a:solidFill>
                  <a:schemeClr val="bg1"/>
                </a:solidFill>
              </a:rPr>
              <a:t>Heating</a:t>
            </a:r>
          </a:p>
          <a:p>
            <a:pPr algn="ctr"/>
            <a:r>
              <a:rPr lang="en-US" sz="2400" dirty="0" smtClean="0">
                <a:solidFill>
                  <a:schemeClr val="bg1"/>
                </a:solidFill>
              </a:rPr>
              <a:t>&amp; Cooling</a:t>
            </a:r>
          </a:p>
          <a:p>
            <a:pPr algn="ctr"/>
            <a:r>
              <a:rPr lang="en-US" sz="2400" dirty="0" smtClean="0">
                <a:solidFill>
                  <a:schemeClr val="bg1"/>
                </a:solidFill>
              </a:rPr>
              <a:t>Buildings</a:t>
            </a:r>
            <a:endParaRPr lang="en-US" sz="2400" dirty="0">
              <a:solidFill>
                <a:schemeClr val="bg1"/>
              </a:solidFill>
            </a:endParaRPr>
          </a:p>
        </p:txBody>
      </p:sp>
      <p:sp>
        <p:nvSpPr>
          <p:cNvPr id="6" name="TextBox 5"/>
          <p:cNvSpPr txBox="1"/>
          <p:nvPr/>
        </p:nvSpPr>
        <p:spPr>
          <a:xfrm>
            <a:off x="5045262" y="2362200"/>
            <a:ext cx="1752600" cy="3046988"/>
          </a:xfrm>
          <a:prstGeom prst="rect">
            <a:avLst/>
          </a:prstGeom>
          <a:noFill/>
        </p:spPr>
        <p:txBody>
          <a:bodyPr wrap="square" rtlCol="0">
            <a:spAutoFit/>
          </a:bodyPr>
          <a:lstStyle/>
          <a:p>
            <a:pPr algn="ctr"/>
            <a:r>
              <a:rPr lang="en-US" sz="2400" dirty="0" smtClean="0">
                <a:solidFill>
                  <a:schemeClr val="bg1"/>
                </a:solidFill>
              </a:rPr>
              <a:t>Direct Use</a:t>
            </a:r>
          </a:p>
          <a:p>
            <a:pPr algn="ctr"/>
            <a:endParaRPr lang="en-US" sz="2400" dirty="0">
              <a:solidFill>
                <a:schemeClr val="bg1"/>
              </a:solidFill>
            </a:endParaRPr>
          </a:p>
          <a:p>
            <a:pPr algn="ctr"/>
            <a:endParaRPr lang="en-US" sz="2400" dirty="0" smtClean="0">
              <a:solidFill>
                <a:schemeClr val="bg1"/>
              </a:solidFill>
            </a:endParaRPr>
          </a:p>
          <a:p>
            <a:pPr algn="ctr"/>
            <a:endParaRPr lang="en-US" sz="2400" dirty="0">
              <a:solidFill>
                <a:schemeClr val="bg1"/>
              </a:solidFill>
            </a:endParaRPr>
          </a:p>
          <a:p>
            <a:pPr algn="ctr"/>
            <a:r>
              <a:rPr lang="en-US" sz="2400" dirty="0" smtClean="0">
                <a:solidFill>
                  <a:schemeClr val="bg1"/>
                </a:solidFill>
              </a:rPr>
              <a:t>Greenhouses</a:t>
            </a:r>
          </a:p>
          <a:p>
            <a:pPr algn="ctr"/>
            <a:r>
              <a:rPr lang="en-US" sz="2400" dirty="0" smtClean="0">
                <a:solidFill>
                  <a:schemeClr val="bg1"/>
                </a:solidFill>
              </a:rPr>
              <a:t>Fish Farms</a:t>
            </a:r>
          </a:p>
          <a:p>
            <a:pPr algn="ctr"/>
            <a:r>
              <a:rPr lang="en-US" sz="2400" dirty="0" smtClean="0">
                <a:solidFill>
                  <a:schemeClr val="bg1"/>
                </a:solidFill>
              </a:rPr>
              <a:t>Agricultural </a:t>
            </a:r>
          </a:p>
          <a:p>
            <a:pPr algn="ctr"/>
            <a:r>
              <a:rPr lang="en-US" sz="2400" dirty="0" smtClean="0">
                <a:solidFill>
                  <a:schemeClr val="bg1"/>
                </a:solidFill>
              </a:rPr>
              <a:t>Drying, etc</a:t>
            </a:r>
            <a:r>
              <a:rPr lang="en-US" sz="2400" dirty="0" smtClean="0"/>
              <a:t>.</a:t>
            </a:r>
            <a:endParaRPr lang="en-US" sz="2400" dirty="0"/>
          </a:p>
        </p:txBody>
      </p:sp>
      <p:sp>
        <p:nvSpPr>
          <p:cNvPr id="7" name="TextBox 6"/>
          <p:cNvSpPr txBox="1"/>
          <p:nvPr/>
        </p:nvSpPr>
        <p:spPr>
          <a:xfrm>
            <a:off x="7407462" y="1981200"/>
            <a:ext cx="1752600" cy="2308324"/>
          </a:xfrm>
          <a:prstGeom prst="rect">
            <a:avLst/>
          </a:prstGeom>
          <a:noFill/>
        </p:spPr>
        <p:txBody>
          <a:bodyPr wrap="square" rtlCol="0">
            <a:spAutoFit/>
          </a:bodyPr>
          <a:lstStyle/>
          <a:p>
            <a:pPr algn="ctr"/>
            <a:r>
              <a:rPr lang="en-US" sz="2400" dirty="0" smtClean="0">
                <a:solidFill>
                  <a:schemeClr val="bg1"/>
                </a:solidFill>
              </a:rPr>
              <a:t>Hydrothermal</a:t>
            </a:r>
          </a:p>
          <a:p>
            <a:pPr algn="ctr"/>
            <a:r>
              <a:rPr lang="en-US" sz="2400" dirty="0" smtClean="0">
                <a:solidFill>
                  <a:schemeClr val="bg1"/>
                </a:solidFill>
              </a:rPr>
              <a:t>Systems</a:t>
            </a:r>
          </a:p>
          <a:p>
            <a:pPr algn="ctr"/>
            <a:endParaRPr lang="en-US" sz="2400" dirty="0" smtClean="0">
              <a:solidFill>
                <a:schemeClr val="bg1"/>
              </a:solidFill>
            </a:endParaRPr>
          </a:p>
          <a:p>
            <a:pPr algn="ctr"/>
            <a:endParaRPr lang="en-US" sz="2400" dirty="0">
              <a:solidFill>
                <a:schemeClr val="bg1"/>
              </a:solidFill>
            </a:endParaRPr>
          </a:p>
          <a:p>
            <a:pPr algn="ctr"/>
            <a:endParaRPr lang="en-US" sz="2400" dirty="0" smtClean="0">
              <a:solidFill>
                <a:schemeClr val="bg1"/>
              </a:solidFill>
            </a:endParaRPr>
          </a:p>
          <a:p>
            <a:pPr algn="ctr"/>
            <a:r>
              <a:rPr lang="en-US" sz="2400" dirty="0" smtClean="0">
                <a:solidFill>
                  <a:schemeClr val="bg1"/>
                </a:solidFill>
              </a:rPr>
              <a:t>Electricity</a:t>
            </a:r>
            <a:endParaRPr lang="en-US" sz="2400" dirty="0">
              <a:solidFill>
                <a:schemeClr val="bg1"/>
              </a:solidFill>
            </a:endParaRPr>
          </a:p>
        </p:txBody>
      </p:sp>
      <p:sp>
        <p:nvSpPr>
          <p:cNvPr id="8" name="TextBox 7"/>
          <p:cNvSpPr txBox="1"/>
          <p:nvPr/>
        </p:nvSpPr>
        <p:spPr>
          <a:xfrm>
            <a:off x="9769662" y="1981200"/>
            <a:ext cx="1479892" cy="2308324"/>
          </a:xfrm>
          <a:prstGeom prst="rect">
            <a:avLst/>
          </a:prstGeom>
          <a:noFill/>
        </p:spPr>
        <p:txBody>
          <a:bodyPr wrap="none" rtlCol="0">
            <a:spAutoFit/>
          </a:bodyPr>
          <a:lstStyle/>
          <a:p>
            <a:pPr algn="ctr"/>
            <a:r>
              <a:rPr lang="en-US" sz="2400" dirty="0" smtClean="0">
                <a:solidFill>
                  <a:schemeClr val="bg1"/>
                </a:solidFill>
              </a:rPr>
              <a:t>Engineered</a:t>
            </a:r>
          </a:p>
          <a:p>
            <a:pPr algn="ctr"/>
            <a:r>
              <a:rPr lang="en-US" sz="2400" dirty="0" smtClean="0">
                <a:solidFill>
                  <a:schemeClr val="bg1"/>
                </a:solidFill>
              </a:rPr>
              <a:t>Systems</a:t>
            </a:r>
          </a:p>
          <a:p>
            <a:pPr algn="ctr"/>
            <a:endParaRPr lang="en-US" sz="2400" dirty="0" smtClean="0">
              <a:solidFill>
                <a:schemeClr val="bg1"/>
              </a:solidFill>
            </a:endParaRPr>
          </a:p>
          <a:p>
            <a:pPr algn="ctr"/>
            <a:endParaRPr lang="en-US" sz="2400" dirty="0">
              <a:solidFill>
                <a:schemeClr val="bg1"/>
              </a:solidFill>
            </a:endParaRPr>
          </a:p>
          <a:p>
            <a:pPr algn="ctr"/>
            <a:endParaRPr lang="en-US" sz="2400" dirty="0" smtClean="0">
              <a:solidFill>
                <a:schemeClr val="bg1"/>
              </a:solidFill>
            </a:endParaRPr>
          </a:p>
          <a:p>
            <a:pPr algn="ctr"/>
            <a:r>
              <a:rPr lang="en-US" sz="2400" dirty="0" smtClean="0">
                <a:solidFill>
                  <a:schemeClr val="bg1"/>
                </a:solidFill>
              </a:rPr>
              <a:t>Electricity</a:t>
            </a:r>
            <a:endParaRPr lang="en-US" sz="2400" dirty="0">
              <a:solidFill>
                <a:schemeClr val="bg1"/>
              </a:solidFill>
            </a:endParaRPr>
          </a:p>
        </p:txBody>
      </p:sp>
      <p:sp>
        <p:nvSpPr>
          <p:cNvPr id="9" name="TextBox 8"/>
          <p:cNvSpPr txBox="1"/>
          <p:nvPr/>
        </p:nvSpPr>
        <p:spPr>
          <a:xfrm>
            <a:off x="914400" y="5580459"/>
            <a:ext cx="10182754" cy="461665"/>
          </a:xfrm>
          <a:prstGeom prst="rect">
            <a:avLst/>
          </a:prstGeom>
          <a:noFill/>
        </p:spPr>
        <p:txBody>
          <a:bodyPr wrap="square" rtlCol="0">
            <a:spAutoFit/>
          </a:bodyPr>
          <a:lstStyle/>
          <a:p>
            <a:r>
              <a:rPr lang="en-US" sz="2400" dirty="0" smtClean="0">
                <a:solidFill>
                  <a:schemeClr val="bg1"/>
                </a:solidFill>
              </a:rPr>
              <a:t>10–15°C                  15–70°C                  70–150°C	     &gt;150°C	            &gt;150°C</a:t>
            </a:r>
            <a:endParaRPr lang="en-US" sz="2400" dirty="0">
              <a:solidFill>
                <a:schemeClr val="bg1"/>
              </a:solidFill>
            </a:endParaRPr>
          </a:p>
        </p:txBody>
      </p:sp>
      <p:sp>
        <p:nvSpPr>
          <p:cNvPr id="10" name="Rectangle 9"/>
          <p:cNvSpPr/>
          <p:nvPr/>
        </p:nvSpPr>
        <p:spPr>
          <a:xfrm>
            <a:off x="685800" y="1143001"/>
            <a:ext cx="10744200" cy="5059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118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484375" y="524282"/>
            <a:ext cx="7315200" cy="563700"/>
          </a:xfrm>
          <a:prstGeom prst="rect">
            <a:avLst/>
          </a:prstGeom>
        </p:spPr>
        <p:txBody>
          <a:bodyPr spcFirstLastPara="1" vert="horz" wrap="square" lIns="91425" tIns="45700" rIns="91425" bIns="45700" rtlCol="0" anchor="b" anchorCtr="0">
            <a:noAutofit/>
          </a:bodyPr>
          <a:lstStyle/>
          <a:p>
            <a:pPr algn="l">
              <a:spcBef>
                <a:spcPts val="0"/>
              </a:spcBef>
            </a:pPr>
            <a:r>
              <a:rPr lang="en-US" dirty="0"/>
              <a:t>Geothermal Working Group</a:t>
            </a:r>
            <a:endParaRPr dirty="0"/>
          </a:p>
        </p:txBody>
      </p:sp>
      <p:sp>
        <p:nvSpPr>
          <p:cNvPr id="119" name="Google Shape;119;p16"/>
          <p:cNvSpPr txBox="1">
            <a:spLocks noGrp="1"/>
          </p:cNvSpPr>
          <p:nvPr>
            <p:ph type="sldNum" idx="12"/>
          </p:nvPr>
        </p:nvSpPr>
        <p:spPr>
          <a:xfrm>
            <a:off x="8077200" y="6477000"/>
            <a:ext cx="2133600" cy="228600"/>
          </a:xfrm>
          <a:prstGeom prst="rect">
            <a:avLst/>
          </a:prstGeom>
        </p:spPr>
        <p:txBody>
          <a:bodyPr spcFirstLastPara="1" vert="horz" wrap="square" lIns="91425" tIns="45700" rIns="91425" bIns="45700" rtlCol="0" anchor="t" anchorCtr="0">
            <a:noAutofit/>
          </a:bodyPr>
          <a:lstStyle/>
          <a:p>
            <a:pPr>
              <a:buClr>
                <a:srgbClr val="000000"/>
              </a:buClr>
            </a:pPr>
            <a:fld id="{00000000-1234-1234-1234-123412341234}" type="slidenum">
              <a:rPr lang="en-US"/>
              <a:pPr>
                <a:buClr>
                  <a:srgbClr val="000000"/>
                </a:buClr>
              </a:pPr>
              <a:t>9</a:t>
            </a:fld>
            <a:endParaRPr/>
          </a:p>
        </p:txBody>
      </p:sp>
      <p:sp>
        <p:nvSpPr>
          <p:cNvPr id="120" name="Google Shape;120;p16"/>
          <p:cNvSpPr txBox="1"/>
          <p:nvPr/>
        </p:nvSpPr>
        <p:spPr>
          <a:xfrm>
            <a:off x="3593437" y="1087982"/>
            <a:ext cx="5097075" cy="615523"/>
          </a:xfrm>
          <a:prstGeom prst="rect">
            <a:avLst/>
          </a:prstGeom>
          <a:noFill/>
          <a:ln>
            <a:noFill/>
          </a:ln>
        </p:spPr>
        <p:txBody>
          <a:bodyPr spcFirstLastPara="1" wrap="square" lIns="91425" tIns="91425" rIns="91425" bIns="91425" anchor="t" anchorCtr="0">
            <a:spAutoFit/>
          </a:bodyPr>
          <a:lstStyle/>
          <a:p>
            <a:pPr algn="ctr"/>
            <a:r>
              <a:rPr lang="en-US" sz="2800" dirty="0">
                <a:solidFill>
                  <a:schemeClr val="bg1"/>
                </a:solidFill>
              </a:rPr>
              <a:t>Meeting monthly since Feb 2022</a:t>
            </a:r>
            <a:endParaRPr sz="2800" dirty="0">
              <a:solidFill>
                <a:schemeClr val="bg1"/>
              </a:solidFill>
            </a:endParaRPr>
          </a:p>
        </p:txBody>
      </p:sp>
      <p:sp>
        <p:nvSpPr>
          <p:cNvPr id="121" name="Google Shape;121;p16"/>
          <p:cNvSpPr txBox="1"/>
          <p:nvPr/>
        </p:nvSpPr>
        <p:spPr>
          <a:xfrm>
            <a:off x="1935861" y="1876193"/>
            <a:ext cx="8412226" cy="4715107"/>
          </a:xfrm>
          <a:prstGeom prst="rect">
            <a:avLst/>
          </a:prstGeom>
          <a:noFill/>
          <a:ln>
            <a:noFill/>
          </a:ln>
        </p:spPr>
        <p:txBody>
          <a:bodyPr spcFirstLastPara="1" wrap="square" lIns="91425" tIns="91425" rIns="91425" bIns="91425" anchor="t" anchorCtr="0">
            <a:spAutoFit/>
          </a:bodyPr>
          <a:lstStyle/>
          <a:p>
            <a:pPr marL="457200" indent="-381000">
              <a:lnSpc>
                <a:spcPct val="115000"/>
              </a:lnSpc>
              <a:buSzPts val="2400"/>
              <a:buChar char="●"/>
            </a:pPr>
            <a:r>
              <a:rPr lang="en-US" sz="3200" dirty="0">
                <a:solidFill>
                  <a:schemeClr val="bg1"/>
                </a:solidFill>
              </a:rPr>
              <a:t>Senator Gerald Ortiz y </a:t>
            </a:r>
            <a:r>
              <a:rPr lang="en-US" sz="3200" dirty="0" err="1">
                <a:solidFill>
                  <a:schemeClr val="bg1"/>
                </a:solidFill>
              </a:rPr>
              <a:t>Pino</a:t>
            </a:r>
            <a:endParaRPr sz="3200" dirty="0">
              <a:solidFill>
                <a:schemeClr val="bg1"/>
              </a:solidFill>
            </a:endParaRPr>
          </a:p>
          <a:p>
            <a:pPr marL="457200" indent="-381000">
              <a:lnSpc>
                <a:spcPct val="115000"/>
              </a:lnSpc>
              <a:buSzPts val="2400"/>
              <a:buChar char="●"/>
            </a:pPr>
            <a:r>
              <a:rPr lang="en-US" sz="3200" dirty="0">
                <a:solidFill>
                  <a:schemeClr val="bg1"/>
                </a:solidFill>
              </a:rPr>
              <a:t>Senate Pro Tem Mimi Stewart</a:t>
            </a:r>
          </a:p>
          <a:p>
            <a:pPr marL="457200" indent="-381000">
              <a:lnSpc>
                <a:spcPct val="115000"/>
              </a:lnSpc>
              <a:buSzPts val="2400"/>
              <a:buChar char="●"/>
            </a:pPr>
            <a:r>
              <a:rPr lang="en-US" sz="3200" dirty="0">
                <a:solidFill>
                  <a:schemeClr val="bg1"/>
                </a:solidFill>
              </a:rPr>
              <a:t>Representative Patricia </a:t>
            </a:r>
            <a:r>
              <a:rPr lang="en-US" sz="3200" dirty="0" err="1">
                <a:solidFill>
                  <a:schemeClr val="bg1"/>
                </a:solidFill>
              </a:rPr>
              <a:t>Roybal</a:t>
            </a:r>
            <a:r>
              <a:rPr lang="en-US" sz="3200" dirty="0">
                <a:solidFill>
                  <a:schemeClr val="bg1"/>
                </a:solidFill>
              </a:rPr>
              <a:t> Caballero</a:t>
            </a:r>
            <a:endParaRPr sz="3200" dirty="0">
              <a:solidFill>
                <a:schemeClr val="bg1"/>
              </a:solidFill>
            </a:endParaRPr>
          </a:p>
          <a:p>
            <a:pPr marL="457200" indent="-381000">
              <a:lnSpc>
                <a:spcPct val="115000"/>
              </a:lnSpc>
              <a:buSzPts val="2400"/>
              <a:buChar char="●"/>
            </a:pPr>
            <a:r>
              <a:rPr lang="en-US" sz="3200" dirty="0">
                <a:solidFill>
                  <a:schemeClr val="bg1"/>
                </a:solidFill>
              </a:rPr>
              <a:t>Tom Solomon, facilitator</a:t>
            </a:r>
            <a:endParaRPr sz="3200" dirty="0">
              <a:solidFill>
                <a:schemeClr val="bg1"/>
              </a:solidFill>
            </a:endParaRPr>
          </a:p>
          <a:p>
            <a:pPr marL="457200" indent="-381000">
              <a:lnSpc>
                <a:spcPct val="115000"/>
              </a:lnSpc>
              <a:buSzPts val="2400"/>
              <a:buChar char="●"/>
            </a:pPr>
            <a:r>
              <a:rPr lang="en-US" sz="3200" dirty="0">
                <a:solidFill>
                  <a:schemeClr val="bg1"/>
                </a:solidFill>
              </a:rPr>
              <a:t>Dr. Shari Kelley, NMBGMR</a:t>
            </a:r>
          </a:p>
          <a:p>
            <a:pPr marL="457200" indent="-381000">
              <a:lnSpc>
                <a:spcPct val="115000"/>
              </a:lnSpc>
              <a:buSzPts val="2400"/>
              <a:buChar char="●"/>
            </a:pPr>
            <a:r>
              <a:rPr lang="en-US" sz="3200" dirty="0">
                <a:solidFill>
                  <a:schemeClr val="bg1"/>
                </a:solidFill>
              </a:rPr>
              <a:t>Dr. Olga </a:t>
            </a:r>
            <a:r>
              <a:rPr lang="en-US" sz="3200" dirty="0" err="1">
                <a:solidFill>
                  <a:schemeClr val="bg1"/>
                </a:solidFill>
              </a:rPr>
              <a:t>Lavrova</a:t>
            </a:r>
            <a:r>
              <a:rPr lang="en-US" sz="3200" dirty="0">
                <a:solidFill>
                  <a:schemeClr val="bg1"/>
                </a:solidFill>
              </a:rPr>
              <a:t>, NMSU</a:t>
            </a:r>
            <a:endParaRPr sz="3200" dirty="0">
              <a:solidFill>
                <a:schemeClr val="bg1"/>
              </a:solidFill>
            </a:endParaRPr>
          </a:p>
          <a:p>
            <a:pPr marL="457200" indent="-381000">
              <a:lnSpc>
                <a:spcPct val="115000"/>
              </a:lnSpc>
              <a:buSzPts val="2400"/>
              <a:buChar char="●"/>
            </a:pPr>
            <a:r>
              <a:rPr lang="en-US" sz="3200" dirty="0">
                <a:solidFill>
                  <a:schemeClr val="bg1"/>
                </a:solidFill>
              </a:rPr>
              <a:t>Dr. Patricia Sullivan, NMSU</a:t>
            </a:r>
            <a:endParaRPr sz="3200" dirty="0">
              <a:solidFill>
                <a:schemeClr val="bg1"/>
              </a:solidFill>
            </a:endParaRPr>
          </a:p>
          <a:p>
            <a:pPr marL="457200" indent="-381000">
              <a:lnSpc>
                <a:spcPct val="115000"/>
              </a:lnSpc>
              <a:buSzPts val="2400"/>
              <a:buChar char="●"/>
            </a:pPr>
            <a:r>
              <a:rPr lang="en-US" sz="3200" dirty="0">
                <a:solidFill>
                  <a:schemeClr val="bg1"/>
                </a:solidFill>
              </a:rPr>
              <a:t>Representatives from Sen. Martin Heinrich DC office</a:t>
            </a:r>
            <a:endParaRPr sz="3200" dirty="0">
              <a:solidFill>
                <a:schemeClr val="bg1"/>
              </a:solidFill>
            </a:endParaRPr>
          </a:p>
        </p:txBody>
      </p:sp>
    </p:spTree>
    <p:extLst>
      <p:ext uri="{BB962C8B-B14F-4D97-AF65-F5344CB8AC3E}">
        <p14:creationId xmlns:p14="http://schemas.microsoft.com/office/powerpoint/2010/main" val="4022562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mbria"/>
        <a:ea typeface=""/>
        <a:cs typeface=""/>
      </a:majorFont>
      <a:minorFont>
        <a:latin typeface="Arial Narrow"/>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12286</TotalTime>
  <Words>688</Words>
  <Application>Microsoft Office PowerPoint</Application>
  <PresentationFormat>Widescreen</PresentationFormat>
  <Paragraphs>115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Cambria</vt:lpstr>
      <vt:lpstr>Roboto</vt:lpstr>
      <vt:lpstr>Office Theme</vt:lpstr>
      <vt:lpstr>The Geothermal Program at the New Mexico Bureau of Geology </vt:lpstr>
      <vt:lpstr>History of the program</vt:lpstr>
      <vt:lpstr>PowerPoint Presentation</vt:lpstr>
      <vt:lpstr>PowerPoint Presentation</vt:lpstr>
      <vt:lpstr>PowerPoint Presentation</vt:lpstr>
      <vt:lpstr>PowerPoint Presentation</vt:lpstr>
      <vt:lpstr>PowerPoint Presentation</vt:lpstr>
      <vt:lpstr>PowerPoint Presentation</vt:lpstr>
      <vt:lpstr>Geothermal Working Group</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Timmons</dc:creator>
  <cp:lastModifiedBy>McShannon, Judith</cp:lastModifiedBy>
  <cp:revision>250</cp:revision>
  <cp:lastPrinted>2019-03-07T19:41:52Z</cp:lastPrinted>
  <dcterms:created xsi:type="dcterms:W3CDTF">2017-04-12T16:17:53Z</dcterms:created>
  <dcterms:modified xsi:type="dcterms:W3CDTF">2024-02-28T23:36:58Z</dcterms:modified>
</cp:coreProperties>
</file>