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1" r:id="rId2"/>
    <p:sldId id="267" r:id="rId3"/>
    <p:sldId id="295" r:id="rId4"/>
    <p:sldId id="263" r:id="rId5"/>
    <p:sldId id="298" r:id="rId6"/>
    <p:sldId id="299" r:id="rId7"/>
    <p:sldId id="268" r:id="rId8"/>
    <p:sldId id="266" r:id="rId9"/>
    <p:sldId id="272" r:id="rId10"/>
    <p:sldId id="273" r:id="rId11"/>
    <p:sldId id="283"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33CCCC"/>
    <a:srgbClr val="00FFFF"/>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1D2F3-0CCC-4C1D-B510-B5C980F144D7}" v="1187" dt="2023-11-28T22:47:30.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5843" autoAdjust="0"/>
  </p:normalViewPr>
  <p:slideViewPr>
    <p:cSldViewPr snapToGrid="0">
      <p:cViewPr varScale="1">
        <p:scale>
          <a:sx n="90" d="100"/>
          <a:sy n="90" d="100"/>
        </p:scale>
        <p:origin x="1134"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3ED2ED-D080-4EF5-B385-D613A97A6E5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0BA1A14-6F06-4F5A-928A-1C18D30120BB}">
      <dgm:prSet phldrT="[Text]" custT="1"/>
      <dgm:spPr/>
      <dgm:t>
        <a:bodyPr/>
        <a:lstStyle/>
        <a:p>
          <a:r>
            <a:rPr lang="en-US" sz="1600" dirty="0"/>
            <a:t>Range (1 – 5)</a:t>
          </a:r>
        </a:p>
      </dgm:t>
    </dgm:pt>
    <dgm:pt modelId="{B76BDDB2-FAA1-4166-A4D9-593218E99730}" type="parTrans" cxnId="{49DDBCA0-5432-4D60-AFF8-A9EF927CDB5D}">
      <dgm:prSet/>
      <dgm:spPr/>
      <dgm:t>
        <a:bodyPr/>
        <a:lstStyle/>
        <a:p>
          <a:endParaRPr lang="en-US" sz="1800"/>
        </a:p>
      </dgm:t>
    </dgm:pt>
    <dgm:pt modelId="{3797BA5E-42CE-40E1-98F3-D7241CE83ADB}" type="sibTrans" cxnId="{49DDBCA0-5432-4D60-AFF8-A9EF927CDB5D}">
      <dgm:prSet/>
      <dgm:spPr/>
      <dgm:t>
        <a:bodyPr/>
        <a:lstStyle/>
        <a:p>
          <a:endParaRPr lang="en-US" sz="1800"/>
        </a:p>
      </dgm:t>
    </dgm:pt>
    <dgm:pt modelId="{AE3FD1BC-797A-4588-80C8-7F60EE0CA5B2}">
      <dgm:prSet custT="1"/>
      <dgm:spPr/>
      <dgm:t>
        <a:bodyPr/>
        <a:lstStyle/>
        <a:p>
          <a:pPr algn="l"/>
          <a:r>
            <a:rPr lang="en-US" sz="1600" dirty="0"/>
            <a:t>Reflect the impact of the factor on wellbore integrity </a:t>
          </a:r>
        </a:p>
      </dgm:t>
    </dgm:pt>
    <dgm:pt modelId="{5E30744C-50F3-4E0C-8609-24141C42B4D0}" type="parTrans" cxnId="{C185817E-559D-4516-B463-C81EACB1615B}">
      <dgm:prSet/>
      <dgm:spPr/>
      <dgm:t>
        <a:bodyPr/>
        <a:lstStyle/>
        <a:p>
          <a:endParaRPr lang="en-US" sz="1800"/>
        </a:p>
      </dgm:t>
    </dgm:pt>
    <dgm:pt modelId="{95A3BED0-6465-4EC7-BD34-4C289F6F9A40}" type="sibTrans" cxnId="{C185817E-559D-4516-B463-C81EACB1615B}">
      <dgm:prSet/>
      <dgm:spPr/>
      <dgm:t>
        <a:bodyPr/>
        <a:lstStyle/>
        <a:p>
          <a:endParaRPr lang="en-US" sz="1800"/>
        </a:p>
      </dgm:t>
    </dgm:pt>
    <dgm:pt modelId="{6FFF92A2-918F-4007-8B5D-6847E1DD0DA5}">
      <dgm:prSet phldrT="[Text]" custT="1"/>
      <dgm:spPr/>
      <dgm:t>
        <a:bodyPr/>
        <a:lstStyle/>
        <a:p>
          <a:r>
            <a:rPr lang="en-US" sz="1600"/>
            <a:t>11 </a:t>
          </a:r>
          <a:r>
            <a:rPr lang="en-US" sz="1600" dirty="0"/>
            <a:t>factors</a:t>
          </a:r>
        </a:p>
      </dgm:t>
    </dgm:pt>
    <dgm:pt modelId="{B72E5939-8FED-4548-8413-2C8231302C64}" type="sibTrans" cxnId="{6A014274-8BC3-4B75-BB2F-04CDAC79BE24}">
      <dgm:prSet/>
      <dgm:spPr/>
      <dgm:t>
        <a:bodyPr/>
        <a:lstStyle/>
        <a:p>
          <a:endParaRPr lang="en-US" sz="1800"/>
        </a:p>
      </dgm:t>
    </dgm:pt>
    <dgm:pt modelId="{B3AE9ECB-B0C2-4AE5-91FC-B85AB41602F2}" type="parTrans" cxnId="{6A014274-8BC3-4B75-BB2F-04CDAC79BE24}">
      <dgm:prSet/>
      <dgm:spPr/>
      <dgm:t>
        <a:bodyPr/>
        <a:lstStyle/>
        <a:p>
          <a:endParaRPr lang="en-US" sz="1800"/>
        </a:p>
      </dgm:t>
    </dgm:pt>
    <dgm:pt modelId="{5AEB113C-241F-4DEA-8AD2-2183B8D4F8FC}">
      <dgm:prSet phldrT="[Text]" custT="1"/>
      <dgm:spPr>
        <a:solidFill>
          <a:srgbClr val="002060"/>
        </a:solidFill>
      </dgm:spPr>
      <dgm:t>
        <a:bodyPr/>
        <a:lstStyle/>
        <a:p>
          <a:r>
            <a:rPr lang="en-US" sz="1800" b="1" dirty="0"/>
            <a:t>Weighting Factor</a:t>
          </a:r>
        </a:p>
      </dgm:t>
    </dgm:pt>
    <dgm:pt modelId="{2C0A2AB3-157D-4419-8000-1350FC55E71A}" type="sibTrans" cxnId="{9406E1D3-7EBE-4FA1-81DA-F9CAB5B79468}">
      <dgm:prSet/>
      <dgm:spPr/>
      <dgm:t>
        <a:bodyPr/>
        <a:lstStyle/>
        <a:p>
          <a:endParaRPr lang="en-US" sz="1800"/>
        </a:p>
      </dgm:t>
    </dgm:pt>
    <dgm:pt modelId="{B1314A98-D372-4B87-994D-316F7DC2F462}" type="parTrans" cxnId="{9406E1D3-7EBE-4FA1-81DA-F9CAB5B79468}">
      <dgm:prSet/>
      <dgm:spPr/>
      <dgm:t>
        <a:bodyPr/>
        <a:lstStyle/>
        <a:p>
          <a:endParaRPr lang="en-US" sz="1800"/>
        </a:p>
      </dgm:t>
    </dgm:pt>
    <dgm:pt modelId="{86F66E11-7686-4052-AEC8-6996FD53491C}" type="pres">
      <dgm:prSet presAssocID="{523ED2ED-D080-4EF5-B385-D613A97A6E5A}" presName="diagram" presStyleCnt="0">
        <dgm:presLayoutVars>
          <dgm:chPref val="1"/>
          <dgm:dir/>
          <dgm:animOne val="branch"/>
          <dgm:animLvl val="lvl"/>
          <dgm:resizeHandles/>
        </dgm:presLayoutVars>
      </dgm:prSet>
      <dgm:spPr/>
      <dgm:t>
        <a:bodyPr/>
        <a:lstStyle/>
        <a:p>
          <a:endParaRPr lang="en-US"/>
        </a:p>
      </dgm:t>
    </dgm:pt>
    <dgm:pt modelId="{86F7EC29-8AB9-447D-BAC1-1D0B142CECD5}" type="pres">
      <dgm:prSet presAssocID="{5AEB113C-241F-4DEA-8AD2-2183B8D4F8FC}" presName="root" presStyleCnt="0"/>
      <dgm:spPr/>
    </dgm:pt>
    <dgm:pt modelId="{EBE7A1B9-3DA2-44CA-97EE-6C145D4DC72D}" type="pres">
      <dgm:prSet presAssocID="{5AEB113C-241F-4DEA-8AD2-2183B8D4F8FC}" presName="rootComposite" presStyleCnt="0"/>
      <dgm:spPr/>
    </dgm:pt>
    <dgm:pt modelId="{3E53E996-3016-4924-8BB6-696B523E4048}" type="pres">
      <dgm:prSet presAssocID="{5AEB113C-241F-4DEA-8AD2-2183B8D4F8FC}" presName="rootText" presStyleLbl="node1" presStyleIdx="0" presStyleCnt="1" custScaleX="139541" custScaleY="63900"/>
      <dgm:spPr/>
      <dgm:t>
        <a:bodyPr/>
        <a:lstStyle/>
        <a:p>
          <a:endParaRPr lang="en-US"/>
        </a:p>
      </dgm:t>
    </dgm:pt>
    <dgm:pt modelId="{48804C30-4A38-483A-8B68-C9C8F6CEEEEC}" type="pres">
      <dgm:prSet presAssocID="{5AEB113C-241F-4DEA-8AD2-2183B8D4F8FC}" presName="rootConnector" presStyleLbl="node1" presStyleIdx="0" presStyleCnt="1"/>
      <dgm:spPr/>
      <dgm:t>
        <a:bodyPr/>
        <a:lstStyle/>
        <a:p>
          <a:endParaRPr lang="en-US"/>
        </a:p>
      </dgm:t>
    </dgm:pt>
    <dgm:pt modelId="{C9FEC5E7-8C43-4608-BCFA-8EF0CF17D191}" type="pres">
      <dgm:prSet presAssocID="{5AEB113C-241F-4DEA-8AD2-2183B8D4F8FC}" presName="childShape" presStyleCnt="0"/>
      <dgm:spPr/>
    </dgm:pt>
    <dgm:pt modelId="{1BADB5CB-839A-45D1-8027-CCED07DAF023}" type="pres">
      <dgm:prSet presAssocID="{B76BDDB2-FAA1-4166-A4D9-593218E99730}" presName="Name13" presStyleLbl="parChTrans1D2" presStyleIdx="0" presStyleCnt="3"/>
      <dgm:spPr/>
      <dgm:t>
        <a:bodyPr/>
        <a:lstStyle/>
        <a:p>
          <a:endParaRPr lang="en-US"/>
        </a:p>
      </dgm:t>
    </dgm:pt>
    <dgm:pt modelId="{91656A74-972B-4EA4-949E-6DCDB6A960F7}" type="pres">
      <dgm:prSet presAssocID="{F0BA1A14-6F06-4F5A-928A-1C18D30120BB}" presName="childText" presStyleLbl="bgAcc1" presStyleIdx="0" presStyleCnt="3" custScaleX="171161" custScaleY="63504" custLinFactNeighborY="2064">
        <dgm:presLayoutVars>
          <dgm:bulletEnabled val="1"/>
        </dgm:presLayoutVars>
      </dgm:prSet>
      <dgm:spPr/>
      <dgm:t>
        <a:bodyPr/>
        <a:lstStyle/>
        <a:p>
          <a:endParaRPr lang="en-US"/>
        </a:p>
      </dgm:t>
    </dgm:pt>
    <dgm:pt modelId="{E8BFF964-FA78-404F-8BD3-F4BD05C274C9}" type="pres">
      <dgm:prSet presAssocID="{B3AE9ECB-B0C2-4AE5-91FC-B85AB41602F2}" presName="Name13" presStyleLbl="parChTrans1D2" presStyleIdx="1" presStyleCnt="3"/>
      <dgm:spPr/>
      <dgm:t>
        <a:bodyPr/>
        <a:lstStyle/>
        <a:p>
          <a:endParaRPr lang="en-US"/>
        </a:p>
      </dgm:t>
    </dgm:pt>
    <dgm:pt modelId="{3F56F5DC-5CE7-430F-9A9B-9008665F2385}" type="pres">
      <dgm:prSet presAssocID="{6FFF92A2-918F-4007-8B5D-6847E1DD0DA5}" presName="childText" presStyleLbl="bgAcc1" presStyleIdx="1" presStyleCnt="3" custScaleX="170100" custScaleY="61967" custLinFactNeighborY="2064">
        <dgm:presLayoutVars>
          <dgm:bulletEnabled val="1"/>
        </dgm:presLayoutVars>
      </dgm:prSet>
      <dgm:spPr/>
      <dgm:t>
        <a:bodyPr/>
        <a:lstStyle/>
        <a:p>
          <a:endParaRPr lang="en-US"/>
        </a:p>
      </dgm:t>
    </dgm:pt>
    <dgm:pt modelId="{05E01AFF-067E-40E6-9A02-EAA875B6E9B0}" type="pres">
      <dgm:prSet presAssocID="{5E30744C-50F3-4E0C-8609-24141C42B4D0}" presName="Name13" presStyleLbl="parChTrans1D2" presStyleIdx="2" presStyleCnt="3"/>
      <dgm:spPr/>
      <dgm:t>
        <a:bodyPr/>
        <a:lstStyle/>
        <a:p>
          <a:endParaRPr lang="en-US"/>
        </a:p>
      </dgm:t>
    </dgm:pt>
    <dgm:pt modelId="{F007AE76-2EA5-440A-9191-9DFE242D9F6C}" type="pres">
      <dgm:prSet presAssocID="{AE3FD1BC-797A-4588-80C8-7F60EE0CA5B2}" presName="childText" presStyleLbl="bgAcc1" presStyleIdx="2" presStyleCnt="3" custScaleX="171161" custScaleY="60862" custLinFactNeighborY="2064">
        <dgm:presLayoutVars>
          <dgm:bulletEnabled val="1"/>
        </dgm:presLayoutVars>
      </dgm:prSet>
      <dgm:spPr/>
      <dgm:t>
        <a:bodyPr/>
        <a:lstStyle/>
        <a:p>
          <a:endParaRPr lang="en-US"/>
        </a:p>
      </dgm:t>
    </dgm:pt>
  </dgm:ptLst>
  <dgm:cxnLst>
    <dgm:cxn modelId="{6A014274-8BC3-4B75-BB2F-04CDAC79BE24}" srcId="{5AEB113C-241F-4DEA-8AD2-2183B8D4F8FC}" destId="{6FFF92A2-918F-4007-8B5D-6847E1DD0DA5}" srcOrd="1" destOrd="0" parTransId="{B3AE9ECB-B0C2-4AE5-91FC-B85AB41602F2}" sibTransId="{B72E5939-8FED-4548-8413-2C8231302C64}"/>
    <dgm:cxn modelId="{E077BC90-D95B-4B14-B66E-2954A23260B3}" type="presOf" srcId="{5E30744C-50F3-4E0C-8609-24141C42B4D0}" destId="{05E01AFF-067E-40E6-9A02-EAA875B6E9B0}" srcOrd="0" destOrd="0" presId="urn:microsoft.com/office/officeart/2005/8/layout/hierarchy3"/>
    <dgm:cxn modelId="{E7BF0469-0721-49C0-B764-029AAA28E89D}" type="presOf" srcId="{F0BA1A14-6F06-4F5A-928A-1C18D30120BB}" destId="{91656A74-972B-4EA4-949E-6DCDB6A960F7}" srcOrd="0" destOrd="0" presId="urn:microsoft.com/office/officeart/2005/8/layout/hierarchy3"/>
    <dgm:cxn modelId="{A3400CD7-DE70-406E-A8F2-FFB4A0A40120}" type="presOf" srcId="{B3AE9ECB-B0C2-4AE5-91FC-B85AB41602F2}" destId="{E8BFF964-FA78-404F-8BD3-F4BD05C274C9}" srcOrd="0" destOrd="0" presId="urn:microsoft.com/office/officeart/2005/8/layout/hierarchy3"/>
    <dgm:cxn modelId="{F386EA4F-53DD-4203-A94D-D8A9BDD4D845}" type="presOf" srcId="{5AEB113C-241F-4DEA-8AD2-2183B8D4F8FC}" destId="{48804C30-4A38-483A-8B68-C9C8F6CEEEEC}" srcOrd="1" destOrd="0" presId="urn:microsoft.com/office/officeart/2005/8/layout/hierarchy3"/>
    <dgm:cxn modelId="{223442A6-D96B-4BB9-9C6B-7851A2F3C2D2}" type="presOf" srcId="{6FFF92A2-918F-4007-8B5D-6847E1DD0DA5}" destId="{3F56F5DC-5CE7-430F-9A9B-9008665F2385}" srcOrd="0" destOrd="0" presId="urn:microsoft.com/office/officeart/2005/8/layout/hierarchy3"/>
    <dgm:cxn modelId="{C185817E-559D-4516-B463-C81EACB1615B}" srcId="{5AEB113C-241F-4DEA-8AD2-2183B8D4F8FC}" destId="{AE3FD1BC-797A-4588-80C8-7F60EE0CA5B2}" srcOrd="2" destOrd="0" parTransId="{5E30744C-50F3-4E0C-8609-24141C42B4D0}" sibTransId="{95A3BED0-6465-4EC7-BD34-4C289F6F9A40}"/>
    <dgm:cxn modelId="{9406E1D3-7EBE-4FA1-81DA-F9CAB5B79468}" srcId="{523ED2ED-D080-4EF5-B385-D613A97A6E5A}" destId="{5AEB113C-241F-4DEA-8AD2-2183B8D4F8FC}" srcOrd="0" destOrd="0" parTransId="{B1314A98-D372-4B87-994D-316F7DC2F462}" sibTransId="{2C0A2AB3-157D-4419-8000-1350FC55E71A}"/>
    <dgm:cxn modelId="{D32B71B0-526B-443A-B97C-B44B072CF021}" type="presOf" srcId="{B76BDDB2-FAA1-4166-A4D9-593218E99730}" destId="{1BADB5CB-839A-45D1-8027-CCED07DAF023}" srcOrd="0" destOrd="0" presId="urn:microsoft.com/office/officeart/2005/8/layout/hierarchy3"/>
    <dgm:cxn modelId="{4A5380F2-8852-4064-9465-40E388C021E5}" type="presOf" srcId="{AE3FD1BC-797A-4588-80C8-7F60EE0CA5B2}" destId="{F007AE76-2EA5-440A-9191-9DFE242D9F6C}" srcOrd="0" destOrd="0" presId="urn:microsoft.com/office/officeart/2005/8/layout/hierarchy3"/>
    <dgm:cxn modelId="{3FC9CADC-4EA2-4447-8CD6-D0F2159FC30D}" type="presOf" srcId="{523ED2ED-D080-4EF5-B385-D613A97A6E5A}" destId="{86F66E11-7686-4052-AEC8-6996FD53491C}" srcOrd="0" destOrd="0" presId="urn:microsoft.com/office/officeart/2005/8/layout/hierarchy3"/>
    <dgm:cxn modelId="{3AEFB82B-04EB-4375-88F2-ED5A9C7C2042}" type="presOf" srcId="{5AEB113C-241F-4DEA-8AD2-2183B8D4F8FC}" destId="{3E53E996-3016-4924-8BB6-696B523E4048}" srcOrd="0" destOrd="0" presId="urn:microsoft.com/office/officeart/2005/8/layout/hierarchy3"/>
    <dgm:cxn modelId="{49DDBCA0-5432-4D60-AFF8-A9EF927CDB5D}" srcId="{5AEB113C-241F-4DEA-8AD2-2183B8D4F8FC}" destId="{F0BA1A14-6F06-4F5A-928A-1C18D30120BB}" srcOrd="0" destOrd="0" parTransId="{B76BDDB2-FAA1-4166-A4D9-593218E99730}" sibTransId="{3797BA5E-42CE-40E1-98F3-D7241CE83ADB}"/>
    <dgm:cxn modelId="{3AA54A84-DB61-4507-93BF-3C4B223B769D}" type="presParOf" srcId="{86F66E11-7686-4052-AEC8-6996FD53491C}" destId="{86F7EC29-8AB9-447D-BAC1-1D0B142CECD5}" srcOrd="0" destOrd="0" presId="urn:microsoft.com/office/officeart/2005/8/layout/hierarchy3"/>
    <dgm:cxn modelId="{8E3B964D-7743-464F-A521-848459CA5484}" type="presParOf" srcId="{86F7EC29-8AB9-447D-BAC1-1D0B142CECD5}" destId="{EBE7A1B9-3DA2-44CA-97EE-6C145D4DC72D}" srcOrd="0" destOrd="0" presId="urn:microsoft.com/office/officeart/2005/8/layout/hierarchy3"/>
    <dgm:cxn modelId="{F583299F-0FC5-4D0A-9816-DECC9248E809}" type="presParOf" srcId="{EBE7A1B9-3DA2-44CA-97EE-6C145D4DC72D}" destId="{3E53E996-3016-4924-8BB6-696B523E4048}" srcOrd="0" destOrd="0" presId="urn:microsoft.com/office/officeart/2005/8/layout/hierarchy3"/>
    <dgm:cxn modelId="{35F1F714-8D6E-4097-9937-6618018F1A16}" type="presParOf" srcId="{EBE7A1B9-3DA2-44CA-97EE-6C145D4DC72D}" destId="{48804C30-4A38-483A-8B68-C9C8F6CEEEEC}" srcOrd="1" destOrd="0" presId="urn:microsoft.com/office/officeart/2005/8/layout/hierarchy3"/>
    <dgm:cxn modelId="{7C5B78F6-AB31-4D48-89CC-04BA317CBC50}" type="presParOf" srcId="{86F7EC29-8AB9-447D-BAC1-1D0B142CECD5}" destId="{C9FEC5E7-8C43-4608-BCFA-8EF0CF17D191}" srcOrd="1" destOrd="0" presId="urn:microsoft.com/office/officeart/2005/8/layout/hierarchy3"/>
    <dgm:cxn modelId="{4921B211-DED9-4F9B-9B2D-CD453810E732}" type="presParOf" srcId="{C9FEC5E7-8C43-4608-BCFA-8EF0CF17D191}" destId="{1BADB5CB-839A-45D1-8027-CCED07DAF023}" srcOrd="0" destOrd="0" presId="urn:microsoft.com/office/officeart/2005/8/layout/hierarchy3"/>
    <dgm:cxn modelId="{9735DF16-FE67-4E97-9C8D-280D18100FC2}" type="presParOf" srcId="{C9FEC5E7-8C43-4608-BCFA-8EF0CF17D191}" destId="{91656A74-972B-4EA4-949E-6DCDB6A960F7}" srcOrd="1" destOrd="0" presId="urn:microsoft.com/office/officeart/2005/8/layout/hierarchy3"/>
    <dgm:cxn modelId="{E6C7FD96-C49D-4B0E-BA02-40F6229C21AD}" type="presParOf" srcId="{C9FEC5E7-8C43-4608-BCFA-8EF0CF17D191}" destId="{E8BFF964-FA78-404F-8BD3-F4BD05C274C9}" srcOrd="2" destOrd="0" presId="urn:microsoft.com/office/officeart/2005/8/layout/hierarchy3"/>
    <dgm:cxn modelId="{3F1F90FF-AD48-4525-9D83-4092F67D0D8D}" type="presParOf" srcId="{C9FEC5E7-8C43-4608-BCFA-8EF0CF17D191}" destId="{3F56F5DC-5CE7-430F-9A9B-9008665F2385}" srcOrd="3" destOrd="0" presId="urn:microsoft.com/office/officeart/2005/8/layout/hierarchy3"/>
    <dgm:cxn modelId="{2509D1A1-1E06-4E85-A71F-71A58FCC8469}" type="presParOf" srcId="{C9FEC5E7-8C43-4608-BCFA-8EF0CF17D191}" destId="{05E01AFF-067E-40E6-9A02-EAA875B6E9B0}" srcOrd="4" destOrd="0" presId="urn:microsoft.com/office/officeart/2005/8/layout/hierarchy3"/>
    <dgm:cxn modelId="{CBFA4039-5B7D-4E85-9D07-35086A7E6A6F}" type="presParOf" srcId="{C9FEC5E7-8C43-4608-BCFA-8EF0CF17D191}" destId="{F007AE76-2EA5-440A-9191-9DFE242D9F6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3ED2ED-D080-4EF5-B385-D613A97A6E5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EC5B6E8-8175-4488-915C-3F94E559F8A2}">
      <dgm:prSet phldrT="[Text]" custT="1"/>
      <dgm:spPr>
        <a:solidFill>
          <a:srgbClr val="002060"/>
        </a:solidFill>
      </dgm:spPr>
      <dgm:t>
        <a:bodyPr/>
        <a:lstStyle/>
        <a:p>
          <a:r>
            <a:rPr lang="en-US" sz="1800" b="1" dirty="0"/>
            <a:t>Severity Score</a:t>
          </a:r>
        </a:p>
      </dgm:t>
    </dgm:pt>
    <dgm:pt modelId="{B7033685-96E0-40D7-89A9-D49E090AECF0}" type="parTrans" cxnId="{E2FA6007-1F1F-4AB0-A0AD-12AA3ADA5815}">
      <dgm:prSet/>
      <dgm:spPr/>
      <dgm:t>
        <a:bodyPr/>
        <a:lstStyle/>
        <a:p>
          <a:endParaRPr lang="en-US"/>
        </a:p>
      </dgm:t>
    </dgm:pt>
    <dgm:pt modelId="{EA0448D1-7362-419B-A15D-CF5E04F4FCB2}" type="sibTrans" cxnId="{E2FA6007-1F1F-4AB0-A0AD-12AA3ADA5815}">
      <dgm:prSet/>
      <dgm:spPr/>
      <dgm:t>
        <a:bodyPr/>
        <a:lstStyle/>
        <a:p>
          <a:endParaRPr lang="en-US"/>
        </a:p>
      </dgm:t>
    </dgm:pt>
    <dgm:pt modelId="{C9A8933B-58CE-41BA-AA2C-A76386A713DB}">
      <dgm:prSet phldrT="[Text]" custT="1"/>
      <dgm:spPr/>
      <dgm:t>
        <a:bodyPr/>
        <a:lstStyle/>
        <a:p>
          <a:r>
            <a:rPr lang="en-US" sz="1600" dirty="0"/>
            <a:t>Range (1 – 5)</a:t>
          </a:r>
        </a:p>
      </dgm:t>
    </dgm:pt>
    <dgm:pt modelId="{FD03E939-D0A8-494F-A30E-33D8943507D3}" type="parTrans" cxnId="{C207B604-7788-41B7-BC88-0B8BE507BF3C}">
      <dgm:prSet/>
      <dgm:spPr/>
      <dgm:t>
        <a:bodyPr/>
        <a:lstStyle/>
        <a:p>
          <a:endParaRPr lang="en-US"/>
        </a:p>
      </dgm:t>
    </dgm:pt>
    <dgm:pt modelId="{0DEF17C5-028B-4D51-8503-B3F74547338D}" type="sibTrans" cxnId="{C207B604-7788-41B7-BC88-0B8BE507BF3C}">
      <dgm:prSet/>
      <dgm:spPr/>
      <dgm:t>
        <a:bodyPr/>
        <a:lstStyle/>
        <a:p>
          <a:endParaRPr lang="en-US"/>
        </a:p>
      </dgm:t>
    </dgm:pt>
    <dgm:pt modelId="{29757B29-C0FB-4A8C-A1D5-58A8DCF947D1}">
      <dgm:prSet phldrT="[Text]" custT="1"/>
      <dgm:spPr/>
      <dgm:t>
        <a:bodyPr/>
        <a:lstStyle/>
        <a:p>
          <a:pPr algn="l"/>
          <a:r>
            <a:rPr lang="en-US" sz="1600" dirty="0"/>
            <a:t>Reflect the severity of each category in each factor</a:t>
          </a:r>
        </a:p>
      </dgm:t>
    </dgm:pt>
    <dgm:pt modelId="{236B3342-C414-4184-BFF1-EAA2A458618E}" type="parTrans" cxnId="{A7BBC05E-8B83-445D-8839-4A9F4D78CD83}">
      <dgm:prSet/>
      <dgm:spPr/>
      <dgm:t>
        <a:bodyPr/>
        <a:lstStyle/>
        <a:p>
          <a:endParaRPr lang="en-US"/>
        </a:p>
      </dgm:t>
    </dgm:pt>
    <dgm:pt modelId="{B35BABEF-F990-4D6D-A39A-39599F22D4AF}" type="sibTrans" cxnId="{A7BBC05E-8B83-445D-8839-4A9F4D78CD83}">
      <dgm:prSet/>
      <dgm:spPr/>
      <dgm:t>
        <a:bodyPr/>
        <a:lstStyle/>
        <a:p>
          <a:endParaRPr lang="en-US"/>
        </a:p>
      </dgm:t>
    </dgm:pt>
    <dgm:pt modelId="{86F66E11-7686-4052-AEC8-6996FD53491C}" type="pres">
      <dgm:prSet presAssocID="{523ED2ED-D080-4EF5-B385-D613A97A6E5A}" presName="diagram" presStyleCnt="0">
        <dgm:presLayoutVars>
          <dgm:chPref val="1"/>
          <dgm:dir/>
          <dgm:animOne val="branch"/>
          <dgm:animLvl val="lvl"/>
          <dgm:resizeHandles/>
        </dgm:presLayoutVars>
      </dgm:prSet>
      <dgm:spPr/>
      <dgm:t>
        <a:bodyPr/>
        <a:lstStyle/>
        <a:p>
          <a:endParaRPr lang="en-US"/>
        </a:p>
      </dgm:t>
    </dgm:pt>
    <dgm:pt modelId="{A608555A-D5D9-453C-8C1E-5786CB0378C0}" type="pres">
      <dgm:prSet presAssocID="{CEC5B6E8-8175-4488-915C-3F94E559F8A2}" presName="root" presStyleCnt="0"/>
      <dgm:spPr/>
    </dgm:pt>
    <dgm:pt modelId="{24FDF591-B6BE-45BC-B4E5-FAAADF1569C8}" type="pres">
      <dgm:prSet presAssocID="{CEC5B6E8-8175-4488-915C-3F94E559F8A2}" presName="rootComposite" presStyleCnt="0"/>
      <dgm:spPr/>
    </dgm:pt>
    <dgm:pt modelId="{C4F1B8C1-514D-47D4-8AB1-23E3AFC106DE}" type="pres">
      <dgm:prSet presAssocID="{CEC5B6E8-8175-4488-915C-3F94E559F8A2}" presName="rootText" presStyleLbl="node1" presStyleIdx="0" presStyleCnt="1" custScaleX="187546" custScaleY="87521" custLinFactNeighborX="115" custLinFactNeighborY="-11237"/>
      <dgm:spPr/>
      <dgm:t>
        <a:bodyPr/>
        <a:lstStyle/>
        <a:p>
          <a:endParaRPr lang="en-US"/>
        </a:p>
      </dgm:t>
    </dgm:pt>
    <dgm:pt modelId="{068039B1-F8CB-4914-9AFF-C18CC21F3892}" type="pres">
      <dgm:prSet presAssocID="{CEC5B6E8-8175-4488-915C-3F94E559F8A2}" presName="rootConnector" presStyleLbl="node1" presStyleIdx="0" presStyleCnt="1"/>
      <dgm:spPr/>
      <dgm:t>
        <a:bodyPr/>
        <a:lstStyle/>
        <a:p>
          <a:endParaRPr lang="en-US"/>
        </a:p>
      </dgm:t>
    </dgm:pt>
    <dgm:pt modelId="{C3518CD2-0C8E-4A35-8C87-4FA3A637FB02}" type="pres">
      <dgm:prSet presAssocID="{CEC5B6E8-8175-4488-915C-3F94E559F8A2}" presName="childShape" presStyleCnt="0"/>
      <dgm:spPr/>
    </dgm:pt>
    <dgm:pt modelId="{17B258F0-3C6A-4D9B-9693-F8CDF77B602E}" type="pres">
      <dgm:prSet presAssocID="{FD03E939-D0A8-494F-A30E-33D8943507D3}" presName="Name13" presStyleLbl="parChTrans1D2" presStyleIdx="0" presStyleCnt="2"/>
      <dgm:spPr/>
      <dgm:t>
        <a:bodyPr/>
        <a:lstStyle/>
        <a:p>
          <a:endParaRPr lang="en-US"/>
        </a:p>
      </dgm:t>
    </dgm:pt>
    <dgm:pt modelId="{557AB635-31FF-4A0E-A34F-BFE9921B55C4}" type="pres">
      <dgm:prSet presAssocID="{C9A8933B-58CE-41BA-AA2C-A76386A713DB}" presName="childText" presStyleLbl="bgAcc1" presStyleIdx="0" presStyleCnt="2" custScaleX="225982" custScaleY="84367" custLinFactNeighborX="-2896" custLinFactNeighborY="87">
        <dgm:presLayoutVars>
          <dgm:bulletEnabled val="1"/>
        </dgm:presLayoutVars>
      </dgm:prSet>
      <dgm:spPr/>
      <dgm:t>
        <a:bodyPr/>
        <a:lstStyle/>
        <a:p>
          <a:endParaRPr lang="en-US"/>
        </a:p>
      </dgm:t>
    </dgm:pt>
    <dgm:pt modelId="{EA4E3857-CC8F-4BF0-B122-27C363962A89}" type="pres">
      <dgm:prSet presAssocID="{236B3342-C414-4184-BFF1-EAA2A458618E}" presName="Name13" presStyleLbl="parChTrans1D2" presStyleIdx="1" presStyleCnt="2"/>
      <dgm:spPr/>
      <dgm:t>
        <a:bodyPr/>
        <a:lstStyle/>
        <a:p>
          <a:endParaRPr lang="en-US"/>
        </a:p>
      </dgm:t>
    </dgm:pt>
    <dgm:pt modelId="{6F8BD7FE-7E8D-4EF2-8F19-92C87A259C8B}" type="pres">
      <dgm:prSet presAssocID="{29757B29-C0FB-4A8C-A1D5-58A8DCF947D1}" presName="childText" presStyleLbl="bgAcc1" presStyleIdx="1" presStyleCnt="2" custScaleX="230492" custScaleY="86050" custLinFactNeighborX="-360" custLinFactNeighborY="5408">
        <dgm:presLayoutVars>
          <dgm:bulletEnabled val="1"/>
        </dgm:presLayoutVars>
      </dgm:prSet>
      <dgm:spPr/>
      <dgm:t>
        <a:bodyPr/>
        <a:lstStyle/>
        <a:p>
          <a:endParaRPr lang="en-US"/>
        </a:p>
      </dgm:t>
    </dgm:pt>
  </dgm:ptLst>
  <dgm:cxnLst>
    <dgm:cxn modelId="{17ADFEAE-8515-4B3C-BC32-244FF7103C75}" type="presOf" srcId="{CEC5B6E8-8175-4488-915C-3F94E559F8A2}" destId="{068039B1-F8CB-4914-9AFF-C18CC21F3892}" srcOrd="1" destOrd="0" presId="urn:microsoft.com/office/officeart/2005/8/layout/hierarchy3"/>
    <dgm:cxn modelId="{C207B604-7788-41B7-BC88-0B8BE507BF3C}" srcId="{CEC5B6E8-8175-4488-915C-3F94E559F8A2}" destId="{C9A8933B-58CE-41BA-AA2C-A76386A713DB}" srcOrd="0" destOrd="0" parTransId="{FD03E939-D0A8-494F-A30E-33D8943507D3}" sibTransId="{0DEF17C5-028B-4D51-8503-B3F74547338D}"/>
    <dgm:cxn modelId="{93FE52A5-20EE-428A-A645-0CBD3C1A346D}" type="presOf" srcId="{FD03E939-D0A8-494F-A30E-33D8943507D3}" destId="{17B258F0-3C6A-4D9B-9693-F8CDF77B602E}" srcOrd="0" destOrd="0" presId="urn:microsoft.com/office/officeart/2005/8/layout/hierarchy3"/>
    <dgm:cxn modelId="{DED4F1E5-108B-4E79-B4C9-E604163B9553}" type="presOf" srcId="{29757B29-C0FB-4A8C-A1D5-58A8DCF947D1}" destId="{6F8BD7FE-7E8D-4EF2-8F19-92C87A259C8B}" srcOrd="0" destOrd="0" presId="urn:microsoft.com/office/officeart/2005/8/layout/hierarchy3"/>
    <dgm:cxn modelId="{A7BBC05E-8B83-445D-8839-4A9F4D78CD83}" srcId="{CEC5B6E8-8175-4488-915C-3F94E559F8A2}" destId="{29757B29-C0FB-4A8C-A1D5-58A8DCF947D1}" srcOrd="1" destOrd="0" parTransId="{236B3342-C414-4184-BFF1-EAA2A458618E}" sibTransId="{B35BABEF-F990-4D6D-A39A-39599F22D4AF}"/>
    <dgm:cxn modelId="{F1DABAA3-654F-448E-987B-F9AC2F5EBB88}" type="presOf" srcId="{C9A8933B-58CE-41BA-AA2C-A76386A713DB}" destId="{557AB635-31FF-4A0E-A34F-BFE9921B55C4}" srcOrd="0" destOrd="0" presId="urn:microsoft.com/office/officeart/2005/8/layout/hierarchy3"/>
    <dgm:cxn modelId="{3FC9CADC-4EA2-4447-8CD6-D0F2159FC30D}" type="presOf" srcId="{523ED2ED-D080-4EF5-B385-D613A97A6E5A}" destId="{86F66E11-7686-4052-AEC8-6996FD53491C}" srcOrd="0" destOrd="0" presId="urn:microsoft.com/office/officeart/2005/8/layout/hierarchy3"/>
    <dgm:cxn modelId="{3BC9CFF2-C2F5-4361-A48D-89E4CEE7E8DB}" type="presOf" srcId="{CEC5B6E8-8175-4488-915C-3F94E559F8A2}" destId="{C4F1B8C1-514D-47D4-8AB1-23E3AFC106DE}" srcOrd="0" destOrd="0" presId="urn:microsoft.com/office/officeart/2005/8/layout/hierarchy3"/>
    <dgm:cxn modelId="{9A68A66F-FC6A-436E-9DD7-ABA9A036A954}" type="presOf" srcId="{236B3342-C414-4184-BFF1-EAA2A458618E}" destId="{EA4E3857-CC8F-4BF0-B122-27C363962A89}" srcOrd="0" destOrd="0" presId="urn:microsoft.com/office/officeart/2005/8/layout/hierarchy3"/>
    <dgm:cxn modelId="{E2FA6007-1F1F-4AB0-A0AD-12AA3ADA5815}" srcId="{523ED2ED-D080-4EF5-B385-D613A97A6E5A}" destId="{CEC5B6E8-8175-4488-915C-3F94E559F8A2}" srcOrd="0" destOrd="0" parTransId="{B7033685-96E0-40D7-89A9-D49E090AECF0}" sibTransId="{EA0448D1-7362-419B-A15D-CF5E04F4FCB2}"/>
    <dgm:cxn modelId="{CC64566E-CE2C-4CD4-A035-21971F490476}" type="presParOf" srcId="{86F66E11-7686-4052-AEC8-6996FD53491C}" destId="{A608555A-D5D9-453C-8C1E-5786CB0378C0}" srcOrd="0" destOrd="0" presId="urn:microsoft.com/office/officeart/2005/8/layout/hierarchy3"/>
    <dgm:cxn modelId="{F1D4AF95-DF65-4D1D-859D-153281340628}" type="presParOf" srcId="{A608555A-D5D9-453C-8C1E-5786CB0378C0}" destId="{24FDF591-B6BE-45BC-B4E5-FAAADF1569C8}" srcOrd="0" destOrd="0" presId="urn:microsoft.com/office/officeart/2005/8/layout/hierarchy3"/>
    <dgm:cxn modelId="{01900FD0-45DE-44DB-9101-EA452ACA9946}" type="presParOf" srcId="{24FDF591-B6BE-45BC-B4E5-FAAADF1569C8}" destId="{C4F1B8C1-514D-47D4-8AB1-23E3AFC106DE}" srcOrd="0" destOrd="0" presId="urn:microsoft.com/office/officeart/2005/8/layout/hierarchy3"/>
    <dgm:cxn modelId="{2CE40034-B781-400E-858A-2FFB1BB84CD6}" type="presParOf" srcId="{24FDF591-B6BE-45BC-B4E5-FAAADF1569C8}" destId="{068039B1-F8CB-4914-9AFF-C18CC21F3892}" srcOrd="1" destOrd="0" presId="urn:microsoft.com/office/officeart/2005/8/layout/hierarchy3"/>
    <dgm:cxn modelId="{170D6D67-7F10-47E5-A06D-C9BC00152BA2}" type="presParOf" srcId="{A608555A-D5D9-453C-8C1E-5786CB0378C0}" destId="{C3518CD2-0C8E-4A35-8C87-4FA3A637FB02}" srcOrd="1" destOrd="0" presId="urn:microsoft.com/office/officeart/2005/8/layout/hierarchy3"/>
    <dgm:cxn modelId="{0D5A7F0E-6956-45EB-91DF-66C7A143D990}" type="presParOf" srcId="{C3518CD2-0C8E-4A35-8C87-4FA3A637FB02}" destId="{17B258F0-3C6A-4D9B-9693-F8CDF77B602E}" srcOrd="0" destOrd="0" presId="urn:microsoft.com/office/officeart/2005/8/layout/hierarchy3"/>
    <dgm:cxn modelId="{E400A175-878C-4DF1-9EE1-C82B02DBB0A5}" type="presParOf" srcId="{C3518CD2-0C8E-4A35-8C87-4FA3A637FB02}" destId="{557AB635-31FF-4A0E-A34F-BFE9921B55C4}" srcOrd="1" destOrd="0" presId="urn:microsoft.com/office/officeart/2005/8/layout/hierarchy3"/>
    <dgm:cxn modelId="{9F7EDAF2-0711-4D69-9F71-D6FA4E440D93}" type="presParOf" srcId="{C3518CD2-0C8E-4A35-8C87-4FA3A637FB02}" destId="{EA4E3857-CC8F-4BF0-B122-27C363962A89}" srcOrd="2" destOrd="0" presId="urn:microsoft.com/office/officeart/2005/8/layout/hierarchy3"/>
    <dgm:cxn modelId="{8168AA58-AC1A-4FB2-ABFA-539063D8D3AC}" type="presParOf" srcId="{C3518CD2-0C8E-4A35-8C87-4FA3A637FB02}" destId="{6F8BD7FE-7E8D-4EF2-8F19-92C87A259C8B}"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E996-3016-4924-8BB6-696B523E4048}">
      <dsp:nvSpPr>
        <dsp:cNvPr id="0" name=""/>
        <dsp:cNvSpPr/>
      </dsp:nvSpPr>
      <dsp:spPr>
        <a:xfrm>
          <a:off x="566" y="22114"/>
          <a:ext cx="2708306" cy="620107"/>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t>Weighting Factor</a:t>
          </a:r>
        </a:p>
      </dsp:txBody>
      <dsp:txXfrm>
        <a:off x="18728" y="40276"/>
        <a:ext cx="2671982" cy="583783"/>
      </dsp:txXfrm>
    </dsp:sp>
    <dsp:sp modelId="{1BADB5CB-839A-45D1-8027-CCED07DAF023}">
      <dsp:nvSpPr>
        <dsp:cNvPr id="0" name=""/>
        <dsp:cNvSpPr/>
      </dsp:nvSpPr>
      <dsp:spPr>
        <a:xfrm>
          <a:off x="271396" y="642221"/>
          <a:ext cx="270830" cy="570770"/>
        </a:xfrm>
        <a:custGeom>
          <a:avLst/>
          <a:gdLst/>
          <a:ahLst/>
          <a:cxnLst/>
          <a:rect l="0" t="0" r="0" b="0"/>
          <a:pathLst>
            <a:path>
              <a:moveTo>
                <a:pt x="0" y="0"/>
              </a:moveTo>
              <a:lnTo>
                <a:pt x="0" y="570770"/>
              </a:lnTo>
              <a:lnTo>
                <a:pt x="270830" y="5707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656A74-972B-4EA4-949E-6DCDB6A960F7}">
      <dsp:nvSpPr>
        <dsp:cNvPr id="0" name=""/>
        <dsp:cNvSpPr/>
      </dsp:nvSpPr>
      <dsp:spPr>
        <a:xfrm>
          <a:off x="542227" y="904859"/>
          <a:ext cx="2657606" cy="6162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Range (1 – 5)</a:t>
          </a:r>
        </a:p>
      </dsp:txBody>
      <dsp:txXfrm>
        <a:off x="560277" y="922909"/>
        <a:ext cx="2621506" cy="580164"/>
      </dsp:txXfrm>
    </dsp:sp>
    <dsp:sp modelId="{E8BFF964-FA78-404F-8BD3-F4BD05C274C9}">
      <dsp:nvSpPr>
        <dsp:cNvPr id="0" name=""/>
        <dsp:cNvSpPr/>
      </dsp:nvSpPr>
      <dsp:spPr>
        <a:xfrm>
          <a:off x="271396" y="642221"/>
          <a:ext cx="270830" cy="1422185"/>
        </a:xfrm>
        <a:custGeom>
          <a:avLst/>
          <a:gdLst/>
          <a:ahLst/>
          <a:cxnLst/>
          <a:rect l="0" t="0" r="0" b="0"/>
          <a:pathLst>
            <a:path>
              <a:moveTo>
                <a:pt x="0" y="0"/>
              </a:moveTo>
              <a:lnTo>
                <a:pt x="0" y="1422185"/>
              </a:lnTo>
              <a:lnTo>
                <a:pt x="270830" y="1422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56F5DC-5CE7-430F-9A9B-9008665F2385}">
      <dsp:nvSpPr>
        <dsp:cNvPr id="0" name=""/>
        <dsp:cNvSpPr/>
      </dsp:nvSpPr>
      <dsp:spPr>
        <a:xfrm>
          <a:off x="542227" y="1763732"/>
          <a:ext cx="2641132" cy="6013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a:t>11 </a:t>
          </a:r>
          <a:r>
            <a:rPr lang="en-US" sz="1600" kern="1200" dirty="0"/>
            <a:t>factors</a:t>
          </a:r>
        </a:p>
      </dsp:txBody>
      <dsp:txXfrm>
        <a:off x="559840" y="1781345"/>
        <a:ext cx="2605906" cy="566122"/>
      </dsp:txXfrm>
    </dsp:sp>
    <dsp:sp modelId="{05E01AFF-067E-40E6-9A02-EAA875B6E9B0}">
      <dsp:nvSpPr>
        <dsp:cNvPr id="0" name=""/>
        <dsp:cNvSpPr/>
      </dsp:nvSpPr>
      <dsp:spPr>
        <a:xfrm>
          <a:off x="271396" y="642221"/>
          <a:ext cx="270830" cy="2260780"/>
        </a:xfrm>
        <a:custGeom>
          <a:avLst/>
          <a:gdLst/>
          <a:ahLst/>
          <a:cxnLst/>
          <a:rect l="0" t="0" r="0" b="0"/>
          <a:pathLst>
            <a:path>
              <a:moveTo>
                <a:pt x="0" y="0"/>
              </a:moveTo>
              <a:lnTo>
                <a:pt x="0" y="2260780"/>
              </a:lnTo>
              <a:lnTo>
                <a:pt x="270830" y="22607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07AE76-2EA5-440A-9191-9DFE242D9F6C}">
      <dsp:nvSpPr>
        <dsp:cNvPr id="0" name=""/>
        <dsp:cNvSpPr/>
      </dsp:nvSpPr>
      <dsp:spPr>
        <a:xfrm>
          <a:off x="542227" y="2607689"/>
          <a:ext cx="2657606" cy="590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kern="1200" dirty="0"/>
            <a:t>Reflect the impact of the factor on wellbore integrity </a:t>
          </a:r>
        </a:p>
      </dsp:txBody>
      <dsp:txXfrm>
        <a:off x="559526" y="2624988"/>
        <a:ext cx="2623008" cy="556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1B8C1-514D-47D4-8AB1-23E3AFC106DE}">
      <dsp:nvSpPr>
        <dsp:cNvPr id="0" name=""/>
        <dsp:cNvSpPr/>
      </dsp:nvSpPr>
      <dsp:spPr>
        <a:xfrm>
          <a:off x="3263" y="410051"/>
          <a:ext cx="2702172" cy="63050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t>Severity Score</a:t>
          </a:r>
        </a:p>
      </dsp:txBody>
      <dsp:txXfrm>
        <a:off x="21730" y="428518"/>
        <a:ext cx="2665238" cy="593569"/>
      </dsp:txXfrm>
    </dsp:sp>
    <dsp:sp modelId="{17B258F0-3C6A-4D9B-9693-F8CDF77B602E}">
      <dsp:nvSpPr>
        <dsp:cNvPr id="0" name=""/>
        <dsp:cNvSpPr/>
      </dsp:nvSpPr>
      <dsp:spPr>
        <a:xfrm>
          <a:off x="273480" y="1040555"/>
          <a:ext cx="235179" cy="565570"/>
        </a:xfrm>
        <a:custGeom>
          <a:avLst/>
          <a:gdLst/>
          <a:ahLst/>
          <a:cxnLst/>
          <a:rect l="0" t="0" r="0" b="0"/>
          <a:pathLst>
            <a:path>
              <a:moveTo>
                <a:pt x="0" y="0"/>
              </a:moveTo>
              <a:lnTo>
                <a:pt x="0" y="565570"/>
              </a:lnTo>
              <a:lnTo>
                <a:pt x="235179" y="565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7AB635-31FF-4A0E-A34F-BFE9921B55C4}">
      <dsp:nvSpPr>
        <dsp:cNvPr id="0" name=""/>
        <dsp:cNvSpPr/>
      </dsp:nvSpPr>
      <dsp:spPr>
        <a:xfrm>
          <a:off x="508660" y="1302234"/>
          <a:ext cx="2604768" cy="6077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Range (1 – 5)</a:t>
          </a:r>
        </a:p>
      </dsp:txBody>
      <dsp:txXfrm>
        <a:off x="526461" y="1320035"/>
        <a:ext cx="2569166" cy="572180"/>
      </dsp:txXfrm>
    </dsp:sp>
    <dsp:sp modelId="{EA4E3857-CC8F-4BF0-B122-27C363962A89}">
      <dsp:nvSpPr>
        <dsp:cNvPr id="0" name=""/>
        <dsp:cNvSpPr/>
      </dsp:nvSpPr>
      <dsp:spPr>
        <a:xfrm>
          <a:off x="273480" y="1040555"/>
          <a:ext cx="264410" cy="1397847"/>
        </a:xfrm>
        <a:custGeom>
          <a:avLst/>
          <a:gdLst/>
          <a:ahLst/>
          <a:cxnLst/>
          <a:rect l="0" t="0" r="0" b="0"/>
          <a:pathLst>
            <a:path>
              <a:moveTo>
                <a:pt x="0" y="0"/>
              </a:moveTo>
              <a:lnTo>
                <a:pt x="0" y="1397847"/>
              </a:lnTo>
              <a:lnTo>
                <a:pt x="264410" y="13978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8BD7FE-7E8D-4EF2-8F19-92C87A259C8B}">
      <dsp:nvSpPr>
        <dsp:cNvPr id="0" name=""/>
        <dsp:cNvSpPr/>
      </dsp:nvSpPr>
      <dsp:spPr>
        <a:xfrm>
          <a:off x="537891" y="2128449"/>
          <a:ext cx="2656752" cy="6199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kern="1200" dirty="0"/>
            <a:t>Reflect the severity of each category in each factor</a:t>
          </a:r>
        </a:p>
      </dsp:txBody>
      <dsp:txXfrm>
        <a:off x="556047" y="2146605"/>
        <a:ext cx="2620440" cy="5835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8999E-6BF8-4C58-A48D-BDFCBF66F9DD}"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26B9C-8E45-49E2-9C6E-99A0E8C9459B}" type="slidenum">
              <a:rPr lang="en-US" smtClean="0"/>
              <a:t>‹#›</a:t>
            </a:fld>
            <a:endParaRPr lang="en-US"/>
          </a:p>
        </p:txBody>
      </p:sp>
    </p:spTree>
    <p:extLst>
      <p:ext uri="{BB962C8B-B14F-4D97-AF65-F5344CB8AC3E}">
        <p14:creationId xmlns:p14="http://schemas.microsoft.com/office/powerpoint/2010/main" val="2830699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70FE97-65CF-4B2F-BE89-83029FE4D3C1}" type="slidenum">
              <a:rPr lang="en-US" smtClean="0"/>
              <a:pPr/>
              <a:t>1</a:t>
            </a:fld>
            <a:endParaRPr lang="en-US"/>
          </a:p>
        </p:txBody>
      </p:sp>
    </p:spTree>
    <p:extLst>
      <p:ext uri="{BB962C8B-B14F-4D97-AF65-F5344CB8AC3E}">
        <p14:creationId xmlns:p14="http://schemas.microsoft.com/office/powerpoint/2010/main" val="231573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could see from the chart that from 2020 until now,  number of CCUS projects has been increase significantly. There is about 573 projects</a:t>
            </a:r>
          </a:p>
          <a:p>
            <a:r>
              <a:rPr lang="en-US"/>
              <a:t>There is around 162 projects which required transport, storage and T&amp;S. In which, number of projects in US contribute to about 21 %</a:t>
            </a:r>
          </a:p>
          <a:p>
            <a:r>
              <a:rPr lang="en-US"/>
              <a:t>CCUS is hot projects and US also pay attention to this type of project</a:t>
            </a:r>
          </a:p>
        </p:txBody>
      </p:sp>
      <p:sp>
        <p:nvSpPr>
          <p:cNvPr id="4" name="Slide Number Placeholder 3"/>
          <p:cNvSpPr>
            <a:spLocks noGrp="1"/>
          </p:cNvSpPr>
          <p:nvPr>
            <p:ph type="sldNum" sz="quarter" idx="5"/>
          </p:nvPr>
        </p:nvSpPr>
        <p:spPr/>
        <p:txBody>
          <a:bodyPr/>
          <a:lstStyle/>
          <a:p>
            <a:fld id="{E1326B9C-8E45-49E2-9C6E-99A0E8C9459B}" type="slidenum">
              <a:rPr lang="en-US" smtClean="0"/>
              <a:t>2</a:t>
            </a:fld>
            <a:endParaRPr lang="en-US"/>
          </a:p>
        </p:txBody>
      </p:sp>
    </p:spTree>
    <p:extLst>
      <p:ext uri="{BB962C8B-B14F-4D97-AF65-F5344CB8AC3E}">
        <p14:creationId xmlns:p14="http://schemas.microsoft.com/office/powerpoint/2010/main" val="123415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Screening process will apply Risk Assessment method to </a:t>
            </a:r>
            <a:r>
              <a:rPr lang="en-US" sz="1200">
                <a:solidFill>
                  <a:srgbClr val="002060"/>
                </a:solidFill>
                <a:latin typeface="Times New Roman" panose="02020603050405020304" pitchFamily="18" charset="0"/>
                <a:cs typeface="Times New Roman" panose="02020603050405020304" pitchFamily="18" charset="0"/>
              </a:rPr>
              <a:t>calculate Risk Score to </a:t>
            </a:r>
            <a:r>
              <a:rPr lang="en-US">
                <a:solidFill>
                  <a:srgbClr val="002060"/>
                </a:solidFill>
                <a:latin typeface="Times New Roman" panose="02020603050405020304" pitchFamily="18" charset="0"/>
                <a:cs typeface="Times New Roman" panose="02020603050405020304" pitchFamily="18" charset="0"/>
              </a:rPr>
              <a:t>choose high risk wells. The higher the risk score, the risker the well</a:t>
            </a:r>
          </a:p>
          <a:p>
            <a:r>
              <a:rPr lang="en-US">
                <a:solidFill>
                  <a:srgbClr val="002060"/>
                </a:solidFill>
                <a:latin typeface="Times New Roman" panose="02020603050405020304" pitchFamily="18" charset="0"/>
                <a:cs typeface="Times New Roman" panose="02020603050405020304" pitchFamily="18" charset="0"/>
              </a:rPr>
              <a:t>The Risk Score is the product of Severity Score (SS) and the Weighting Factor (WF)</a:t>
            </a:r>
          </a:p>
        </p:txBody>
      </p:sp>
      <p:sp>
        <p:nvSpPr>
          <p:cNvPr id="4" name="Slide Number Placeholder 3"/>
          <p:cNvSpPr>
            <a:spLocks noGrp="1"/>
          </p:cNvSpPr>
          <p:nvPr>
            <p:ph type="sldNum" sz="quarter" idx="5"/>
          </p:nvPr>
        </p:nvSpPr>
        <p:spPr/>
        <p:txBody>
          <a:bodyPr/>
          <a:lstStyle/>
          <a:p>
            <a:fld id="{E1326B9C-8E45-49E2-9C6E-99A0E8C9459B}" type="slidenum">
              <a:rPr lang="en-US" smtClean="0"/>
              <a:t>3</a:t>
            </a:fld>
            <a:endParaRPr lang="en-US"/>
          </a:p>
        </p:txBody>
      </p:sp>
    </p:spTree>
    <p:extLst>
      <p:ext uri="{BB962C8B-B14F-4D97-AF65-F5344CB8AC3E}">
        <p14:creationId xmlns:p14="http://schemas.microsoft.com/office/powerpoint/2010/main" val="27905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Screening process will apply Risk Assessment method to </a:t>
            </a:r>
            <a:r>
              <a:rPr lang="en-US" sz="1200">
                <a:solidFill>
                  <a:srgbClr val="002060"/>
                </a:solidFill>
                <a:latin typeface="Times New Roman" panose="02020603050405020304" pitchFamily="18" charset="0"/>
                <a:cs typeface="Times New Roman" panose="02020603050405020304" pitchFamily="18" charset="0"/>
              </a:rPr>
              <a:t>calculate Risk Score to </a:t>
            </a:r>
            <a:r>
              <a:rPr lang="en-US">
                <a:solidFill>
                  <a:srgbClr val="002060"/>
                </a:solidFill>
                <a:latin typeface="Times New Roman" panose="02020603050405020304" pitchFamily="18" charset="0"/>
                <a:cs typeface="Times New Roman" panose="02020603050405020304" pitchFamily="18" charset="0"/>
              </a:rPr>
              <a:t>choose high risk wells. The higher the risk score, the risker the well</a:t>
            </a:r>
          </a:p>
          <a:p>
            <a:r>
              <a:rPr lang="en-US">
                <a:solidFill>
                  <a:srgbClr val="002060"/>
                </a:solidFill>
                <a:latin typeface="Times New Roman" panose="02020603050405020304" pitchFamily="18" charset="0"/>
                <a:cs typeface="Times New Roman" panose="02020603050405020304" pitchFamily="18" charset="0"/>
              </a:rPr>
              <a:t>The Risk Score is the product of Severity Score (SS) and the Weighting Factor (WF)</a:t>
            </a:r>
          </a:p>
        </p:txBody>
      </p:sp>
      <p:sp>
        <p:nvSpPr>
          <p:cNvPr id="4" name="Slide Number Placeholder 3"/>
          <p:cNvSpPr>
            <a:spLocks noGrp="1"/>
          </p:cNvSpPr>
          <p:nvPr>
            <p:ph type="sldNum" sz="quarter" idx="5"/>
          </p:nvPr>
        </p:nvSpPr>
        <p:spPr/>
        <p:txBody>
          <a:bodyPr/>
          <a:lstStyle/>
          <a:p>
            <a:fld id="{E1326B9C-8E45-49E2-9C6E-99A0E8C9459B}" type="slidenum">
              <a:rPr lang="en-US" smtClean="0"/>
              <a:t>4</a:t>
            </a:fld>
            <a:endParaRPr lang="en-US"/>
          </a:p>
        </p:txBody>
      </p:sp>
    </p:spTree>
    <p:extLst>
      <p:ext uri="{BB962C8B-B14F-4D97-AF65-F5344CB8AC3E}">
        <p14:creationId xmlns:p14="http://schemas.microsoft.com/office/powerpoint/2010/main" val="324081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important to consider the perforated reservoir because perforations are channels for fluid migration, especially in the class VI well area, where the injection reservoir will have high pressure due to the injection of CO2.</a:t>
            </a:r>
          </a:p>
        </p:txBody>
      </p:sp>
      <p:sp>
        <p:nvSpPr>
          <p:cNvPr id="4" name="Slide Number Placeholder 3"/>
          <p:cNvSpPr>
            <a:spLocks noGrp="1"/>
          </p:cNvSpPr>
          <p:nvPr>
            <p:ph type="sldNum" sz="quarter" idx="5"/>
          </p:nvPr>
        </p:nvSpPr>
        <p:spPr/>
        <p:txBody>
          <a:bodyPr/>
          <a:lstStyle/>
          <a:p>
            <a:fld id="{E1326B9C-8E45-49E2-9C6E-99A0E8C9459B}" type="slidenum">
              <a:rPr lang="en-US" smtClean="0"/>
              <a:t>6</a:t>
            </a:fld>
            <a:endParaRPr lang="en-US"/>
          </a:p>
        </p:txBody>
      </p:sp>
    </p:spTree>
    <p:extLst>
      <p:ext uri="{BB962C8B-B14F-4D97-AF65-F5344CB8AC3E}">
        <p14:creationId xmlns:p14="http://schemas.microsoft.com/office/powerpoint/2010/main" val="241647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According to On et al. (2022), changes in casing pressure can result in the formation of microannuli along the cement-casing interface, which can cause leaks. </a:t>
            </a:r>
          </a:p>
          <a:p>
            <a:r>
              <a:rPr lang="en-US"/>
              <a:t>To ensure that class VI wells are safe, it is crucial to estimate leakage caused by differential pressure. The model created by On et al. (2022) is also used in this work to determine the likely leakage rate. </a:t>
            </a:r>
          </a:p>
          <a:p>
            <a:r>
              <a:rPr lang="en-US"/>
              <a:t>Utilizing the Darcy formula presented in Eqs (2.10) and (2.11), the likely leakage rate in the bulk cement is calculated.</a:t>
            </a:r>
          </a:p>
          <a:p>
            <a:r>
              <a:rPr lang="en-US"/>
              <a:t>On et al. (2022) shows that differential pressure has impacts on permeability of cement, </a:t>
            </a:r>
          </a:p>
          <a:p>
            <a:r>
              <a:rPr lang="en-US"/>
              <a:t>On et al. (2022) also proved that differential pressure induces microannuli inside the cement which can cause leakage. The Figure show the distribution of microannuli sizes with applying of 1000-psi differential pressure.</a:t>
            </a:r>
          </a:p>
          <a:p>
            <a:r>
              <a:rPr lang="en-US"/>
              <a:t>Because of microannulus, leakage through cement annulus also should be considered and proposed to calculate as shown in the Equation</a:t>
            </a:r>
          </a:p>
        </p:txBody>
      </p:sp>
      <p:sp>
        <p:nvSpPr>
          <p:cNvPr id="4" name="Slide Number Placeholder 3"/>
          <p:cNvSpPr>
            <a:spLocks noGrp="1"/>
          </p:cNvSpPr>
          <p:nvPr>
            <p:ph type="sldNum" sz="quarter" idx="5"/>
          </p:nvPr>
        </p:nvSpPr>
        <p:spPr/>
        <p:txBody>
          <a:bodyPr/>
          <a:lstStyle/>
          <a:p>
            <a:fld id="{E1326B9C-8E45-49E2-9C6E-99A0E8C9459B}" type="slidenum">
              <a:rPr lang="en-US" smtClean="0"/>
              <a:t>7</a:t>
            </a:fld>
            <a:endParaRPr lang="en-US"/>
          </a:p>
        </p:txBody>
      </p:sp>
    </p:spTree>
    <p:extLst>
      <p:ext uri="{BB962C8B-B14F-4D97-AF65-F5344CB8AC3E}">
        <p14:creationId xmlns:p14="http://schemas.microsoft.com/office/powerpoint/2010/main" val="271416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status</a:t>
            </a:r>
          </a:p>
          <a:p>
            <a:r>
              <a:rPr lang="en-US"/>
              <a:t>Estimated leakage rate</a:t>
            </a:r>
          </a:p>
          <a:p>
            <a:r>
              <a:rPr lang="en-US"/>
              <a:t>Number of casings</a:t>
            </a:r>
          </a:p>
        </p:txBody>
      </p:sp>
      <p:sp>
        <p:nvSpPr>
          <p:cNvPr id="4" name="Slide Number Placeholder 3"/>
          <p:cNvSpPr>
            <a:spLocks noGrp="1"/>
          </p:cNvSpPr>
          <p:nvPr>
            <p:ph type="sldNum" sz="quarter" idx="5"/>
          </p:nvPr>
        </p:nvSpPr>
        <p:spPr/>
        <p:txBody>
          <a:bodyPr/>
          <a:lstStyle/>
          <a:p>
            <a:fld id="{E1326B9C-8E45-49E2-9C6E-99A0E8C9459B}" type="slidenum">
              <a:rPr lang="en-US" smtClean="0"/>
              <a:t>8</a:t>
            </a:fld>
            <a:endParaRPr lang="en-US"/>
          </a:p>
        </p:txBody>
      </p:sp>
    </p:spTree>
    <p:extLst>
      <p:ext uri="{BB962C8B-B14F-4D97-AF65-F5344CB8AC3E}">
        <p14:creationId xmlns:p14="http://schemas.microsoft.com/office/powerpoint/2010/main" val="6161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D9955-9BC5-B09E-9BC6-1E757CBB51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67747-97D2-9ED7-4365-23B76553F77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21B91D8-E8E9-3AE1-B241-B6902FAD739A}"/>
              </a:ext>
            </a:extLst>
          </p:cNvPr>
          <p:cNvSpPr>
            <a:spLocks noGrp="1"/>
          </p:cNvSpPr>
          <p:nvPr>
            <p:ph type="ftr" sz="quarter" idx="11"/>
          </p:nvPr>
        </p:nvSpPr>
        <p:spPr/>
        <p:txBody>
          <a:bodyPr/>
          <a:lstStyle/>
          <a:p>
            <a:r>
              <a:rPr lang="en-US"/>
              <a:t>New Mexico Tech</a:t>
            </a:r>
          </a:p>
        </p:txBody>
      </p:sp>
      <p:sp>
        <p:nvSpPr>
          <p:cNvPr id="6" name="Slide Number Placeholder 5">
            <a:extLst>
              <a:ext uri="{FF2B5EF4-FFF2-40B4-BE49-F238E27FC236}">
                <a16:creationId xmlns:a16="http://schemas.microsoft.com/office/drawing/2014/main" id="{EB791E54-8CD0-2485-8AD9-0F7507969F53}"/>
              </a:ext>
            </a:extLst>
          </p:cNvPr>
          <p:cNvSpPr>
            <a:spLocks noGrp="1"/>
          </p:cNvSpPr>
          <p:nvPr>
            <p:ph type="sldNum" sz="quarter" idx="12"/>
          </p:nvPr>
        </p:nvSpPr>
        <p:spPr/>
        <p:txBody>
          <a:bodyPr/>
          <a:lstStyle/>
          <a:p>
            <a:fld id="{1D5B28BD-801A-4FF2-B905-7F76235D25C1}" type="slidenum">
              <a:rPr lang="en-US" smtClean="0"/>
              <a:t>‹#›</a:t>
            </a:fld>
            <a:endParaRPr lang="en-US"/>
          </a:p>
        </p:txBody>
      </p:sp>
    </p:spTree>
    <p:extLst>
      <p:ext uri="{BB962C8B-B14F-4D97-AF65-F5344CB8AC3E}">
        <p14:creationId xmlns:p14="http://schemas.microsoft.com/office/powerpoint/2010/main" val="2262220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93DCA0-8C3B-6AD8-C66D-D83D5BC18633}"/>
              </a:ext>
            </a:extLst>
          </p:cNvPr>
          <p:cNvSpPr/>
          <p:nvPr userDrawn="1"/>
        </p:nvSpPr>
        <p:spPr>
          <a:xfrm>
            <a:off x="-1" y="6458343"/>
            <a:ext cx="12192000" cy="411163"/>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endParaRPr>
          </a:p>
        </p:txBody>
      </p:sp>
      <p:sp>
        <p:nvSpPr>
          <p:cNvPr id="2" name="Title Placeholder 1">
            <a:extLst>
              <a:ext uri="{FF2B5EF4-FFF2-40B4-BE49-F238E27FC236}">
                <a16:creationId xmlns:a16="http://schemas.microsoft.com/office/drawing/2014/main" id="{51ED612C-D8AE-5ED2-CC3E-859E85F4E9EA}"/>
              </a:ext>
            </a:extLst>
          </p:cNvPr>
          <p:cNvSpPr>
            <a:spLocks noGrp="1"/>
          </p:cNvSpPr>
          <p:nvPr>
            <p:ph type="title"/>
          </p:nvPr>
        </p:nvSpPr>
        <p:spPr>
          <a:xfrm>
            <a:off x="0" y="1"/>
            <a:ext cx="12192000" cy="593766"/>
          </a:xfrm>
          <a:prstGeom prst="rect">
            <a:avLst/>
          </a:prstGeom>
          <a:solidFill>
            <a:schemeClr val="accent3"/>
          </a:solidFill>
        </p:spPr>
        <p:txBody>
          <a:bodyPr vert="horz" lIns="91440" tIns="45720" rIns="91440" bIns="45720" rtlCol="0" anchor="ctr">
            <a:normAutofit/>
          </a:bodyPr>
          <a:lstStyle/>
          <a:p>
            <a:r>
              <a:rPr lang="en-US"/>
              <a:t>Click to edit Master title style</a:t>
            </a:r>
          </a:p>
        </p:txBody>
      </p:sp>
      <p:sp>
        <p:nvSpPr>
          <p:cNvPr id="5" name="Footer Placeholder 4">
            <a:extLst>
              <a:ext uri="{FF2B5EF4-FFF2-40B4-BE49-F238E27FC236}">
                <a16:creationId xmlns:a16="http://schemas.microsoft.com/office/drawing/2014/main" id="{924F8DE0-B919-F42B-A933-8BDBCCB96633}"/>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b="0">
                <a:solidFill>
                  <a:srgbClr val="002060"/>
                </a:solidFill>
              </a:defRPr>
            </a:lvl1pPr>
          </a:lstStyle>
          <a:p>
            <a:r>
              <a:rPr lang="en-US"/>
              <a:t>New Mexico Tech</a:t>
            </a:r>
          </a:p>
        </p:txBody>
      </p:sp>
      <p:sp>
        <p:nvSpPr>
          <p:cNvPr id="6" name="Slide Number Placeholder 5">
            <a:extLst>
              <a:ext uri="{FF2B5EF4-FFF2-40B4-BE49-F238E27FC236}">
                <a16:creationId xmlns:a16="http://schemas.microsoft.com/office/drawing/2014/main" id="{1D99AFDC-D1FD-A99D-8A2E-7723933D330B}"/>
              </a:ext>
            </a:extLst>
          </p:cNvPr>
          <p:cNvSpPr>
            <a:spLocks noGrp="1"/>
          </p:cNvSpPr>
          <p:nvPr>
            <p:ph type="sldNum" sz="quarter" idx="4"/>
          </p:nvPr>
        </p:nvSpPr>
        <p:spPr>
          <a:xfrm>
            <a:off x="9359900" y="6458343"/>
            <a:ext cx="2743200" cy="365125"/>
          </a:xfrm>
          <a:prstGeom prst="rect">
            <a:avLst/>
          </a:prstGeom>
        </p:spPr>
        <p:txBody>
          <a:bodyPr vert="horz" lIns="91440" tIns="45720" rIns="91440" bIns="45720" rtlCol="0" anchor="ctr"/>
          <a:lstStyle>
            <a:lvl1pPr algn="r">
              <a:defRPr sz="1200" b="1">
                <a:solidFill>
                  <a:srgbClr val="002060"/>
                </a:solidFill>
              </a:defRPr>
            </a:lvl1pPr>
          </a:lstStyle>
          <a:p>
            <a:fld id="{1D5B28BD-801A-4FF2-B905-7F76235D25C1}" type="slidenum">
              <a:rPr lang="en-US" smtClean="0"/>
              <a:pPr/>
              <a:t>‹#›</a:t>
            </a:fld>
            <a:endParaRPr lang="en-US"/>
          </a:p>
        </p:txBody>
      </p:sp>
      <p:pic>
        <p:nvPicPr>
          <p:cNvPr id="8" name="Picture 7">
            <a:extLst>
              <a:ext uri="{FF2B5EF4-FFF2-40B4-BE49-F238E27FC236}">
                <a16:creationId xmlns:a16="http://schemas.microsoft.com/office/drawing/2014/main" id="{F4575B10-C170-B914-04C9-7588D158A17A}"/>
              </a:ext>
            </a:extLst>
          </p:cNvPr>
          <p:cNvPicPr>
            <a:picLocks noChangeAspect="1"/>
          </p:cNvPicPr>
          <p:nvPr userDrawn="1"/>
        </p:nvPicPr>
        <p:blipFill>
          <a:blip r:embed="rId3"/>
          <a:stretch>
            <a:fillRect/>
          </a:stretch>
        </p:blipFill>
        <p:spPr>
          <a:xfrm>
            <a:off x="-1" y="6458343"/>
            <a:ext cx="1239624" cy="434183"/>
          </a:xfrm>
          <a:prstGeom prst="rect">
            <a:avLst/>
          </a:prstGeom>
        </p:spPr>
      </p:pic>
    </p:spTree>
    <p:extLst>
      <p:ext uri="{BB962C8B-B14F-4D97-AF65-F5344CB8AC3E}">
        <p14:creationId xmlns:p14="http://schemas.microsoft.com/office/powerpoint/2010/main" val="3258713249"/>
      </p:ext>
    </p:extLst>
  </p:cSld>
  <p:clrMap bg1="lt1" tx1="dk1" bg2="lt2" tx2="dk2" accent1="accent1" accent2="accent2" accent3="accent3" accent4="accent4" accent5="accent5" accent6="accent6" hlink="hlink" folHlink="folHlink"/>
  <p:sldLayoutIdLst>
    <p:sldLayoutId id="2147483650" r:id="rId1"/>
  </p:sldLayoutIdLst>
  <p:hf hdr="0" dt="0"/>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bwMode="auto">
          <a:xfrm>
            <a:off x="42672" y="2205714"/>
            <a:ext cx="12192000" cy="4085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pPr algn="ctr" eaLnBrk="1" hangingPunct="1">
              <a:buFontTx/>
              <a:buNone/>
            </a:pPr>
            <a:r>
              <a:rPr lang="en-US" sz="2400" b="1">
                <a:solidFill>
                  <a:srgbClr val="002060"/>
                </a:solidFill>
                <a:latin typeface="Times New Roman" panose="02020603050405020304" pitchFamily="18" charset="0"/>
                <a:cs typeface="Times New Roman" panose="02020603050405020304" pitchFamily="18" charset="0"/>
              </a:rPr>
              <a:t>WELL RISK ANALYSIS FOR THE </a:t>
            </a:r>
          </a:p>
          <a:p>
            <a:pPr algn="ctr" eaLnBrk="1" hangingPunct="1">
              <a:buFontTx/>
              <a:buNone/>
            </a:pPr>
            <a:r>
              <a:rPr lang="en-US" sz="2400" b="1">
                <a:solidFill>
                  <a:srgbClr val="002060"/>
                </a:solidFill>
                <a:latin typeface="Times New Roman" panose="02020603050405020304" pitchFamily="18" charset="0"/>
                <a:cs typeface="Times New Roman" panose="02020603050405020304" pitchFamily="18" charset="0"/>
              </a:rPr>
              <a:t>SAN JUAN BASIN CARBONSAFE PHASE III</a:t>
            </a:r>
          </a:p>
          <a:p>
            <a:pPr algn="ctr" eaLnBrk="1" hangingPunct="1">
              <a:buFontTx/>
              <a:buNone/>
            </a:pPr>
            <a:r>
              <a:rPr lang="en-US" sz="2400" b="1">
                <a:solidFill>
                  <a:srgbClr val="002060"/>
                </a:solidFill>
                <a:latin typeface="Times New Roman" panose="02020603050405020304" pitchFamily="18" charset="0"/>
                <a:cs typeface="Times New Roman" panose="02020603050405020304" pitchFamily="18" charset="0"/>
              </a:rPr>
              <a:t> </a:t>
            </a:r>
          </a:p>
        </p:txBody>
      </p:sp>
      <p:sp>
        <p:nvSpPr>
          <p:cNvPr id="21507" name="Rectangle 4"/>
          <p:cNvSpPr>
            <a:spLocks noChangeArrowheads="1"/>
          </p:cNvSpPr>
          <p:nvPr/>
        </p:nvSpPr>
        <p:spPr bwMode="auto">
          <a:xfrm>
            <a:off x="-280671" y="3436654"/>
            <a:ext cx="121919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189" indent="-457189" algn="ctr" fontAlgn="base">
              <a:lnSpc>
                <a:spcPct val="150000"/>
              </a:lnSpc>
              <a:spcBef>
                <a:spcPct val="20000"/>
              </a:spcBef>
              <a:spcAft>
                <a:spcPct val="0"/>
              </a:spcAft>
            </a:pPr>
            <a:r>
              <a:rPr lang="en-US" sz="2000">
                <a:latin typeface="Times New Roman" panose="02020603050405020304" pitchFamily="18" charset="0"/>
                <a:cs typeface="Times New Roman" panose="02020603050405020304" pitchFamily="18" charset="0"/>
              </a:rPr>
              <a:t>by</a:t>
            </a:r>
          </a:p>
          <a:p>
            <a:pPr marL="457189" indent="-457189" algn="ctr" fontAlgn="base">
              <a:spcBef>
                <a:spcPct val="20000"/>
              </a:spcBef>
              <a:spcAft>
                <a:spcPct val="0"/>
              </a:spcAft>
            </a:pPr>
            <a:r>
              <a:rPr lang="en-US" sz="2000">
                <a:latin typeface="Times New Roman" panose="02020603050405020304" pitchFamily="18" charset="0"/>
                <a:cs typeface="Times New Roman" panose="02020603050405020304" pitchFamily="18" charset="0"/>
              </a:rPr>
              <a:t>Van Tang Nguyen</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F047A06-3959-5B9D-1779-435646790E80}"/>
              </a:ext>
            </a:extLst>
          </p:cNvPr>
          <p:cNvPicPr>
            <a:picLocks noChangeAspect="1"/>
          </p:cNvPicPr>
          <p:nvPr/>
        </p:nvPicPr>
        <p:blipFill>
          <a:blip r:embed="rId3"/>
          <a:stretch>
            <a:fillRect/>
          </a:stretch>
        </p:blipFill>
        <p:spPr>
          <a:xfrm>
            <a:off x="4287626" y="722"/>
            <a:ext cx="3616744" cy="1010820"/>
          </a:xfrm>
          <a:prstGeom prst="rect">
            <a:avLst/>
          </a:prstGeom>
        </p:spPr>
      </p:pic>
      <p:sp>
        <p:nvSpPr>
          <p:cNvPr id="6" name="Rectangle 5">
            <a:extLst>
              <a:ext uri="{FF2B5EF4-FFF2-40B4-BE49-F238E27FC236}">
                <a16:creationId xmlns:a16="http://schemas.microsoft.com/office/drawing/2014/main" id="{521A6B94-AFD2-1041-0E31-8260B0F48ACF}"/>
              </a:ext>
            </a:extLst>
          </p:cNvPr>
          <p:cNvSpPr>
            <a:spLocks noChangeArrowheads="1"/>
          </p:cNvSpPr>
          <p:nvPr/>
        </p:nvSpPr>
        <p:spPr bwMode="auto">
          <a:xfrm>
            <a:off x="-2" y="991453"/>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r>
              <a:rPr lang="en-US" sz="2000" b="1">
                <a:latin typeface="Times New Roman" panose="02020603050405020304" pitchFamily="18" charset="0"/>
                <a:cs typeface="Times New Roman" panose="02020603050405020304" pitchFamily="18" charset="0"/>
              </a:rPr>
              <a:t>Department of Petroleum Engineering</a:t>
            </a:r>
          </a:p>
        </p:txBody>
      </p:sp>
    </p:spTree>
    <p:extLst>
      <p:ext uri="{BB962C8B-B14F-4D97-AF65-F5344CB8AC3E}">
        <p14:creationId xmlns:p14="http://schemas.microsoft.com/office/powerpoint/2010/main" val="402896727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7F7C-E36B-2384-B692-3D48E8671DCE}"/>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IV. A CASE STUDY - Results</a:t>
            </a:r>
          </a:p>
        </p:txBody>
      </p:sp>
      <p:sp>
        <p:nvSpPr>
          <p:cNvPr id="4" name="Footer Placeholder 3">
            <a:extLst>
              <a:ext uri="{FF2B5EF4-FFF2-40B4-BE49-F238E27FC236}">
                <a16:creationId xmlns:a16="http://schemas.microsoft.com/office/drawing/2014/main" id="{350E67C3-2045-A058-121D-28A7061393CA}"/>
              </a:ext>
            </a:extLst>
          </p:cNvPr>
          <p:cNvSpPr>
            <a:spLocks noGrp="1"/>
          </p:cNvSpPr>
          <p:nvPr>
            <p:ph type="ftr" sz="quarter" idx="11"/>
          </p:nvPr>
        </p:nvSpPr>
        <p:spPr/>
        <p:txBody>
          <a:bodyPr/>
          <a:lstStyle/>
          <a:p>
            <a:r>
              <a:rPr lang="en-US"/>
              <a:t>New Mexico Tech</a:t>
            </a:r>
          </a:p>
        </p:txBody>
      </p:sp>
      <p:sp>
        <p:nvSpPr>
          <p:cNvPr id="5" name="Slide Number Placeholder 4">
            <a:extLst>
              <a:ext uri="{FF2B5EF4-FFF2-40B4-BE49-F238E27FC236}">
                <a16:creationId xmlns:a16="http://schemas.microsoft.com/office/drawing/2014/main" id="{2C77EC81-AEE9-24E8-D7D4-8D6F513B5441}"/>
              </a:ext>
            </a:extLst>
          </p:cNvPr>
          <p:cNvSpPr>
            <a:spLocks noGrp="1"/>
          </p:cNvSpPr>
          <p:nvPr>
            <p:ph type="sldNum" sz="quarter" idx="12"/>
          </p:nvPr>
        </p:nvSpPr>
        <p:spPr/>
        <p:txBody>
          <a:bodyPr/>
          <a:lstStyle/>
          <a:p>
            <a:fld id="{1D5B28BD-801A-4FF2-B905-7F76235D25C1}" type="slidenum">
              <a:rPr lang="en-US" smtClean="0"/>
              <a:t>10</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03C11AE-91A9-ECE6-274B-FF6008235E0C}"/>
                  </a:ext>
                </a:extLst>
              </p:cNvPr>
              <p:cNvSpPr txBox="1"/>
              <p:nvPr/>
            </p:nvSpPr>
            <p:spPr>
              <a:xfrm>
                <a:off x="-1" y="593767"/>
                <a:ext cx="4248443" cy="20281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rPr>
                        <m:t>𝑅𝑖𝑠𝑘</m:t>
                      </m:r>
                      <m:r>
                        <a:rPr lang="en-US" sz="1100" i="0">
                          <a:latin typeface="Cambria Math" panose="02040503050406030204" pitchFamily="18" charset="0"/>
                        </a:rPr>
                        <m:t> </m:t>
                      </m:r>
                      <m:r>
                        <a:rPr lang="en-US" sz="1100" i="1">
                          <a:latin typeface="Cambria Math" panose="02040503050406030204" pitchFamily="18" charset="0"/>
                        </a:rPr>
                        <m:t>𝑆𝑐𝑜𝑟𝑒</m:t>
                      </m:r>
                      <m:r>
                        <a:rPr lang="en-US" sz="1100" i="0">
                          <a:latin typeface="Cambria Math" panose="02040503050406030204" pitchFamily="18" charset="0"/>
                        </a:rPr>
                        <m:t>=</m:t>
                      </m:r>
                      <m:r>
                        <a:rPr lang="en-US" sz="1100" i="1">
                          <a:latin typeface="Cambria Math" panose="02040503050406030204" pitchFamily="18" charset="0"/>
                        </a:rPr>
                        <m:t>𝑆𝑒𝑣𝑒𝑟𝑖𝑡𝑦</m:t>
                      </m:r>
                      <m:r>
                        <a:rPr lang="en-US" sz="1100" i="0">
                          <a:latin typeface="Cambria Math" panose="02040503050406030204" pitchFamily="18" charset="0"/>
                        </a:rPr>
                        <m:t> </m:t>
                      </m:r>
                      <m:r>
                        <a:rPr lang="en-US" sz="1100" i="1">
                          <a:latin typeface="Cambria Math" panose="02040503050406030204" pitchFamily="18" charset="0"/>
                        </a:rPr>
                        <m:t>𝑠𝑐𝑜𝑟𝑒</m:t>
                      </m:r>
                      <m:r>
                        <a:rPr lang="en-US" sz="1100" i="0">
                          <a:latin typeface="Cambria Math" panose="02040503050406030204" pitchFamily="18" charset="0"/>
                        </a:rPr>
                        <m:t> </m:t>
                      </m:r>
                      <m:r>
                        <a:rPr lang="en-US" sz="1100" i="1">
                          <a:latin typeface="Cambria Math" panose="02040503050406030204" pitchFamily="18" charset="0"/>
                        </a:rPr>
                        <m:t>𝑚𝑎𝑡𝑟𝑖𝑥</m:t>
                      </m:r>
                      <m:r>
                        <a:rPr lang="en-US" sz="1100" i="0">
                          <a:latin typeface="Cambria Math" panose="02040503050406030204" pitchFamily="18" charset="0"/>
                        </a:rPr>
                        <m:t> ×</m:t>
                      </m:r>
                      <m:r>
                        <a:rPr lang="en-US" sz="1100" i="1">
                          <a:latin typeface="Cambria Math" panose="02040503050406030204" pitchFamily="18" charset="0"/>
                        </a:rPr>
                        <m:t>𝑊𝑒𝑖𝑔h𝑡𝑖𝑛𝑔</m:t>
                      </m:r>
                      <m:r>
                        <a:rPr lang="en-US" sz="1100" i="0">
                          <a:latin typeface="Cambria Math" panose="02040503050406030204" pitchFamily="18" charset="0"/>
                        </a:rPr>
                        <m:t> </m:t>
                      </m:r>
                      <m:r>
                        <a:rPr lang="en-US" sz="1100" i="1">
                          <a:latin typeface="Cambria Math" panose="02040503050406030204" pitchFamily="18" charset="0"/>
                        </a:rPr>
                        <m:t>𝑓𝑎𝑐𝑡𝑜𝑟</m:t>
                      </m:r>
                      <m:r>
                        <a:rPr lang="en-US" sz="1100" i="0">
                          <a:latin typeface="Cambria Math" panose="02040503050406030204" pitchFamily="18" charset="0"/>
                        </a:rPr>
                        <m:t> </m:t>
                      </m:r>
                      <m:r>
                        <a:rPr lang="en-US" sz="1100" i="1">
                          <a:latin typeface="Cambria Math" panose="02040503050406030204" pitchFamily="18" charset="0"/>
                        </a:rPr>
                        <m:t>𝑣𝑒𝑐𝑡𝑜𝑟</m:t>
                      </m:r>
                      <m:r>
                        <a:rPr lang="en-US" sz="1100" i="0">
                          <a:latin typeface="Cambria Math" panose="02040503050406030204" pitchFamily="18" charset="0"/>
                        </a:rPr>
                        <m:t>= </m:t>
                      </m:r>
                      <m:d>
                        <m:dPr>
                          <m:begChr m:val="["/>
                          <m:endChr m:val="]"/>
                          <m:ctrlPr>
                            <a:rPr lang="en-US" sz="1100" i="1">
                              <a:solidFill>
                                <a:srgbClr val="836967"/>
                              </a:solidFill>
                              <a:latin typeface="Cambria Math" panose="02040503050406030204" pitchFamily="18" charset="0"/>
                            </a:rPr>
                          </m:ctrlPr>
                        </m:dPr>
                        <m:e>
                          <m:m>
                            <m:mPr>
                              <m:plcHide m:val="on"/>
                              <m:mcs>
                                <m:mc>
                                  <m:mcPr>
                                    <m:count m:val="12"/>
                                    <m:mcJc m:val="center"/>
                                  </m:mcPr>
                                </m:mc>
                              </m:mcs>
                              <m:ctrlPr>
                                <a:rPr lang="en-US" sz="1100" i="1">
                                  <a:solidFill>
                                    <a:srgbClr val="836967"/>
                                  </a:solidFill>
                                  <a:latin typeface="Cambria Math" panose="02040503050406030204" pitchFamily="18" charset="0"/>
                                </a:rPr>
                              </m:ctrlPr>
                            </m:mPr>
                            <m:mr>
                              <m:e>
                                <m:r>
                                  <a:rPr lang="en-US" sz="1100" i="0">
                                    <a:latin typeface="Cambria Math" panose="02040503050406030204" pitchFamily="18" charset="0"/>
                                  </a:rPr>
                                  <m:t>2</m:t>
                                </m:r>
                              </m:e>
                              <m:e>
                                <m:r>
                                  <a:rPr lang="en-US" sz="1100" i="0">
                                    <a:latin typeface="Cambria Math" panose="02040503050406030204" pitchFamily="18" charset="0"/>
                                  </a:rPr>
                                  <m:t>1</m:t>
                                </m:r>
                              </m:e>
                              <m:e>
                                <m:r>
                                  <a:rPr lang="en-US" sz="1100" i="0">
                                    <a:latin typeface="Cambria Math" panose="02040503050406030204" pitchFamily="18" charset="0"/>
                                  </a:rPr>
                                  <m:t>4</m:t>
                                </m:r>
                              </m:e>
                              <m:e>
                                <m:r>
                                  <a:rPr lang="en-US" sz="1100" i="0">
                                    <a:latin typeface="Cambria Math" panose="02040503050406030204" pitchFamily="18" charset="0"/>
                                  </a:rPr>
                                  <m:t>3</m:t>
                                </m:r>
                              </m:e>
                              <m:e>
                                <m:r>
                                  <a:rPr lang="en-US" sz="1100" i="0">
                                    <a:latin typeface="Cambria Math" panose="02040503050406030204" pitchFamily="18" charset="0"/>
                                  </a:rPr>
                                  <m:t>2</m:t>
                                </m:r>
                              </m:e>
                              <m:e>
                                <m:r>
                                  <a:rPr lang="en-US" sz="1100" i="0">
                                    <a:latin typeface="Cambria Math" panose="02040503050406030204" pitchFamily="18" charset="0"/>
                                  </a:rPr>
                                  <m:t>1</m:t>
                                </m:r>
                              </m:e>
                              <m:e>
                                <m:r>
                                  <a:rPr lang="en-US" sz="1100" i="0">
                                    <a:latin typeface="Cambria Math" panose="02040503050406030204" pitchFamily="18" charset="0"/>
                                  </a:rPr>
                                  <m:t>5</m:t>
                                </m:r>
                              </m:e>
                              <m:e>
                                <m:r>
                                  <a:rPr lang="en-US" sz="1100" i="0">
                                    <a:latin typeface="Cambria Math" panose="02040503050406030204" pitchFamily="18" charset="0"/>
                                  </a:rPr>
                                  <m:t>5</m:t>
                                </m:r>
                              </m:e>
                              <m:e>
                                <m:r>
                                  <a:rPr lang="en-US" sz="1100" i="0">
                                    <a:latin typeface="Cambria Math" panose="02040503050406030204" pitchFamily="18" charset="0"/>
                                  </a:rPr>
                                  <m:t>2</m:t>
                                </m:r>
                              </m:e>
                              <m:e>
                                <m:r>
                                  <a:rPr lang="en-US" sz="1100" i="0">
                                    <a:latin typeface="Cambria Math" panose="02040503050406030204" pitchFamily="18" charset="0"/>
                                  </a:rPr>
                                  <m:t>5</m:t>
                                </m:r>
                              </m:e>
                              <m:e>
                                <m:r>
                                  <a:rPr lang="en-US" sz="1100" i="0">
                                    <a:latin typeface="Cambria Math" panose="02040503050406030204" pitchFamily="18" charset="0"/>
                                  </a:rPr>
                                  <m:t>2</m:t>
                                </m:r>
                              </m:e>
                              <m:e>
                                <m:r>
                                  <a:rPr lang="en-US" sz="1100" i="0">
                                    <a:latin typeface="Cambria Math" panose="02040503050406030204" pitchFamily="18" charset="0"/>
                                  </a:rPr>
                                  <m:t>5</m:t>
                                </m:r>
                              </m:e>
                            </m:mr>
                            <m:mr>
                              <m:e>
                                <m:r>
                                  <a:rPr lang="en-US" sz="1100" i="0">
                                    <a:latin typeface="Cambria Math" panose="02040503050406030204" pitchFamily="18" charset="0"/>
                                  </a:rPr>
                                  <m:t>1</m:t>
                                </m:r>
                              </m:e>
                              <m:e>
                                <m:r>
                                  <a:rPr lang="en-US" sz="1100" i="0">
                                    <a:latin typeface="Cambria Math" panose="02040503050406030204" pitchFamily="18" charset="0"/>
                                  </a:rPr>
                                  <m:t>1</m:t>
                                </m:r>
                              </m:e>
                              <m:e>
                                <m:r>
                                  <a:rPr lang="en-US" sz="1100" i="0">
                                    <a:latin typeface="Cambria Math" panose="02040503050406030204" pitchFamily="18" charset="0"/>
                                  </a:rPr>
                                  <m:t>4</m:t>
                                </m:r>
                              </m:e>
                              <m:e>
                                <m:r>
                                  <a:rPr lang="en-US" sz="1100" i="0">
                                    <a:latin typeface="Cambria Math" panose="02040503050406030204" pitchFamily="18" charset="0"/>
                                  </a:rPr>
                                  <m:t>3</m:t>
                                </m:r>
                              </m:e>
                              <m:e>
                                <m:r>
                                  <a:rPr lang="en-US" sz="1100" i="0">
                                    <a:latin typeface="Cambria Math" panose="02040503050406030204" pitchFamily="18" charset="0"/>
                                  </a:rPr>
                                  <m:t>3</m:t>
                                </m:r>
                              </m:e>
                              <m:e>
                                <m:r>
                                  <a:rPr lang="en-US" sz="1100" i="0">
                                    <a:latin typeface="Cambria Math" panose="02040503050406030204" pitchFamily="18" charset="0"/>
                                  </a:rPr>
                                  <m:t>1</m:t>
                                </m:r>
                              </m:e>
                              <m:e>
                                <m:r>
                                  <a:rPr lang="en-US" sz="1100" i="0">
                                    <a:latin typeface="Cambria Math" panose="02040503050406030204" pitchFamily="18" charset="0"/>
                                  </a:rPr>
                                  <m:t>5</m:t>
                                </m:r>
                              </m:e>
                              <m:e>
                                <m:r>
                                  <a:rPr lang="en-US" sz="1100" i="0">
                                    <a:latin typeface="Cambria Math" panose="02040503050406030204" pitchFamily="18" charset="0"/>
                                  </a:rPr>
                                  <m:t>5</m:t>
                                </m:r>
                              </m:e>
                              <m:e>
                                <m:r>
                                  <a:rPr lang="en-US" sz="1100" i="0">
                                    <a:latin typeface="Cambria Math" panose="02040503050406030204" pitchFamily="18" charset="0"/>
                                  </a:rPr>
                                  <m:t>2</m:t>
                                </m:r>
                              </m:e>
                              <m:e>
                                <m:r>
                                  <a:rPr lang="en-US" sz="1100" i="0">
                                    <a:latin typeface="Cambria Math" panose="02040503050406030204" pitchFamily="18" charset="0"/>
                                  </a:rPr>
                                  <m:t>5</m:t>
                                </m:r>
                              </m:e>
                              <m:e>
                                <m:r>
                                  <a:rPr lang="en-US" sz="1100" i="0">
                                    <a:latin typeface="Cambria Math" panose="02040503050406030204" pitchFamily="18" charset="0"/>
                                  </a:rPr>
                                  <m:t>2</m:t>
                                </m:r>
                              </m:e>
                              <m:e>
                                <m:r>
                                  <a:rPr lang="en-US" sz="1100" i="0">
                                    <a:latin typeface="Cambria Math" panose="02040503050406030204" pitchFamily="18" charset="0"/>
                                  </a:rPr>
                                  <m:t>5</m:t>
                                </m:r>
                              </m:e>
                            </m:mr>
                            <m:mr>
                              <m:e>
                                <m:r>
                                  <a:rPr lang="en-US" sz="1100" i="0">
                                    <a:latin typeface="Cambria Math" panose="02040503050406030204" pitchFamily="18" charset="0"/>
                                  </a:rPr>
                                  <m:t>1</m:t>
                                </m:r>
                              </m:e>
                              <m:e>
                                <m:r>
                                  <a:rPr lang="en-US" sz="1100" i="0">
                                    <a:latin typeface="Cambria Math" panose="02040503050406030204" pitchFamily="18" charset="0"/>
                                  </a:rPr>
                                  <m:t>1</m:t>
                                </m:r>
                              </m:e>
                              <m:e>
                                <m:r>
                                  <a:rPr lang="en-US" sz="1100" i="0">
                                    <a:latin typeface="Cambria Math" panose="02040503050406030204" pitchFamily="18" charset="0"/>
                                  </a:rPr>
                                  <m:t>5</m:t>
                                </m:r>
                              </m:e>
                              <m:e>
                                <m:r>
                                  <a:rPr lang="en-US" sz="1100" i="0">
                                    <a:latin typeface="Cambria Math" panose="02040503050406030204" pitchFamily="18" charset="0"/>
                                  </a:rPr>
                                  <m:t>3</m:t>
                                </m:r>
                              </m:e>
                              <m:e>
                                <m:r>
                                  <a:rPr lang="en-US" sz="1100" i="0">
                                    <a:latin typeface="Cambria Math" panose="02040503050406030204" pitchFamily="18" charset="0"/>
                                  </a:rPr>
                                  <m:t>4</m:t>
                                </m:r>
                              </m:e>
                              <m:e>
                                <m:r>
                                  <a:rPr lang="en-US" sz="1100" i="0">
                                    <a:latin typeface="Cambria Math" panose="02040503050406030204" pitchFamily="18" charset="0"/>
                                  </a:rPr>
                                  <m:t>2</m:t>
                                </m:r>
                              </m:e>
                              <m:e>
                                <m:r>
                                  <a:rPr lang="en-US" sz="1100" i="0">
                                    <a:latin typeface="Cambria Math" panose="02040503050406030204" pitchFamily="18" charset="0"/>
                                  </a:rPr>
                                  <m:t>5</m:t>
                                </m:r>
                              </m:e>
                              <m:e>
                                <m:r>
                                  <a:rPr lang="en-US" sz="1100" i="0">
                                    <a:latin typeface="Cambria Math" panose="02040503050406030204" pitchFamily="18" charset="0"/>
                                  </a:rPr>
                                  <m:t>3</m:t>
                                </m:r>
                              </m:e>
                              <m:e>
                                <m:r>
                                  <a:rPr lang="en-US" sz="1100" i="0">
                                    <a:latin typeface="Cambria Math" panose="02040503050406030204" pitchFamily="18" charset="0"/>
                                  </a:rPr>
                                  <m:t>2</m:t>
                                </m:r>
                              </m:e>
                              <m:e>
                                <m:r>
                                  <a:rPr lang="en-US" sz="1100" i="0">
                                    <a:latin typeface="Cambria Math" panose="02040503050406030204" pitchFamily="18" charset="0"/>
                                  </a:rPr>
                                  <m:t>5</m:t>
                                </m:r>
                              </m:e>
                              <m:e>
                                <m:r>
                                  <a:rPr lang="en-US" sz="1100" i="0">
                                    <a:latin typeface="Cambria Math" panose="02040503050406030204" pitchFamily="18" charset="0"/>
                                  </a:rPr>
                                  <m:t>3</m:t>
                                </m:r>
                              </m:e>
                              <m:e>
                                <m:r>
                                  <a:rPr lang="en-US" sz="1100" i="0">
                                    <a:latin typeface="Cambria Math" panose="02040503050406030204" pitchFamily="18" charset="0"/>
                                  </a:rPr>
                                  <m:t>5</m:t>
                                </m:r>
                              </m:e>
                            </m:mr>
                            <m:mr>
                              <m:e>
                                <m:r>
                                  <a:rPr lang="en-US" sz="1100" i="0">
                                    <a:latin typeface="Cambria Math" panose="02040503050406030204" pitchFamily="18" charset="0"/>
                                  </a:rPr>
                                  <m:t>2</m:t>
                                </m:r>
                              </m:e>
                              <m:e>
                                <m:r>
                                  <a:rPr lang="en-US" sz="1100" i="0">
                                    <a:latin typeface="Cambria Math" panose="02040503050406030204" pitchFamily="18" charset="0"/>
                                  </a:rPr>
                                  <m:t>1</m:t>
                                </m:r>
                              </m:e>
                              <m:e>
                                <m:r>
                                  <a:rPr lang="en-US" sz="1100" i="0">
                                    <a:latin typeface="Cambria Math" panose="02040503050406030204" pitchFamily="18" charset="0"/>
                                  </a:rPr>
                                  <m:t>4</m:t>
                                </m:r>
                              </m:e>
                              <m:e>
                                <m:r>
                                  <a:rPr lang="en-US" sz="1100" i="0">
                                    <a:latin typeface="Cambria Math" panose="02040503050406030204" pitchFamily="18" charset="0"/>
                                  </a:rPr>
                                  <m:t>1</m:t>
                                </m:r>
                              </m:e>
                              <m:e>
                                <m:r>
                                  <a:rPr lang="en-US" sz="1100" i="0">
                                    <a:latin typeface="Cambria Math" panose="02040503050406030204" pitchFamily="18" charset="0"/>
                                  </a:rPr>
                                  <m:t>4</m:t>
                                </m:r>
                              </m:e>
                              <m:e>
                                <m:r>
                                  <a:rPr lang="en-US" sz="1100" i="0">
                                    <a:latin typeface="Cambria Math" panose="02040503050406030204" pitchFamily="18" charset="0"/>
                                  </a:rPr>
                                  <m:t>1</m:t>
                                </m:r>
                              </m:e>
                              <m:e>
                                <m:r>
                                  <a:rPr lang="en-US" sz="1100" i="0">
                                    <a:latin typeface="Cambria Math" panose="02040503050406030204" pitchFamily="18" charset="0"/>
                                  </a:rPr>
                                  <m:t>5</m:t>
                                </m:r>
                              </m:e>
                              <m:e>
                                <m:r>
                                  <a:rPr lang="en-US" sz="1100" i="0">
                                    <a:latin typeface="Cambria Math" panose="02040503050406030204" pitchFamily="18" charset="0"/>
                                  </a:rPr>
                                  <m:t>5</m:t>
                                </m:r>
                              </m:e>
                              <m:e>
                                <m:r>
                                  <a:rPr lang="en-US" sz="1100" i="0">
                                    <a:latin typeface="Cambria Math" panose="02040503050406030204" pitchFamily="18" charset="0"/>
                                  </a:rPr>
                                  <m:t>2</m:t>
                                </m:r>
                              </m:e>
                              <m:e>
                                <m:r>
                                  <a:rPr lang="en-US" sz="1100" i="0">
                                    <a:latin typeface="Cambria Math" panose="02040503050406030204" pitchFamily="18" charset="0"/>
                                  </a:rPr>
                                  <m:t>5</m:t>
                                </m:r>
                              </m:e>
                              <m:e>
                                <m:r>
                                  <a:rPr lang="en-US" sz="1100" i="0">
                                    <a:latin typeface="Cambria Math" panose="02040503050406030204" pitchFamily="18" charset="0"/>
                                  </a:rPr>
                                  <m:t>2</m:t>
                                </m:r>
                              </m:e>
                              <m:e>
                                <m:r>
                                  <a:rPr lang="en-US" sz="1100" i="0">
                                    <a:latin typeface="Cambria Math" panose="02040503050406030204" pitchFamily="18" charset="0"/>
                                  </a:rPr>
                                  <m:t>5</m:t>
                                </m:r>
                              </m:e>
                            </m:mr>
                            <m:mr>
                              <m:e>
                                <m:r>
                                  <a:rPr lang="en-US" sz="1100" i="0">
                                    <a:latin typeface="Cambria Math" panose="02040503050406030204" pitchFamily="18" charset="0"/>
                                  </a:rPr>
                                  <m:t>1</m:t>
                                </m:r>
                              </m:e>
                              <m:e>
                                <m:r>
                                  <a:rPr lang="en-US" sz="1100" i="0">
                                    <a:latin typeface="Cambria Math" panose="02040503050406030204" pitchFamily="18" charset="0"/>
                                  </a:rPr>
                                  <m:t>1</m:t>
                                </m:r>
                              </m:e>
                              <m:e>
                                <m:r>
                                  <a:rPr lang="en-US" sz="1100" i="0">
                                    <a:latin typeface="Cambria Math" panose="02040503050406030204" pitchFamily="18" charset="0"/>
                                  </a:rPr>
                                  <m:t>4</m:t>
                                </m:r>
                              </m:e>
                              <m:e>
                                <m:r>
                                  <a:rPr lang="en-US" sz="1100" i="0">
                                    <a:latin typeface="Cambria Math" panose="02040503050406030204" pitchFamily="18" charset="0"/>
                                  </a:rPr>
                                  <m:t>1</m:t>
                                </m:r>
                              </m:e>
                              <m:e>
                                <m:r>
                                  <a:rPr lang="en-US" sz="1100" i="0">
                                    <a:latin typeface="Cambria Math" panose="02040503050406030204" pitchFamily="18" charset="0"/>
                                  </a:rPr>
                                  <m:t>4</m:t>
                                </m:r>
                              </m:e>
                              <m:e>
                                <m:r>
                                  <a:rPr lang="en-US" sz="1100" i="0">
                                    <a:latin typeface="Cambria Math" panose="02040503050406030204" pitchFamily="18" charset="0"/>
                                  </a:rPr>
                                  <m:t>3</m:t>
                                </m:r>
                              </m:e>
                              <m:e>
                                <m:r>
                                  <a:rPr lang="en-US" sz="1100" i="0">
                                    <a:latin typeface="Cambria Math" panose="02040503050406030204" pitchFamily="18" charset="0"/>
                                  </a:rPr>
                                  <m:t>1</m:t>
                                </m:r>
                              </m:e>
                              <m:e>
                                <m:r>
                                  <a:rPr lang="en-US" sz="1100" i="0">
                                    <a:latin typeface="Cambria Math" panose="02040503050406030204" pitchFamily="18" charset="0"/>
                                  </a:rPr>
                                  <m:t>3</m:t>
                                </m:r>
                              </m:e>
                              <m:e>
                                <m:r>
                                  <a:rPr lang="en-US" sz="1100" i="0">
                                    <a:latin typeface="Cambria Math" panose="02040503050406030204" pitchFamily="18" charset="0"/>
                                  </a:rPr>
                                  <m:t>2</m:t>
                                </m:r>
                              </m:e>
                              <m:e>
                                <m:r>
                                  <a:rPr lang="en-US" sz="1100" i="0">
                                    <a:latin typeface="Cambria Math" panose="02040503050406030204" pitchFamily="18" charset="0"/>
                                  </a:rPr>
                                  <m:t>5</m:t>
                                </m:r>
                              </m:e>
                              <m:e>
                                <m:r>
                                  <a:rPr lang="en-US" sz="1100" i="0">
                                    <a:latin typeface="Cambria Math" panose="02040503050406030204" pitchFamily="18" charset="0"/>
                                  </a:rPr>
                                  <m:t>2</m:t>
                                </m:r>
                              </m:e>
                              <m:e>
                                <m:r>
                                  <a:rPr lang="en-US" sz="1100" i="0">
                                    <a:latin typeface="Cambria Math" panose="02040503050406030204" pitchFamily="18" charset="0"/>
                                  </a:rPr>
                                  <m:t>5</m:t>
                                </m:r>
                              </m:e>
                            </m:mr>
                            <m:mr>
                              <m:e>
                                <m:r>
                                  <a:rPr lang="en-US" sz="1100" i="0">
                                    <a:latin typeface="Cambria Math" panose="02040503050406030204" pitchFamily="18" charset="0"/>
                                  </a:rPr>
                                  <m:t>2</m:t>
                                </m:r>
                              </m:e>
                              <m:e>
                                <m:r>
                                  <a:rPr lang="en-US" sz="1100" i="0">
                                    <a:latin typeface="Cambria Math" panose="02040503050406030204" pitchFamily="18" charset="0"/>
                                  </a:rPr>
                                  <m:t>1</m:t>
                                </m:r>
                              </m:e>
                              <m:e>
                                <m:r>
                                  <a:rPr lang="en-US" sz="1100" i="0">
                                    <a:latin typeface="Cambria Math" panose="02040503050406030204" pitchFamily="18" charset="0"/>
                                  </a:rPr>
                                  <m:t>4</m:t>
                                </m:r>
                              </m:e>
                              <m:e>
                                <m:r>
                                  <a:rPr lang="en-US" sz="1100" i="0">
                                    <a:latin typeface="Cambria Math" panose="02040503050406030204" pitchFamily="18" charset="0"/>
                                  </a:rPr>
                                  <m:t>1</m:t>
                                </m:r>
                              </m:e>
                              <m:e>
                                <m:r>
                                  <a:rPr lang="en-US" sz="1100" i="0">
                                    <a:latin typeface="Cambria Math" panose="02040503050406030204" pitchFamily="18" charset="0"/>
                                  </a:rPr>
                                  <m:t>4</m:t>
                                </m:r>
                              </m:e>
                              <m:e>
                                <m:r>
                                  <a:rPr lang="en-US" sz="1100" i="0">
                                    <a:latin typeface="Cambria Math" panose="02040503050406030204" pitchFamily="18" charset="0"/>
                                  </a:rPr>
                                  <m:t>1</m:t>
                                </m:r>
                              </m:e>
                              <m:e>
                                <m:r>
                                  <a:rPr lang="en-US" sz="1100" i="0">
                                    <a:latin typeface="Cambria Math" panose="02040503050406030204" pitchFamily="18" charset="0"/>
                                  </a:rPr>
                                  <m:t>1</m:t>
                                </m:r>
                              </m:e>
                              <m:e>
                                <m:r>
                                  <a:rPr lang="en-US" sz="1100" i="0">
                                    <a:latin typeface="Cambria Math" panose="02040503050406030204" pitchFamily="18" charset="0"/>
                                  </a:rPr>
                                  <m:t>3</m:t>
                                </m:r>
                              </m:e>
                              <m:e>
                                <m:r>
                                  <a:rPr lang="en-US" sz="1100" i="0">
                                    <a:latin typeface="Cambria Math" panose="02040503050406030204" pitchFamily="18" charset="0"/>
                                  </a:rPr>
                                  <m:t>2</m:t>
                                </m:r>
                              </m:e>
                              <m:e>
                                <m:r>
                                  <a:rPr lang="en-US" sz="1100" i="0">
                                    <a:latin typeface="Cambria Math" panose="02040503050406030204" pitchFamily="18" charset="0"/>
                                  </a:rPr>
                                  <m:t>5</m:t>
                                </m:r>
                              </m:e>
                              <m:e>
                                <m:r>
                                  <a:rPr lang="en-US" sz="1100" i="0">
                                    <a:latin typeface="Cambria Math" panose="02040503050406030204" pitchFamily="18" charset="0"/>
                                  </a:rPr>
                                  <m:t>2</m:t>
                                </m:r>
                              </m:e>
                              <m:e>
                                <m:r>
                                  <a:rPr lang="en-US" sz="1100" i="0">
                                    <a:latin typeface="Cambria Math" panose="02040503050406030204" pitchFamily="18" charset="0"/>
                                  </a:rPr>
                                  <m:t>5</m:t>
                                </m:r>
                              </m:e>
                            </m:mr>
                            <m:mr>
                              <m:e>
                                <m:r>
                                  <a:rPr lang="en-US" sz="1100" i="0">
                                    <a:latin typeface="Cambria Math" panose="02040503050406030204" pitchFamily="18" charset="0"/>
                                  </a:rPr>
                                  <m:t>…</m:t>
                                </m:r>
                              </m:e>
                              <m:e>
                                <m:r>
                                  <a:rPr lang="en-US" sz="1100" i="0">
                                    <a:latin typeface="Cambria Math" panose="02040503050406030204" pitchFamily="18" charset="0"/>
                                  </a:rPr>
                                  <m:t>…</m:t>
                                </m:r>
                              </m:e>
                              <m:e>
                                <m:r>
                                  <a:rPr lang="en-US" sz="1100" i="0">
                                    <a:latin typeface="Cambria Math" panose="02040503050406030204" pitchFamily="18" charset="0"/>
                                  </a:rPr>
                                  <m:t>…</m:t>
                                </m:r>
                              </m:e>
                              <m:e>
                                <m:r>
                                  <a:rPr lang="en-US" sz="1100" i="0">
                                    <a:latin typeface="Cambria Math" panose="02040503050406030204" pitchFamily="18" charset="0"/>
                                  </a:rPr>
                                  <m:t>…</m:t>
                                </m:r>
                              </m:e>
                              <m:e>
                                <m:r>
                                  <a:rPr lang="en-US" sz="1100" i="0">
                                    <a:latin typeface="Cambria Math" panose="02040503050406030204" pitchFamily="18" charset="0"/>
                                  </a:rPr>
                                  <m:t>…</m:t>
                                </m:r>
                              </m:e>
                              <m:e>
                                <m:r>
                                  <a:rPr lang="en-US" sz="1100" i="0">
                                    <a:latin typeface="Cambria Math" panose="02040503050406030204" pitchFamily="18" charset="0"/>
                                  </a:rPr>
                                  <m:t>…</m:t>
                                </m:r>
                              </m:e>
                              <m:e>
                                <m:r>
                                  <a:rPr lang="en-US" sz="1100" i="0">
                                    <a:latin typeface="Cambria Math" panose="02040503050406030204" pitchFamily="18" charset="0"/>
                                  </a:rPr>
                                  <m:t>…</m:t>
                                </m:r>
                              </m:e>
                              <m:e>
                                <m:r>
                                  <a:rPr lang="en-US" sz="1100" i="0">
                                    <a:latin typeface="Cambria Math" panose="02040503050406030204" pitchFamily="18" charset="0"/>
                                  </a:rPr>
                                  <m:t>…</m:t>
                                </m:r>
                              </m:e>
                              <m:e>
                                <m:r>
                                  <a:rPr lang="en-US" sz="1100" i="0">
                                    <a:latin typeface="Cambria Math" panose="02040503050406030204" pitchFamily="18" charset="0"/>
                                  </a:rPr>
                                  <m:t>…</m:t>
                                </m:r>
                              </m:e>
                              <m:e>
                                <m:r>
                                  <a:rPr lang="en-US" sz="1100" i="0">
                                    <a:latin typeface="Cambria Math" panose="02040503050406030204" pitchFamily="18" charset="0"/>
                                  </a:rPr>
                                  <m:t>…</m:t>
                                </m:r>
                              </m:e>
                              <m:e>
                                <m:r>
                                  <a:rPr lang="en-US" sz="1100" i="0">
                                    <a:latin typeface="Cambria Math" panose="02040503050406030204" pitchFamily="18" charset="0"/>
                                  </a:rPr>
                                  <m:t>…</m:t>
                                </m:r>
                              </m:e>
                              <m:e>
                                <m:r>
                                  <a:rPr lang="en-US" sz="1100" i="0">
                                    <a:latin typeface="Cambria Math" panose="02040503050406030204" pitchFamily="18" charset="0"/>
                                  </a:rPr>
                                  <m:t>…</m:t>
                                </m:r>
                              </m:e>
                            </m:mr>
                            <m:mr>
                              <m:e>
                                <m:r>
                                  <a:rPr lang="en-US" sz="1100" i="0">
                                    <a:latin typeface="Cambria Math" panose="02040503050406030204" pitchFamily="18" charset="0"/>
                                  </a:rPr>
                                  <m:t>1</m:t>
                                </m:r>
                              </m:e>
                              <m:e>
                                <m:r>
                                  <a:rPr lang="en-US" sz="1100" i="0">
                                    <a:latin typeface="Cambria Math" panose="02040503050406030204" pitchFamily="18" charset="0"/>
                                  </a:rPr>
                                  <m:t>1</m:t>
                                </m:r>
                              </m:e>
                              <m:e>
                                <m:r>
                                  <a:rPr lang="en-US" sz="1100" i="0">
                                    <a:latin typeface="Cambria Math" panose="02040503050406030204" pitchFamily="18" charset="0"/>
                                  </a:rPr>
                                  <m:t>4</m:t>
                                </m:r>
                              </m:e>
                              <m:e>
                                <m:r>
                                  <a:rPr lang="en-US" sz="1100" i="0">
                                    <a:latin typeface="Cambria Math" panose="02040503050406030204" pitchFamily="18" charset="0"/>
                                  </a:rPr>
                                  <m:t>3</m:t>
                                </m:r>
                              </m:e>
                              <m:e>
                                <m:r>
                                  <a:rPr lang="en-US" sz="1100" i="0">
                                    <a:latin typeface="Cambria Math" panose="02040503050406030204" pitchFamily="18" charset="0"/>
                                  </a:rPr>
                                  <m:t>5</m:t>
                                </m:r>
                              </m:e>
                              <m:e>
                                <m:r>
                                  <a:rPr lang="en-US" sz="1100" i="0">
                                    <a:latin typeface="Cambria Math" panose="02040503050406030204" pitchFamily="18" charset="0"/>
                                  </a:rPr>
                                  <m:t>2</m:t>
                                </m:r>
                              </m:e>
                              <m:e>
                                <m:r>
                                  <a:rPr lang="en-US" sz="1100" i="0">
                                    <a:latin typeface="Cambria Math" panose="02040503050406030204" pitchFamily="18" charset="0"/>
                                  </a:rPr>
                                  <m:t>1</m:t>
                                </m:r>
                              </m:e>
                              <m:e>
                                <m:r>
                                  <a:rPr lang="en-US" sz="1100" i="0">
                                    <a:latin typeface="Cambria Math" panose="02040503050406030204" pitchFamily="18" charset="0"/>
                                  </a:rPr>
                                  <m:t>4</m:t>
                                </m:r>
                              </m:e>
                              <m:e>
                                <m:r>
                                  <a:rPr lang="en-US" sz="1100" i="0">
                                    <a:latin typeface="Cambria Math" panose="02040503050406030204" pitchFamily="18" charset="0"/>
                                  </a:rPr>
                                  <m:t>2</m:t>
                                </m:r>
                              </m:e>
                              <m:e>
                                <m:r>
                                  <a:rPr lang="en-US" sz="1100" i="0">
                                    <a:latin typeface="Cambria Math" panose="02040503050406030204" pitchFamily="18" charset="0"/>
                                  </a:rPr>
                                  <m:t>5</m:t>
                                </m:r>
                              </m:e>
                              <m:e>
                                <m:r>
                                  <a:rPr lang="en-US" sz="1100" i="0">
                                    <a:latin typeface="Cambria Math" panose="02040503050406030204" pitchFamily="18" charset="0"/>
                                  </a:rPr>
                                  <m:t>2</m:t>
                                </m:r>
                              </m:e>
                              <m:e>
                                <m:r>
                                  <a:rPr lang="en-US" sz="1100" i="0">
                                    <a:latin typeface="Cambria Math" panose="02040503050406030204" pitchFamily="18" charset="0"/>
                                  </a:rPr>
                                  <m:t>5</m:t>
                                </m:r>
                              </m:e>
                            </m:mr>
                            <m:mr>
                              <m:e>
                                <m:r>
                                  <a:rPr lang="en-US" sz="1100" i="0">
                                    <a:latin typeface="Cambria Math" panose="02040503050406030204" pitchFamily="18" charset="0"/>
                                  </a:rPr>
                                  <m:t>1</m:t>
                                </m:r>
                              </m:e>
                              <m:e>
                                <m:r>
                                  <a:rPr lang="en-US" sz="1100" i="0">
                                    <a:latin typeface="Cambria Math" panose="02040503050406030204" pitchFamily="18" charset="0"/>
                                  </a:rPr>
                                  <m:t>1</m:t>
                                </m:r>
                              </m:e>
                              <m:e>
                                <m:r>
                                  <a:rPr lang="en-US" sz="1100" i="0">
                                    <a:latin typeface="Cambria Math" panose="02040503050406030204" pitchFamily="18" charset="0"/>
                                  </a:rPr>
                                  <m:t>4</m:t>
                                </m:r>
                              </m:e>
                              <m:e>
                                <m:r>
                                  <a:rPr lang="en-US" sz="1100" i="0">
                                    <a:latin typeface="Cambria Math" panose="02040503050406030204" pitchFamily="18" charset="0"/>
                                  </a:rPr>
                                  <m:t>1</m:t>
                                </m:r>
                              </m:e>
                              <m:e>
                                <m:r>
                                  <a:rPr lang="en-US" sz="1100" i="0">
                                    <a:latin typeface="Cambria Math" panose="02040503050406030204" pitchFamily="18" charset="0"/>
                                  </a:rPr>
                                  <m:t>2</m:t>
                                </m:r>
                              </m:e>
                              <m:e>
                                <m:r>
                                  <a:rPr lang="en-US" sz="1100" i="0">
                                    <a:latin typeface="Cambria Math" panose="02040503050406030204" pitchFamily="18" charset="0"/>
                                  </a:rPr>
                                  <m:t>1</m:t>
                                </m:r>
                              </m:e>
                              <m:e>
                                <m:r>
                                  <a:rPr lang="en-US" sz="1100" i="0">
                                    <a:latin typeface="Cambria Math" panose="02040503050406030204" pitchFamily="18" charset="0"/>
                                  </a:rPr>
                                  <m:t>5</m:t>
                                </m:r>
                              </m:e>
                              <m:e>
                                <m:r>
                                  <a:rPr lang="en-US" sz="1100" i="0">
                                    <a:latin typeface="Cambria Math" panose="02040503050406030204" pitchFamily="18" charset="0"/>
                                  </a:rPr>
                                  <m:t>3</m:t>
                                </m:r>
                              </m:e>
                              <m:e>
                                <m:r>
                                  <a:rPr lang="en-US" sz="1100" i="0">
                                    <a:latin typeface="Cambria Math" panose="02040503050406030204" pitchFamily="18" charset="0"/>
                                  </a:rPr>
                                  <m:t>2</m:t>
                                </m:r>
                              </m:e>
                              <m:e>
                                <m:r>
                                  <a:rPr lang="en-US" sz="1100" i="0">
                                    <a:latin typeface="Cambria Math" panose="02040503050406030204" pitchFamily="18" charset="0"/>
                                  </a:rPr>
                                  <m:t>5</m:t>
                                </m:r>
                              </m:e>
                              <m:e>
                                <m:r>
                                  <a:rPr lang="en-US" sz="1100" i="0">
                                    <a:latin typeface="Cambria Math" panose="02040503050406030204" pitchFamily="18" charset="0"/>
                                  </a:rPr>
                                  <m:t>2</m:t>
                                </m:r>
                              </m:e>
                              <m:e>
                                <m:r>
                                  <a:rPr lang="en-US" sz="1100" i="0">
                                    <a:latin typeface="Cambria Math" panose="02040503050406030204" pitchFamily="18" charset="0"/>
                                  </a:rPr>
                                  <m:t>5</m:t>
                                </m:r>
                              </m:e>
                            </m:mr>
                          </m:m>
                        </m:e>
                      </m:d>
                      <m:r>
                        <a:rPr lang="en-US" sz="1100" i="0">
                          <a:latin typeface="Cambria Math" panose="02040503050406030204" pitchFamily="18" charset="0"/>
                        </a:rPr>
                        <m:t>×</m:t>
                      </m:r>
                      <m:d>
                        <m:dPr>
                          <m:begChr m:val="["/>
                          <m:endChr m:val="]"/>
                          <m:ctrlPr>
                            <a:rPr lang="en-US" sz="1100" i="1">
                              <a:solidFill>
                                <a:srgbClr val="836967"/>
                              </a:solidFill>
                              <a:latin typeface="Cambria Math" panose="02040503050406030204" pitchFamily="18" charset="0"/>
                            </a:rPr>
                          </m:ctrlPr>
                        </m:dPr>
                        <m:e>
                          <m:m>
                            <m:mPr>
                              <m:plcHide m:val="on"/>
                              <m:mcs>
                                <m:mc>
                                  <m:mcPr>
                                    <m:count m:val="1"/>
                                    <m:mcJc m:val="center"/>
                                  </m:mcPr>
                                </m:mc>
                              </m:mcs>
                              <m:ctrlPr>
                                <a:rPr lang="en-US" sz="1100" i="1">
                                  <a:solidFill>
                                    <a:srgbClr val="836967"/>
                                  </a:solidFill>
                                  <a:latin typeface="Cambria Math" panose="02040503050406030204" pitchFamily="18" charset="0"/>
                                </a:rPr>
                              </m:ctrlPr>
                            </m:mPr>
                            <m:mr>
                              <m:e>
                                <m:r>
                                  <a:rPr lang="en-US" sz="1100" i="0">
                                    <a:latin typeface="Cambria Math" panose="02040503050406030204" pitchFamily="18" charset="0"/>
                                  </a:rPr>
                                  <m:t>1</m:t>
                                </m:r>
                              </m:e>
                            </m:mr>
                            <m:mr>
                              <m:e>
                                <m:r>
                                  <a:rPr lang="en-US" sz="1100" i="0">
                                    <a:latin typeface="Cambria Math" panose="02040503050406030204" pitchFamily="18" charset="0"/>
                                  </a:rPr>
                                  <m:t>3</m:t>
                                </m:r>
                              </m:e>
                            </m:mr>
                            <m:mr>
                              <m:e>
                                <m:r>
                                  <a:rPr lang="en-US" sz="1100" i="0">
                                    <a:latin typeface="Cambria Math" panose="02040503050406030204" pitchFamily="18" charset="0"/>
                                  </a:rPr>
                                  <m:t>4</m:t>
                                </m:r>
                              </m:e>
                            </m:mr>
                            <m:mr>
                              <m:e>
                                <m:r>
                                  <a:rPr lang="en-US" sz="1100" i="0">
                                    <a:latin typeface="Cambria Math" panose="02040503050406030204" pitchFamily="18" charset="0"/>
                                  </a:rPr>
                                  <m:t>1</m:t>
                                </m:r>
                              </m:e>
                            </m:mr>
                            <m:mr>
                              <m:e>
                                <m:r>
                                  <a:rPr lang="en-US" sz="1100" i="0">
                                    <a:latin typeface="Cambria Math" panose="02040503050406030204" pitchFamily="18" charset="0"/>
                                  </a:rPr>
                                  <m:t>5</m:t>
                                </m:r>
                              </m:e>
                            </m:mr>
                            <m:mr>
                              <m:e>
                                <m:r>
                                  <a:rPr lang="en-US" sz="1100" i="0">
                                    <a:latin typeface="Cambria Math" panose="02040503050406030204" pitchFamily="18" charset="0"/>
                                  </a:rPr>
                                  <m:t>3</m:t>
                                </m:r>
                              </m:e>
                            </m:mr>
                            <m:mr>
                              <m:e>
                                <m:r>
                                  <a:rPr lang="en-US" sz="1100" i="0">
                                    <a:latin typeface="Cambria Math" panose="02040503050406030204" pitchFamily="18" charset="0"/>
                                  </a:rPr>
                                  <m:t>5</m:t>
                                </m:r>
                              </m:e>
                            </m:mr>
                            <m:mr>
                              <m:e>
                                <m:r>
                                  <a:rPr lang="en-US" sz="1100" i="0">
                                    <a:latin typeface="Cambria Math" panose="02040503050406030204" pitchFamily="18" charset="0"/>
                                  </a:rPr>
                                  <m:t>1</m:t>
                                </m:r>
                              </m:e>
                            </m:mr>
                            <m:mr>
                              <m:e>
                                <m:r>
                                  <a:rPr lang="en-US" sz="1100" i="0">
                                    <a:latin typeface="Cambria Math" panose="02040503050406030204" pitchFamily="18" charset="0"/>
                                  </a:rPr>
                                  <m:t>1</m:t>
                                </m:r>
                              </m:e>
                            </m:mr>
                            <m:mr>
                              <m:e>
                                <m:r>
                                  <a:rPr lang="en-US" sz="1100" i="0">
                                    <a:latin typeface="Cambria Math" panose="02040503050406030204" pitchFamily="18" charset="0"/>
                                  </a:rPr>
                                  <m:t>2</m:t>
                                </m:r>
                              </m:e>
                            </m:mr>
                            <m:mr>
                              <m:e>
                                <m:r>
                                  <a:rPr lang="en-US" sz="1100" i="0">
                                    <a:latin typeface="Cambria Math" panose="02040503050406030204" pitchFamily="18" charset="0"/>
                                  </a:rPr>
                                  <m:t>5</m:t>
                                </m:r>
                              </m:e>
                            </m:mr>
                          </m:m>
                        </m:e>
                      </m:d>
                      <m:r>
                        <a:rPr lang="en-US" sz="1100" i="0">
                          <a:latin typeface="Cambria Math" panose="02040503050406030204" pitchFamily="18" charset="0"/>
                        </a:rPr>
                        <m:t>=</m:t>
                      </m:r>
                      <m:d>
                        <m:dPr>
                          <m:begChr m:val="["/>
                          <m:endChr m:val="]"/>
                          <m:ctrlPr>
                            <a:rPr lang="en-US" sz="1100" i="1">
                              <a:solidFill>
                                <a:srgbClr val="836967"/>
                              </a:solidFill>
                              <a:latin typeface="Cambria Math" panose="02040503050406030204" pitchFamily="18" charset="0"/>
                            </a:rPr>
                          </m:ctrlPr>
                        </m:dPr>
                        <m:e>
                          <m:m>
                            <m:mPr>
                              <m:plcHide m:val="on"/>
                              <m:mcs>
                                <m:mc>
                                  <m:mcPr>
                                    <m:count m:val="1"/>
                                    <m:mcJc m:val="center"/>
                                  </m:mcPr>
                                </m:mc>
                              </m:mcs>
                              <m:ctrlPr>
                                <a:rPr lang="en-US" sz="1100" i="1">
                                  <a:solidFill>
                                    <a:srgbClr val="836967"/>
                                  </a:solidFill>
                                  <a:latin typeface="Cambria Math" panose="02040503050406030204" pitchFamily="18" charset="0"/>
                                </a:rPr>
                              </m:ctrlPr>
                            </m:mPr>
                            <m:mr>
                              <m:e>
                                <m:r>
                                  <a:rPr lang="en-US" sz="1100" i="0">
                                    <a:latin typeface="Cambria Math" panose="02040503050406030204" pitchFamily="18" charset="0"/>
                                  </a:rPr>
                                  <m:t>113</m:t>
                                </m:r>
                              </m:e>
                            </m:mr>
                            <m:mr>
                              <m:e>
                                <m:r>
                                  <a:rPr lang="en-US" sz="1100" i="0">
                                    <a:latin typeface="Cambria Math" panose="02040503050406030204" pitchFamily="18" charset="0"/>
                                  </a:rPr>
                                  <m:t>117</m:t>
                                </m:r>
                              </m:e>
                            </m:mr>
                            <m:mr>
                              <m:e>
                                <m:r>
                                  <a:rPr lang="en-US" sz="1100" i="0">
                                    <a:latin typeface="Cambria Math" panose="02040503050406030204" pitchFamily="18" charset="0"/>
                                  </a:rPr>
                                  <m:t>124</m:t>
                                </m:r>
                              </m:e>
                            </m:mr>
                            <m:mr>
                              <m:e>
                                <m:r>
                                  <a:rPr lang="en-US" sz="1100" i="0">
                                    <a:latin typeface="Cambria Math" panose="02040503050406030204" pitchFamily="18" charset="0"/>
                                  </a:rPr>
                                  <m:t>121</m:t>
                                </m:r>
                              </m:e>
                            </m:mr>
                            <m:mr>
                              <m:e>
                                <m:r>
                                  <a:rPr lang="en-US" sz="1100" i="0">
                                    <a:latin typeface="Cambria Math" panose="02040503050406030204" pitchFamily="18" charset="0"/>
                                  </a:rPr>
                                  <m:t>84</m:t>
                                </m:r>
                              </m:e>
                            </m:mr>
                            <m:mr>
                              <m:e>
                                <m:r>
                                  <a:rPr lang="en-US" sz="1100" i="0">
                                    <a:latin typeface="Cambria Math" panose="02040503050406030204" pitchFamily="18" charset="0"/>
                                  </a:rPr>
                                  <m:t>99</m:t>
                                </m:r>
                              </m:e>
                            </m:mr>
                            <m:mr>
                              <m:e>
                                <m:r>
                                  <a:rPr lang="en-US" sz="1100" i="0">
                                    <a:latin typeface="Cambria Math" panose="02040503050406030204" pitchFamily="18" charset="0"/>
                                  </a:rPr>
                                  <m:t>…</m:t>
                                </m:r>
                              </m:e>
                            </m:mr>
                            <m:mr>
                              <m:e>
                                <m:r>
                                  <a:rPr lang="en-US" sz="1100" i="0">
                                    <a:latin typeface="Cambria Math" panose="02040503050406030204" pitchFamily="18" charset="0"/>
                                  </a:rPr>
                                  <m:t>89</m:t>
                                </m:r>
                              </m:e>
                            </m:mr>
                            <m:mr>
                              <m:e>
                                <m:r>
                                  <a:rPr lang="en-US" sz="1100" i="0">
                                    <a:latin typeface="Cambria Math" panose="02040503050406030204" pitchFamily="18" charset="0"/>
                                  </a:rPr>
                                  <m:t>108</m:t>
                                </m:r>
                              </m:e>
                            </m:mr>
                          </m:m>
                        </m:e>
                      </m:d>
                    </m:oMath>
                  </m:oMathPara>
                </a14:m>
                <a:endParaRPr lang="en-US" sz="1400"/>
              </a:p>
            </p:txBody>
          </p:sp>
        </mc:Choice>
        <mc:Fallback xmlns="">
          <p:sp>
            <p:nvSpPr>
              <p:cNvPr id="8" name="TextBox 7">
                <a:extLst>
                  <a:ext uri="{FF2B5EF4-FFF2-40B4-BE49-F238E27FC236}">
                    <a16:creationId xmlns:a16="http://schemas.microsoft.com/office/drawing/2014/main" id="{E03C11AE-91A9-ECE6-274B-FF6008235E0C}"/>
                  </a:ext>
                </a:extLst>
              </p:cNvPr>
              <p:cNvSpPr txBox="1">
                <a:spLocks noRot="1" noChangeAspect="1" noMove="1" noResize="1" noEditPoints="1" noAdjustHandles="1" noChangeArrowheads="1" noChangeShapeType="1" noTextEdit="1"/>
              </p:cNvSpPr>
              <p:nvPr/>
            </p:nvSpPr>
            <p:spPr>
              <a:xfrm>
                <a:off x="-1" y="593767"/>
                <a:ext cx="4248443" cy="2028184"/>
              </a:xfrm>
              <a:prstGeom prst="rect">
                <a:avLst/>
              </a:prstGeom>
              <a:blipFill>
                <a:blip r:embed="rId2"/>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45FE21A-0706-20AD-F3C7-CE83F2F7839F}"/>
              </a:ext>
            </a:extLst>
          </p:cNvPr>
          <p:cNvPicPr>
            <a:picLocks noChangeAspect="1"/>
          </p:cNvPicPr>
          <p:nvPr/>
        </p:nvPicPr>
        <p:blipFill>
          <a:blip r:embed="rId3"/>
          <a:stretch>
            <a:fillRect/>
          </a:stretch>
        </p:blipFill>
        <p:spPr>
          <a:xfrm>
            <a:off x="6227477" y="593767"/>
            <a:ext cx="5964523" cy="3168747"/>
          </a:xfrm>
          <a:prstGeom prst="rect">
            <a:avLst/>
          </a:prstGeom>
        </p:spPr>
      </p:pic>
      <p:grpSp>
        <p:nvGrpSpPr>
          <p:cNvPr id="12" name="Group 11">
            <a:extLst>
              <a:ext uri="{FF2B5EF4-FFF2-40B4-BE49-F238E27FC236}">
                <a16:creationId xmlns:a16="http://schemas.microsoft.com/office/drawing/2014/main" id="{C72E1F0E-54B7-3DB6-74BF-5EAED96E8AC9}"/>
              </a:ext>
            </a:extLst>
          </p:cNvPr>
          <p:cNvGrpSpPr/>
          <p:nvPr/>
        </p:nvGrpSpPr>
        <p:grpSpPr>
          <a:xfrm>
            <a:off x="131102" y="2763146"/>
            <a:ext cx="8386884" cy="3588534"/>
            <a:chOff x="-1" y="723483"/>
            <a:chExt cx="9774907" cy="4875457"/>
          </a:xfrm>
        </p:grpSpPr>
        <p:pic>
          <p:nvPicPr>
            <p:cNvPr id="13" name="Picture 12">
              <a:extLst>
                <a:ext uri="{FF2B5EF4-FFF2-40B4-BE49-F238E27FC236}">
                  <a16:creationId xmlns:a16="http://schemas.microsoft.com/office/drawing/2014/main" id="{7533FB66-9E84-A7C0-3068-133C8ACC96B4}"/>
                </a:ext>
              </a:extLst>
            </p:cNvPr>
            <p:cNvPicPr>
              <a:picLocks noChangeAspect="1"/>
            </p:cNvPicPr>
            <p:nvPr/>
          </p:nvPicPr>
          <p:blipFill>
            <a:blip r:embed="rId4"/>
            <a:stretch>
              <a:fillRect/>
            </a:stretch>
          </p:blipFill>
          <p:spPr>
            <a:xfrm>
              <a:off x="-1" y="723483"/>
              <a:ext cx="7078001" cy="4875457"/>
            </a:xfrm>
            <a:prstGeom prst="rect">
              <a:avLst/>
            </a:prstGeom>
          </p:spPr>
        </p:pic>
        <p:cxnSp>
          <p:nvCxnSpPr>
            <p:cNvPr id="14" name="Straight Arrow Connector 13">
              <a:extLst>
                <a:ext uri="{FF2B5EF4-FFF2-40B4-BE49-F238E27FC236}">
                  <a16:creationId xmlns:a16="http://schemas.microsoft.com/office/drawing/2014/main" id="{22AD987D-76C5-B490-811A-F46B5405866B}"/>
                </a:ext>
              </a:extLst>
            </p:cNvPr>
            <p:cNvCxnSpPr>
              <a:cxnSpLocks/>
              <a:stCxn id="15" idx="2"/>
            </p:cNvCxnSpPr>
            <p:nvPr/>
          </p:nvCxnSpPr>
          <p:spPr>
            <a:xfrm>
              <a:off x="4048429" y="1797094"/>
              <a:ext cx="900467" cy="1364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A379719-6F08-F1C4-066F-7CE31CB28781}"/>
                </a:ext>
              </a:extLst>
            </p:cNvPr>
            <p:cNvSpPr/>
            <p:nvPr/>
          </p:nvSpPr>
          <p:spPr>
            <a:xfrm>
              <a:off x="2789829" y="1469547"/>
              <a:ext cx="2517200" cy="32754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n w="0"/>
                  <a:solidFill>
                    <a:schemeClr val="tx1"/>
                  </a:solidFill>
                  <a:effectLst>
                    <a:outerShdw blurRad="38100" dist="19050" dir="2700000" algn="tl" rotWithShape="0">
                      <a:schemeClr val="dk1">
                        <a:alpha val="40000"/>
                      </a:schemeClr>
                    </a:outerShdw>
                  </a:effectLst>
                </a:rPr>
                <a:t>SJB CarbonSAFE Strat Test #001</a:t>
              </a:r>
            </a:p>
          </p:txBody>
        </p:sp>
        <p:sp>
          <p:nvSpPr>
            <p:cNvPr id="16" name="Freeform: Shape 15">
              <a:extLst>
                <a:ext uri="{FF2B5EF4-FFF2-40B4-BE49-F238E27FC236}">
                  <a16:creationId xmlns:a16="http://schemas.microsoft.com/office/drawing/2014/main" id="{EF759D22-A5AB-0066-FB68-44AF128FAA18}"/>
                </a:ext>
              </a:extLst>
            </p:cNvPr>
            <p:cNvSpPr/>
            <p:nvPr/>
          </p:nvSpPr>
          <p:spPr>
            <a:xfrm>
              <a:off x="4671647" y="3055893"/>
              <a:ext cx="554501" cy="573572"/>
            </a:xfrm>
            <a:custGeom>
              <a:avLst/>
              <a:gdLst>
                <a:gd name="connsiteX0" fmla="*/ 822126 w 1526976"/>
                <a:gd name="connsiteY0" fmla="*/ 730237 h 1863712"/>
                <a:gd name="connsiteX1" fmla="*/ 831651 w 1526976"/>
                <a:gd name="connsiteY1" fmla="*/ 706424 h 1863712"/>
                <a:gd name="connsiteX2" fmla="*/ 826888 w 1526976"/>
                <a:gd name="connsiteY2" fmla="*/ 677849 h 1863712"/>
                <a:gd name="connsiteX3" fmla="*/ 807838 w 1526976"/>
                <a:gd name="connsiteY3" fmla="*/ 663562 h 1863712"/>
                <a:gd name="connsiteX4" fmla="*/ 760213 w 1526976"/>
                <a:gd name="connsiteY4" fmla="*/ 654037 h 1863712"/>
                <a:gd name="connsiteX5" fmla="*/ 745926 w 1526976"/>
                <a:gd name="connsiteY5" fmla="*/ 649274 h 1863712"/>
                <a:gd name="connsiteX6" fmla="*/ 707826 w 1526976"/>
                <a:gd name="connsiteY6" fmla="*/ 644512 h 1863712"/>
                <a:gd name="connsiteX7" fmla="*/ 688776 w 1526976"/>
                <a:gd name="connsiteY7" fmla="*/ 634987 h 1863712"/>
                <a:gd name="connsiteX8" fmla="*/ 669726 w 1526976"/>
                <a:gd name="connsiteY8" fmla="*/ 601649 h 1863712"/>
                <a:gd name="connsiteX9" fmla="*/ 631626 w 1526976"/>
                <a:gd name="connsiteY9" fmla="*/ 592124 h 1863712"/>
                <a:gd name="connsiteX10" fmla="*/ 612576 w 1526976"/>
                <a:gd name="connsiteY10" fmla="*/ 587362 h 1863712"/>
                <a:gd name="connsiteX11" fmla="*/ 598288 w 1526976"/>
                <a:gd name="connsiteY11" fmla="*/ 577837 h 1863712"/>
                <a:gd name="connsiteX12" fmla="*/ 588763 w 1526976"/>
                <a:gd name="connsiteY12" fmla="*/ 544499 h 1863712"/>
                <a:gd name="connsiteX13" fmla="*/ 607813 w 1526976"/>
                <a:gd name="connsiteY13" fmla="*/ 515924 h 1863712"/>
                <a:gd name="connsiteX14" fmla="*/ 612576 w 1526976"/>
                <a:gd name="connsiteY14" fmla="*/ 496874 h 1863712"/>
                <a:gd name="connsiteX15" fmla="*/ 617338 w 1526976"/>
                <a:gd name="connsiteY15" fmla="*/ 482587 h 1863712"/>
                <a:gd name="connsiteX16" fmla="*/ 612576 w 1526976"/>
                <a:gd name="connsiteY16" fmla="*/ 468299 h 1863712"/>
                <a:gd name="connsiteX17" fmla="*/ 598288 w 1526976"/>
                <a:gd name="connsiteY17" fmla="*/ 463537 h 1863712"/>
                <a:gd name="connsiteX18" fmla="*/ 584001 w 1526976"/>
                <a:gd name="connsiteY18" fmla="*/ 449249 h 1863712"/>
                <a:gd name="connsiteX19" fmla="*/ 574476 w 1526976"/>
                <a:gd name="connsiteY19" fmla="*/ 434962 h 1863712"/>
                <a:gd name="connsiteX20" fmla="*/ 560188 w 1526976"/>
                <a:gd name="connsiteY20" fmla="*/ 415912 h 1863712"/>
                <a:gd name="connsiteX21" fmla="*/ 541138 w 1526976"/>
                <a:gd name="connsiteY21" fmla="*/ 368287 h 1863712"/>
                <a:gd name="connsiteX22" fmla="*/ 545901 w 1526976"/>
                <a:gd name="connsiteY22" fmla="*/ 306374 h 1863712"/>
                <a:gd name="connsiteX23" fmla="*/ 564951 w 1526976"/>
                <a:gd name="connsiteY23" fmla="*/ 287324 h 1863712"/>
                <a:gd name="connsiteX24" fmla="*/ 612576 w 1526976"/>
                <a:gd name="connsiteY24" fmla="*/ 263512 h 1863712"/>
                <a:gd name="connsiteX25" fmla="*/ 626863 w 1526976"/>
                <a:gd name="connsiteY25" fmla="*/ 253987 h 1863712"/>
                <a:gd name="connsiteX26" fmla="*/ 645913 w 1526976"/>
                <a:gd name="connsiteY26" fmla="*/ 234937 h 1863712"/>
                <a:gd name="connsiteX27" fmla="*/ 650676 w 1526976"/>
                <a:gd name="connsiteY27" fmla="*/ 215887 h 1863712"/>
                <a:gd name="connsiteX28" fmla="*/ 674488 w 1526976"/>
                <a:gd name="connsiteY28" fmla="*/ 177787 h 1863712"/>
                <a:gd name="connsiteX29" fmla="*/ 679251 w 1526976"/>
                <a:gd name="connsiteY29" fmla="*/ 158737 h 1863712"/>
                <a:gd name="connsiteX30" fmla="*/ 684013 w 1526976"/>
                <a:gd name="connsiteY30" fmla="*/ 134924 h 1863712"/>
                <a:gd name="connsiteX31" fmla="*/ 688776 w 1526976"/>
                <a:gd name="connsiteY31" fmla="*/ 120637 h 1863712"/>
                <a:gd name="connsiteX32" fmla="*/ 693538 w 1526976"/>
                <a:gd name="connsiteY32" fmla="*/ 77774 h 1863712"/>
                <a:gd name="connsiteX33" fmla="*/ 726876 w 1526976"/>
                <a:gd name="connsiteY33" fmla="*/ 49199 h 1863712"/>
                <a:gd name="connsiteX34" fmla="*/ 760213 w 1526976"/>
                <a:gd name="connsiteY34" fmla="*/ 34912 h 1863712"/>
                <a:gd name="connsiteX35" fmla="*/ 788788 w 1526976"/>
                <a:gd name="connsiteY35" fmla="*/ 25387 h 1863712"/>
                <a:gd name="connsiteX36" fmla="*/ 803076 w 1526976"/>
                <a:gd name="connsiteY36" fmla="*/ 20624 h 1863712"/>
                <a:gd name="connsiteX37" fmla="*/ 822126 w 1526976"/>
                <a:gd name="connsiteY37" fmla="*/ 15862 h 1863712"/>
                <a:gd name="connsiteX38" fmla="*/ 836413 w 1526976"/>
                <a:gd name="connsiteY38" fmla="*/ 6337 h 1863712"/>
                <a:gd name="connsiteX39" fmla="*/ 960238 w 1526976"/>
                <a:gd name="connsiteY39" fmla="*/ 6337 h 1863712"/>
                <a:gd name="connsiteX40" fmla="*/ 984051 w 1526976"/>
                <a:gd name="connsiteY40" fmla="*/ 15862 h 1863712"/>
                <a:gd name="connsiteX41" fmla="*/ 998338 w 1526976"/>
                <a:gd name="connsiteY41" fmla="*/ 20624 h 1863712"/>
                <a:gd name="connsiteX42" fmla="*/ 1055488 w 1526976"/>
                <a:gd name="connsiteY42" fmla="*/ 58724 h 1863712"/>
                <a:gd name="connsiteX43" fmla="*/ 1074538 w 1526976"/>
                <a:gd name="connsiteY43" fmla="*/ 77774 h 1863712"/>
                <a:gd name="connsiteX44" fmla="*/ 1093588 w 1526976"/>
                <a:gd name="connsiteY44" fmla="*/ 82537 h 1863712"/>
                <a:gd name="connsiteX45" fmla="*/ 1112638 w 1526976"/>
                <a:gd name="connsiteY45" fmla="*/ 96824 h 1863712"/>
                <a:gd name="connsiteX46" fmla="*/ 1136451 w 1526976"/>
                <a:gd name="connsiteY46" fmla="*/ 120637 h 1863712"/>
                <a:gd name="connsiteX47" fmla="*/ 1179313 w 1526976"/>
                <a:gd name="connsiteY47" fmla="*/ 153974 h 1863712"/>
                <a:gd name="connsiteX48" fmla="*/ 1207888 w 1526976"/>
                <a:gd name="connsiteY48" fmla="*/ 168262 h 1863712"/>
                <a:gd name="connsiteX49" fmla="*/ 1217413 w 1526976"/>
                <a:gd name="connsiteY49" fmla="*/ 182549 h 1863712"/>
                <a:gd name="connsiteX50" fmla="*/ 1226938 w 1526976"/>
                <a:gd name="connsiteY50" fmla="*/ 249224 h 1863712"/>
                <a:gd name="connsiteX51" fmla="*/ 1236463 w 1526976"/>
                <a:gd name="connsiteY51" fmla="*/ 282562 h 1863712"/>
                <a:gd name="connsiteX52" fmla="*/ 1250751 w 1526976"/>
                <a:gd name="connsiteY52" fmla="*/ 292087 h 1863712"/>
                <a:gd name="connsiteX53" fmla="*/ 1255513 w 1526976"/>
                <a:gd name="connsiteY53" fmla="*/ 311137 h 1863712"/>
                <a:gd name="connsiteX54" fmla="*/ 1288851 w 1526976"/>
                <a:gd name="connsiteY54" fmla="*/ 363524 h 1863712"/>
                <a:gd name="connsiteX55" fmla="*/ 1298376 w 1526976"/>
                <a:gd name="connsiteY55" fmla="*/ 392099 h 1863712"/>
                <a:gd name="connsiteX56" fmla="*/ 1303138 w 1526976"/>
                <a:gd name="connsiteY56" fmla="*/ 406387 h 1863712"/>
                <a:gd name="connsiteX57" fmla="*/ 1307901 w 1526976"/>
                <a:gd name="connsiteY57" fmla="*/ 425437 h 1863712"/>
                <a:gd name="connsiteX58" fmla="*/ 1317426 w 1526976"/>
                <a:gd name="connsiteY58" fmla="*/ 444487 h 1863712"/>
                <a:gd name="connsiteX59" fmla="*/ 1312663 w 1526976"/>
                <a:gd name="connsiteY59" fmla="*/ 530212 h 1863712"/>
                <a:gd name="connsiteX60" fmla="*/ 1298376 w 1526976"/>
                <a:gd name="connsiteY60" fmla="*/ 558787 h 1863712"/>
                <a:gd name="connsiteX61" fmla="*/ 1279326 w 1526976"/>
                <a:gd name="connsiteY61" fmla="*/ 563549 h 1863712"/>
                <a:gd name="connsiteX62" fmla="*/ 1265038 w 1526976"/>
                <a:gd name="connsiteY62" fmla="*/ 568312 h 1863712"/>
                <a:gd name="connsiteX63" fmla="*/ 1241226 w 1526976"/>
                <a:gd name="connsiteY63" fmla="*/ 582599 h 1863712"/>
                <a:gd name="connsiteX64" fmla="*/ 1203126 w 1526976"/>
                <a:gd name="connsiteY64" fmla="*/ 592124 h 1863712"/>
                <a:gd name="connsiteX65" fmla="*/ 1169788 w 1526976"/>
                <a:gd name="connsiteY65" fmla="*/ 615937 h 1863712"/>
                <a:gd name="connsiteX66" fmla="*/ 1150738 w 1526976"/>
                <a:gd name="connsiteY66" fmla="*/ 644512 h 1863712"/>
                <a:gd name="connsiteX67" fmla="*/ 1145976 w 1526976"/>
                <a:gd name="connsiteY67" fmla="*/ 658799 h 1863712"/>
                <a:gd name="connsiteX68" fmla="*/ 1136451 w 1526976"/>
                <a:gd name="connsiteY68" fmla="*/ 696899 h 1863712"/>
                <a:gd name="connsiteX69" fmla="*/ 1131688 w 1526976"/>
                <a:gd name="connsiteY69" fmla="*/ 711187 h 1863712"/>
                <a:gd name="connsiteX70" fmla="*/ 1155501 w 1526976"/>
                <a:gd name="connsiteY70" fmla="*/ 758812 h 1863712"/>
                <a:gd name="connsiteX71" fmla="*/ 1174551 w 1526976"/>
                <a:gd name="connsiteY71" fmla="*/ 768337 h 1863712"/>
                <a:gd name="connsiteX72" fmla="*/ 1184076 w 1526976"/>
                <a:gd name="connsiteY72" fmla="*/ 782624 h 1863712"/>
                <a:gd name="connsiteX73" fmla="*/ 1236463 w 1526976"/>
                <a:gd name="connsiteY73" fmla="*/ 806437 h 1863712"/>
                <a:gd name="connsiteX74" fmla="*/ 1274563 w 1526976"/>
                <a:gd name="connsiteY74" fmla="*/ 825487 h 1863712"/>
                <a:gd name="connsiteX75" fmla="*/ 1284088 w 1526976"/>
                <a:gd name="connsiteY75" fmla="*/ 854062 h 1863712"/>
                <a:gd name="connsiteX76" fmla="*/ 1288851 w 1526976"/>
                <a:gd name="connsiteY76" fmla="*/ 868349 h 1863712"/>
                <a:gd name="connsiteX77" fmla="*/ 1293613 w 1526976"/>
                <a:gd name="connsiteY77" fmla="*/ 887399 h 1863712"/>
                <a:gd name="connsiteX78" fmla="*/ 1298376 w 1526976"/>
                <a:gd name="connsiteY78" fmla="*/ 911212 h 1863712"/>
                <a:gd name="connsiteX79" fmla="*/ 1312663 w 1526976"/>
                <a:gd name="connsiteY79" fmla="*/ 944549 h 1863712"/>
                <a:gd name="connsiteX80" fmla="*/ 1331713 w 1526976"/>
                <a:gd name="connsiteY80" fmla="*/ 977887 h 1863712"/>
                <a:gd name="connsiteX81" fmla="*/ 1341238 w 1526976"/>
                <a:gd name="connsiteY81" fmla="*/ 1006462 h 1863712"/>
                <a:gd name="connsiteX82" fmla="*/ 1350763 w 1526976"/>
                <a:gd name="connsiteY82" fmla="*/ 1044562 h 1863712"/>
                <a:gd name="connsiteX83" fmla="*/ 1360288 w 1526976"/>
                <a:gd name="connsiteY83" fmla="*/ 1058849 h 1863712"/>
                <a:gd name="connsiteX84" fmla="*/ 1374576 w 1526976"/>
                <a:gd name="connsiteY84" fmla="*/ 1101712 h 1863712"/>
                <a:gd name="connsiteX85" fmla="*/ 1388863 w 1526976"/>
                <a:gd name="connsiteY85" fmla="*/ 1115999 h 1863712"/>
                <a:gd name="connsiteX86" fmla="*/ 1407913 w 1526976"/>
                <a:gd name="connsiteY86" fmla="*/ 1139812 h 1863712"/>
                <a:gd name="connsiteX87" fmla="*/ 1412676 w 1526976"/>
                <a:gd name="connsiteY87" fmla="*/ 1154099 h 1863712"/>
                <a:gd name="connsiteX88" fmla="*/ 1441251 w 1526976"/>
                <a:gd name="connsiteY88" fmla="*/ 1173149 h 1863712"/>
                <a:gd name="connsiteX89" fmla="*/ 1455538 w 1526976"/>
                <a:gd name="connsiteY89" fmla="*/ 1187437 h 1863712"/>
                <a:gd name="connsiteX90" fmla="*/ 1469826 w 1526976"/>
                <a:gd name="connsiteY90" fmla="*/ 1192199 h 1863712"/>
                <a:gd name="connsiteX91" fmla="*/ 1503163 w 1526976"/>
                <a:gd name="connsiteY91" fmla="*/ 1216012 h 1863712"/>
                <a:gd name="connsiteX92" fmla="*/ 1512688 w 1526976"/>
                <a:gd name="connsiteY92" fmla="*/ 1230299 h 1863712"/>
                <a:gd name="connsiteX93" fmla="*/ 1526976 w 1526976"/>
                <a:gd name="connsiteY93" fmla="*/ 1268399 h 1863712"/>
                <a:gd name="connsiteX94" fmla="*/ 1507926 w 1526976"/>
                <a:gd name="connsiteY94" fmla="*/ 1311262 h 1863712"/>
                <a:gd name="connsiteX95" fmla="*/ 1484113 w 1526976"/>
                <a:gd name="connsiteY95" fmla="*/ 1325549 h 1863712"/>
                <a:gd name="connsiteX96" fmla="*/ 1455538 w 1526976"/>
                <a:gd name="connsiteY96" fmla="*/ 1349362 h 1863712"/>
                <a:gd name="connsiteX97" fmla="*/ 1426963 w 1526976"/>
                <a:gd name="connsiteY97" fmla="*/ 1368412 h 1863712"/>
                <a:gd name="connsiteX98" fmla="*/ 1398388 w 1526976"/>
                <a:gd name="connsiteY98" fmla="*/ 1387462 h 1863712"/>
                <a:gd name="connsiteX99" fmla="*/ 1360288 w 1526976"/>
                <a:gd name="connsiteY99" fmla="*/ 1411274 h 1863712"/>
                <a:gd name="connsiteX100" fmla="*/ 1346001 w 1526976"/>
                <a:gd name="connsiteY100" fmla="*/ 1420799 h 1863712"/>
                <a:gd name="connsiteX101" fmla="*/ 1307901 w 1526976"/>
                <a:gd name="connsiteY101" fmla="*/ 1449374 h 1863712"/>
                <a:gd name="connsiteX102" fmla="*/ 1288851 w 1526976"/>
                <a:gd name="connsiteY102" fmla="*/ 1477949 h 1863712"/>
                <a:gd name="connsiteX103" fmla="*/ 1284088 w 1526976"/>
                <a:gd name="connsiteY103" fmla="*/ 1496999 h 1863712"/>
                <a:gd name="connsiteX104" fmla="*/ 1279326 w 1526976"/>
                <a:gd name="connsiteY104" fmla="*/ 1530337 h 1863712"/>
                <a:gd name="connsiteX105" fmla="*/ 1269801 w 1526976"/>
                <a:gd name="connsiteY105" fmla="*/ 1549387 h 1863712"/>
                <a:gd name="connsiteX106" fmla="*/ 1260276 w 1526976"/>
                <a:gd name="connsiteY106" fmla="*/ 1592249 h 1863712"/>
                <a:gd name="connsiteX107" fmla="*/ 1255513 w 1526976"/>
                <a:gd name="connsiteY107" fmla="*/ 1606537 h 1863712"/>
                <a:gd name="connsiteX108" fmla="*/ 1236463 w 1526976"/>
                <a:gd name="connsiteY108" fmla="*/ 1644637 h 1863712"/>
                <a:gd name="connsiteX109" fmla="*/ 1222176 w 1526976"/>
                <a:gd name="connsiteY109" fmla="*/ 1654162 h 1863712"/>
                <a:gd name="connsiteX110" fmla="*/ 1203126 w 1526976"/>
                <a:gd name="connsiteY110" fmla="*/ 1673212 h 1863712"/>
                <a:gd name="connsiteX111" fmla="*/ 1184076 w 1526976"/>
                <a:gd name="connsiteY111" fmla="*/ 1692262 h 1863712"/>
                <a:gd name="connsiteX112" fmla="*/ 1169788 w 1526976"/>
                <a:gd name="connsiteY112" fmla="*/ 1711312 h 1863712"/>
                <a:gd name="connsiteX113" fmla="*/ 1155501 w 1526976"/>
                <a:gd name="connsiteY113" fmla="*/ 1720837 h 1863712"/>
                <a:gd name="connsiteX114" fmla="*/ 1103113 w 1526976"/>
                <a:gd name="connsiteY114" fmla="*/ 1744649 h 1863712"/>
                <a:gd name="connsiteX115" fmla="*/ 1065013 w 1526976"/>
                <a:gd name="connsiteY115" fmla="*/ 1758937 h 1863712"/>
                <a:gd name="connsiteX116" fmla="*/ 1041201 w 1526976"/>
                <a:gd name="connsiteY116" fmla="*/ 1763699 h 1863712"/>
                <a:gd name="connsiteX117" fmla="*/ 1026913 w 1526976"/>
                <a:gd name="connsiteY117" fmla="*/ 1773224 h 1863712"/>
                <a:gd name="connsiteX118" fmla="*/ 1007863 w 1526976"/>
                <a:gd name="connsiteY118" fmla="*/ 1777987 h 1863712"/>
                <a:gd name="connsiteX119" fmla="*/ 984051 w 1526976"/>
                <a:gd name="connsiteY119" fmla="*/ 1806562 h 1863712"/>
                <a:gd name="connsiteX120" fmla="*/ 969763 w 1526976"/>
                <a:gd name="connsiteY120" fmla="*/ 1820849 h 1863712"/>
                <a:gd name="connsiteX121" fmla="*/ 950713 w 1526976"/>
                <a:gd name="connsiteY121" fmla="*/ 1849424 h 1863712"/>
                <a:gd name="connsiteX122" fmla="*/ 917376 w 1526976"/>
                <a:gd name="connsiteY122" fmla="*/ 1863712 h 1863712"/>
                <a:gd name="connsiteX123" fmla="*/ 888801 w 1526976"/>
                <a:gd name="connsiteY123" fmla="*/ 1830374 h 1863712"/>
                <a:gd name="connsiteX124" fmla="*/ 855463 w 1526976"/>
                <a:gd name="connsiteY124" fmla="*/ 1801799 h 1863712"/>
                <a:gd name="connsiteX125" fmla="*/ 836413 w 1526976"/>
                <a:gd name="connsiteY125" fmla="*/ 1777987 h 1863712"/>
                <a:gd name="connsiteX126" fmla="*/ 788788 w 1526976"/>
                <a:gd name="connsiteY126" fmla="*/ 1758937 h 1863712"/>
                <a:gd name="connsiteX127" fmla="*/ 774501 w 1526976"/>
                <a:gd name="connsiteY127" fmla="*/ 1739887 h 1863712"/>
                <a:gd name="connsiteX128" fmla="*/ 764976 w 1526976"/>
                <a:gd name="connsiteY128" fmla="*/ 1720837 h 1863712"/>
                <a:gd name="connsiteX129" fmla="*/ 755451 w 1526976"/>
                <a:gd name="connsiteY129" fmla="*/ 1706549 h 1863712"/>
                <a:gd name="connsiteX130" fmla="*/ 745926 w 1526976"/>
                <a:gd name="connsiteY130" fmla="*/ 1335074 h 1863712"/>
                <a:gd name="connsiteX131" fmla="*/ 736401 w 1526976"/>
                <a:gd name="connsiteY131" fmla="*/ 1292212 h 1863712"/>
                <a:gd name="connsiteX132" fmla="*/ 717351 w 1526976"/>
                <a:gd name="connsiteY132" fmla="*/ 1306499 h 1863712"/>
                <a:gd name="connsiteX133" fmla="*/ 698301 w 1526976"/>
                <a:gd name="connsiteY133" fmla="*/ 1335074 h 1863712"/>
                <a:gd name="connsiteX134" fmla="*/ 688776 w 1526976"/>
                <a:gd name="connsiteY134" fmla="*/ 1411274 h 1863712"/>
                <a:gd name="connsiteX135" fmla="*/ 679251 w 1526976"/>
                <a:gd name="connsiteY135" fmla="*/ 1425562 h 1863712"/>
                <a:gd name="connsiteX136" fmla="*/ 669726 w 1526976"/>
                <a:gd name="connsiteY136" fmla="*/ 1463662 h 1863712"/>
                <a:gd name="connsiteX137" fmla="*/ 660201 w 1526976"/>
                <a:gd name="connsiteY137" fmla="*/ 1477949 h 1863712"/>
                <a:gd name="connsiteX138" fmla="*/ 650676 w 1526976"/>
                <a:gd name="connsiteY138" fmla="*/ 1511287 h 1863712"/>
                <a:gd name="connsiteX139" fmla="*/ 641151 w 1526976"/>
                <a:gd name="connsiteY139" fmla="*/ 1525574 h 1863712"/>
                <a:gd name="connsiteX140" fmla="*/ 626863 w 1526976"/>
                <a:gd name="connsiteY140" fmla="*/ 1549387 h 1863712"/>
                <a:gd name="connsiteX141" fmla="*/ 617338 w 1526976"/>
                <a:gd name="connsiteY141" fmla="*/ 1563674 h 1863712"/>
                <a:gd name="connsiteX142" fmla="*/ 603051 w 1526976"/>
                <a:gd name="connsiteY142" fmla="*/ 1573199 h 1863712"/>
                <a:gd name="connsiteX143" fmla="*/ 588763 w 1526976"/>
                <a:gd name="connsiteY143" fmla="*/ 1606537 h 1863712"/>
                <a:gd name="connsiteX144" fmla="*/ 569713 w 1526976"/>
                <a:gd name="connsiteY144" fmla="*/ 1644637 h 1863712"/>
                <a:gd name="connsiteX145" fmla="*/ 560188 w 1526976"/>
                <a:gd name="connsiteY145" fmla="*/ 1687499 h 1863712"/>
                <a:gd name="connsiteX146" fmla="*/ 550663 w 1526976"/>
                <a:gd name="connsiteY146" fmla="*/ 1706549 h 1863712"/>
                <a:gd name="connsiteX147" fmla="*/ 517326 w 1526976"/>
                <a:gd name="connsiteY147" fmla="*/ 1730362 h 1863712"/>
                <a:gd name="connsiteX148" fmla="*/ 503038 w 1526976"/>
                <a:gd name="connsiteY148" fmla="*/ 1744649 h 1863712"/>
                <a:gd name="connsiteX149" fmla="*/ 469701 w 1526976"/>
                <a:gd name="connsiteY149" fmla="*/ 1749412 h 1863712"/>
                <a:gd name="connsiteX150" fmla="*/ 426838 w 1526976"/>
                <a:gd name="connsiteY150" fmla="*/ 1754174 h 1863712"/>
                <a:gd name="connsiteX151" fmla="*/ 412551 w 1526976"/>
                <a:gd name="connsiteY151" fmla="*/ 1758937 h 1863712"/>
                <a:gd name="connsiteX152" fmla="*/ 379213 w 1526976"/>
                <a:gd name="connsiteY152" fmla="*/ 1768462 h 1863712"/>
                <a:gd name="connsiteX153" fmla="*/ 341113 w 1526976"/>
                <a:gd name="connsiteY153" fmla="*/ 1763699 h 1863712"/>
                <a:gd name="connsiteX154" fmla="*/ 336351 w 1526976"/>
                <a:gd name="connsiteY154" fmla="*/ 1749412 h 1863712"/>
                <a:gd name="connsiteX155" fmla="*/ 322063 w 1526976"/>
                <a:gd name="connsiteY155" fmla="*/ 1735124 h 1863712"/>
                <a:gd name="connsiteX156" fmla="*/ 312538 w 1526976"/>
                <a:gd name="connsiteY156" fmla="*/ 1711312 h 1863712"/>
                <a:gd name="connsiteX157" fmla="*/ 245863 w 1526976"/>
                <a:gd name="connsiteY157" fmla="*/ 1692262 h 1863712"/>
                <a:gd name="connsiteX158" fmla="*/ 241101 w 1526976"/>
                <a:gd name="connsiteY158" fmla="*/ 1606537 h 1863712"/>
                <a:gd name="connsiteX159" fmla="*/ 236338 w 1526976"/>
                <a:gd name="connsiteY159" fmla="*/ 1587487 h 1863712"/>
                <a:gd name="connsiteX160" fmla="*/ 222051 w 1526976"/>
                <a:gd name="connsiteY160" fmla="*/ 1563674 h 1863712"/>
                <a:gd name="connsiteX161" fmla="*/ 207763 w 1526976"/>
                <a:gd name="connsiteY161" fmla="*/ 1558912 h 1863712"/>
                <a:gd name="connsiteX162" fmla="*/ 198238 w 1526976"/>
                <a:gd name="connsiteY162" fmla="*/ 1539862 h 1863712"/>
                <a:gd name="connsiteX163" fmla="*/ 179188 w 1526976"/>
                <a:gd name="connsiteY163" fmla="*/ 1535099 h 1863712"/>
                <a:gd name="connsiteX164" fmla="*/ 150613 w 1526976"/>
                <a:gd name="connsiteY164" fmla="*/ 1511287 h 1863712"/>
                <a:gd name="connsiteX165" fmla="*/ 136326 w 1526976"/>
                <a:gd name="connsiteY165" fmla="*/ 1506524 h 1863712"/>
                <a:gd name="connsiteX166" fmla="*/ 122038 w 1526976"/>
                <a:gd name="connsiteY166" fmla="*/ 1487474 h 1863712"/>
                <a:gd name="connsiteX167" fmla="*/ 112513 w 1526976"/>
                <a:gd name="connsiteY167" fmla="*/ 1473187 h 1863712"/>
                <a:gd name="connsiteX168" fmla="*/ 98226 w 1526976"/>
                <a:gd name="connsiteY168" fmla="*/ 1458899 h 1863712"/>
                <a:gd name="connsiteX169" fmla="*/ 93463 w 1526976"/>
                <a:gd name="connsiteY169" fmla="*/ 1444612 h 1863712"/>
                <a:gd name="connsiteX170" fmla="*/ 83938 w 1526976"/>
                <a:gd name="connsiteY170" fmla="*/ 1430324 h 1863712"/>
                <a:gd name="connsiteX171" fmla="*/ 79176 w 1526976"/>
                <a:gd name="connsiteY171" fmla="*/ 1406512 h 1863712"/>
                <a:gd name="connsiteX172" fmla="*/ 74413 w 1526976"/>
                <a:gd name="connsiteY172" fmla="*/ 1339837 h 1863712"/>
                <a:gd name="connsiteX173" fmla="*/ 64888 w 1526976"/>
                <a:gd name="connsiteY173" fmla="*/ 1320787 h 1863712"/>
                <a:gd name="connsiteX174" fmla="*/ 60126 w 1526976"/>
                <a:gd name="connsiteY174" fmla="*/ 1287449 h 1863712"/>
                <a:gd name="connsiteX175" fmla="*/ 55363 w 1526976"/>
                <a:gd name="connsiteY175" fmla="*/ 1268399 h 1863712"/>
                <a:gd name="connsiteX176" fmla="*/ 45838 w 1526976"/>
                <a:gd name="connsiteY176" fmla="*/ 1220774 h 1863712"/>
                <a:gd name="connsiteX177" fmla="*/ 36313 w 1526976"/>
                <a:gd name="connsiteY177" fmla="*/ 1192199 h 1863712"/>
                <a:gd name="connsiteX178" fmla="*/ 31551 w 1526976"/>
                <a:gd name="connsiteY178" fmla="*/ 1154099 h 1863712"/>
                <a:gd name="connsiteX179" fmla="*/ 22026 w 1526976"/>
                <a:gd name="connsiteY179" fmla="*/ 1111237 h 1863712"/>
                <a:gd name="connsiteX180" fmla="*/ 7738 w 1526976"/>
                <a:gd name="connsiteY180" fmla="*/ 1044562 h 1863712"/>
                <a:gd name="connsiteX181" fmla="*/ 7738 w 1526976"/>
                <a:gd name="connsiteY181" fmla="*/ 930262 h 1863712"/>
                <a:gd name="connsiteX182" fmla="*/ 22026 w 1526976"/>
                <a:gd name="connsiteY182" fmla="*/ 911212 h 1863712"/>
                <a:gd name="connsiteX183" fmla="*/ 36313 w 1526976"/>
                <a:gd name="connsiteY183" fmla="*/ 906449 h 1863712"/>
                <a:gd name="connsiteX184" fmla="*/ 60126 w 1526976"/>
                <a:gd name="connsiteY184" fmla="*/ 896924 h 1863712"/>
                <a:gd name="connsiteX185" fmla="*/ 83938 w 1526976"/>
                <a:gd name="connsiteY185" fmla="*/ 877874 h 1863712"/>
                <a:gd name="connsiteX186" fmla="*/ 107751 w 1526976"/>
                <a:gd name="connsiteY186" fmla="*/ 839774 h 1863712"/>
                <a:gd name="connsiteX187" fmla="*/ 126801 w 1526976"/>
                <a:gd name="connsiteY187" fmla="*/ 796912 h 1863712"/>
                <a:gd name="connsiteX188" fmla="*/ 169663 w 1526976"/>
                <a:gd name="connsiteY188" fmla="*/ 777862 h 1863712"/>
                <a:gd name="connsiteX189" fmla="*/ 203001 w 1526976"/>
                <a:gd name="connsiteY189" fmla="*/ 768337 h 1863712"/>
                <a:gd name="connsiteX190" fmla="*/ 217288 w 1526976"/>
                <a:gd name="connsiteY190" fmla="*/ 763574 h 1863712"/>
                <a:gd name="connsiteX191" fmla="*/ 245863 w 1526976"/>
                <a:gd name="connsiteY191" fmla="*/ 758812 h 1863712"/>
                <a:gd name="connsiteX192" fmla="*/ 274438 w 1526976"/>
                <a:gd name="connsiteY192" fmla="*/ 739762 h 1863712"/>
                <a:gd name="connsiteX193" fmla="*/ 303013 w 1526976"/>
                <a:gd name="connsiteY193" fmla="*/ 720712 h 1863712"/>
                <a:gd name="connsiteX194" fmla="*/ 431601 w 1526976"/>
                <a:gd name="connsiteY194" fmla="*/ 725474 h 1863712"/>
                <a:gd name="connsiteX195" fmla="*/ 455413 w 1526976"/>
                <a:gd name="connsiteY195" fmla="*/ 739762 h 1863712"/>
                <a:gd name="connsiteX196" fmla="*/ 483988 w 1526976"/>
                <a:gd name="connsiteY196" fmla="*/ 754049 h 1863712"/>
                <a:gd name="connsiteX197" fmla="*/ 512563 w 1526976"/>
                <a:gd name="connsiteY197" fmla="*/ 768337 h 1863712"/>
                <a:gd name="connsiteX198" fmla="*/ 550663 w 1526976"/>
                <a:gd name="connsiteY198" fmla="*/ 796912 h 1863712"/>
                <a:gd name="connsiteX199" fmla="*/ 588763 w 1526976"/>
                <a:gd name="connsiteY199" fmla="*/ 835012 h 1863712"/>
                <a:gd name="connsiteX200" fmla="*/ 607813 w 1526976"/>
                <a:gd name="connsiteY200" fmla="*/ 854062 h 1863712"/>
                <a:gd name="connsiteX201" fmla="*/ 626863 w 1526976"/>
                <a:gd name="connsiteY201" fmla="*/ 863587 h 1863712"/>
                <a:gd name="connsiteX202" fmla="*/ 641151 w 1526976"/>
                <a:gd name="connsiteY202" fmla="*/ 877874 h 1863712"/>
                <a:gd name="connsiteX203" fmla="*/ 655438 w 1526976"/>
                <a:gd name="connsiteY203" fmla="*/ 882637 h 1863712"/>
                <a:gd name="connsiteX204" fmla="*/ 674488 w 1526976"/>
                <a:gd name="connsiteY204" fmla="*/ 892162 h 1863712"/>
                <a:gd name="connsiteX205" fmla="*/ 717351 w 1526976"/>
                <a:gd name="connsiteY205" fmla="*/ 882637 h 1863712"/>
                <a:gd name="connsiteX206" fmla="*/ 722113 w 1526976"/>
                <a:gd name="connsiteY206" fmla="*/ 868349 h 1863712"/>
                <a:gd name="connsiteX207" fmla="*/ 736401 w 1526976"/>
                <a:gd name="connsiteY207" fmla="*/ 858824 h 1863712"/>
                <a:gd name="connsiteX208" fmla="*/ 750688 w 1526976"/>
                <a:gd name="connsiteY208" fmla="*/ 844537 h 1863712"/>
                <a:gd name="connsiteX209" fmla="*/ 764976 w 1526976"/>
                <a:gd name="connsiteY209" fmla="*/ 811199 h 1863712"/>
                <a:gd name="connsiteX210" fmla="*/ 769738 w 1526976"/>
                <a:gd name="connsiteY210" fmla="*/ 796912 h 1863712"/>
                <a:gd name="connsiteX211" fmla="*/ 774501 w 1526976"/>
                <a:gd name="connsiteY211" fmla="*/ 758812 h 1863712"/>
                <a:gd name="connsiteX212" fmla="*/ 803076 w 1526976"/>
                <a:gd name="connsiteY212" fmla="*/ 739762 h 1863712"/>
                <a:gd name="connsiteX213" fmla="*/ 822126 w 1526976"/>
                <a:gd name="connsiteY213" fmla="*/ 730237 h 186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526976" h="1863712">
                  <a:moveTo>
                    <a:pt x="822126" y="730237"/>
                  </a:moveTo>
                  <a:cubicBezTo>
                    <a:pt x="825301" y="722299"/>
                    <a:pt x="830877" y="714938"/>
                    <a:pt x="831651" y="706424"/>
                  </a:cubicBezTo>
                  <a:cubicBezTo>
                    <a:pt x="832525" y="696807"/>
                    <a:pt x="831578" y="686290"/>
                    <a:pt x="826888" y="677849"/>
                  </a:cubicBezTo>
                  <a:cubicBezTo>
                    <a:pt x="823033" y="670911"/>
                    <a:pt x="814937" y="667112"/>
                    <a:pt x="807838" y="663562"/>
                  </a:cubicBezTo>
                  <a:cubicBezTo>
                    <a:pt x="800730" y="660008"/>
                    <a:pt x="763806" y="654636"/>
                    <a:pt x="760213" y="654037"/>
                  </a:cubicBezTo>
                  <a:cubicBezTo>
                    <a:pt x="755451" y="652449"/>
                    <a:pt x="750865" y="650172"/>
                    <a:pt x="745926" y="649274"/>
                  </a:cubicBezTo>
                  <a:cubicBezTo>
                    <a:pt x="733334" y="646984"/>
                    <a:pt x="720243" y="647616"/>
                    <a:pt x="707826" y="644512"/>
                  </a:cubicBezTo>
                  <a:cubicBezTo>
                    <a:pt x="700938" y="642790"/>
                    <a:pt x="695126" y="638162"/>
                    <a:pt x="688776" y="634987"/>
                  </a:cubicBezTo>
                  <a:cubicBezTo>
                    <a:pt x="687824" y="633083"/>
                    <a:pt x="674213" y="603893"/>
                    <a:pt x="669726" y="601649"/>
                  </a:cubicBezTo>
                  <a:cubicBezTo>
                    <a:pt x="658017" y="595794"/>
                    <a:pt x="644326" y="595299"/>
                    <a:pt x="631626" y="592124"/>
                  </a:cubicBezTo>
                  <a:lnTo>
                    <a:pt x="612576" y="587362"/>
                  </a:lnTo>
                  <a:cubicBezTo>
                    <a:pt x="607813" y="584187"/>
                    <a:pt x="601864" y="582307"/>
                    <a:pt x="598288" y="577837"/>
                  </a:cubicBezTo>
                  <a:cubicBezTo>
                    <a:pt x="595805" y="574734"/>
                    <a:pt x="589073" y="545740"/>
                    <a:pt x="588763" y="544499"/>
                  </a:cubicBezTo>
                  <a:cubicBezTo>
                    <a:pt x="603635" y="499889"/>
                    <a:pt x="579271" y="565873"/>
                    <a:pt x="607813" y="515924"/>
                  </a:cubicBezTo>
                  <a:cubicBezTo>
                    <a:pt x="611060" y="510241"/>
                    <a:pt x="610778" y="503168"/>
                    <a:pt x="612576" y="496874"/>
                  </a:cubicBezTo>
                  <a:cubicBezTo>
                    <a:pt x="613955" y="492047"/>
                    <a:pt x="615751" y="487349"/>
                    <a:pt x="617338" y="482587"/>
                  </a:cubicBezTo>
                  <a:cubicBezTo>
                    <a:pt x="615751" y="477824"/>
                    <a:pt x="616126" y="471849"/>
                    <a:pt x="612576" y="468299"/>
                  </a:cubicBezTo>
                  <a:cubicBezTo>
                    <a:pt x="609026" y="464749"/>
                    <a:pt x="602465" y="466322"/>
                    <a:pt x="598288" y="463537"/>
                  </a:cubicBezTo>
                  <a:cubicBezTo>
                    <a:pt x="592684" y="459801"/>
                    <a:pt x="588313" y="454423"/>
                    <a:pt x="584001" y="449249"/>
                  </a:cubicBezTo>
                  <a:cubicBezTo>
                    <a:pt x="580337" y="444852"/>
                    <a:pt x="577803" y="439619"/>
                    <a:pt x="574476" y="434962"/>
                  </a:cubicBezTo>
                  <a:cubicBezTo>
                    <a:pt x="569862" y="428503"/>
                    <a:pt x="564951" y="422262"/>
                    <a:pt x="560188" y="415912"/>
                  </a:cubicBezTo>
                  <a:cubicBezTo>
                    <a:pt x="548418" y="380602"/>
                    <a:pt x="555153" y="396317"/>
                    <a:pt x="541138" y="368287"/>
                  </a:cubicBezTo>
                  <a:cubicBezTo>
                    <a:pt x="542726" y="347649"/>
                    <a:pt x="540060" y="326232"/>
                    <a:pt x="545901" y="306374"/>
                  </a:cubicBezTo>
                  <a:cubicBezTo>
                    <a:pt x="548435" y="297759"/>
                    <a:pt x="557939" y="292934"/>
                    <a:pt x="564951" y="287324"/>
                  </a:cubicBezTo>
                  <a:cubicBezTo>
                    <a:pt x="590725" y="266705"/>
                    <a:pt x="587136" y="269871"/>
                    <a:pt x="612576" y="263512"/>
                  </a:cubicBezTo>
                  <a:cubicBezTo>
                    <a:pt x="617338" y="260337"/>
                    <a:pt x="623287" y="258456"/>
                    <a:pt x="626863" y="253987"/>
                  </a:cubicBezTo>
                  <a:cubicBezTo>
                    <a:pt x="645335" y="230897"/>
                    <a:pt x="614743" y="245326"/>
                    <a:pt x="645913" y="234937"/>
                  </a:cubicBezTo>
                  <a:cubicBezTo>
                    <a:pt x="647501" y="228587"/>
                    <a:pt x="648018" y="221868"/>
                    <a:pt x="650676" y="215887"/>
                  </a:cubicBezTo>
                  <a:cubicBezTo>
                    <a:pt x="654508" y="207264"/>
                    <a:pt x="668113" y="187348"/>
                    <a:pt x="674488" y="177787"/>
                  </a:cubicBezTo>
                  <a:cubicBezTo>
                    <a:pt x="676076" y="171437"/>
                    <a:pt x="677831" y="165127"/>
                    <a:pt x="679251" y="158737"/>
                  </a:cubicBezTo>
                  <a:cubicBezTo>
                    <a:pt x="681007" y="150835"/>
                    <a:pt x="682050" y="142777"/>
                    <a:pt x="684013" y="134924"/>
                  </a:cubicBezTo>
                  <a:cubicBezTo>
                    <a:pt x="685231" y="130054"/>
                    <a:pt x="687188" y="125399"/>
                    <a:pt x="688776" y="120637"/>
                  </a:cubicBezTo>
                  <a:cubicBezTo>
                    <a:pt x="690363" y="106349"/>
                    <a:pt x="688992" y="91412"/>
                    <a:pt x="693538" y="77774"/>
                  </a:cubicBezTo>
                  <a:cubicBezTo>
                    <a:pt x="695701" y="71286"/>
                    <a:pt x="723343" y="51723"/>
                    <a:pt x="726876" y="49199"/>
                  </a:cubicBezTo>
                  <a:cubicBezTo>
                    <a:pt x="746938" y="34868"/>
                    <a:pt x="735234" y="42405"/>
                    <a:pt x="760213" y="34912"/>
                  </a:cubicBezTo>
                  <a:cubicBezTo>
                    <a:pt x="769830" y="32027"/>
                    <a:pt x="779263" y="28562"/>
                    <a:pt x="788788" y="25387"/>
                  </a:cubicBezTo>
                  <a:cubicBezTo>
                    <a:pt x="793551" y="23799"/>
                    <a:pt x="798206" y="21841"/>
                    <a:pt x="803076" y="20624"/>
                  </a:cubicBezTo>
                  <a:lnTo>
                    <a:pt x="822126" y="15862"/>
                  </a:lnTo>
                  <a:cubicBezTo>
                    <a:pt x="826888" y="12687"/>
                    <a:pt x="831152" y="8592"/>
                    <a:pt x="836413" y="6337"/>
                  </a:cubicBezTo>
                  <a:cubicBezTo>
                    <a:pt x="869428" y="-7813"/>
                    <a:pt x="955491" y="6121"/>
                    <a:pt x="960238" y="6337"/>
                  </a:cubicBezTo>
                  <a:cubicBezTo>
                    <a:pt x="968176" y="9512"/>
                    <a:pt x="976046" y="12860"/>
                    <a:pt x="984051" y="15862"/>
                  </a:cubicBezTo>
                  <a:cubicBezTo>
                    <a:pt x="988751" y="17625"/>
                    <a:pt x="994161" y="17839"/>
                    <a:pt x="998338" y="20624"/>
                  </a:cubicBezTo>
                  <a:cubicBezTo>
                    <a:pt x="1060771" y="62246"/>
                    <a:pt x="1019701" y="46796"/>
                    <a:pt x="1055488" y="58724"/>
                  </a:cubicBezTo>
                  <a:cubicBezTo>
                    <a:pt x="1061838" y="65074"/>
                    <a:pt x="1066923" y="73014"/>
                    <a:pt x="1074538" y="77774"/>
                  </a:cubicBezTo>
                  <a:cubicBezTo>
                    <a:pt x="1080089" y="81243"/>
                    <a:pt x="1087734" y="79610"/>
                    <a:pt x="1093588" y="82537"/>
                  </a:cubicBezTo>
                  <a:cubicBezTo>
                    <a:pt x="1100687" y="86087"/>
                    <a:pt x="1106288" y="92062"/>
                    <a:pt x="1112638" y="96824"/>
                  </a:cubicBezTo>
                  <a:cubicBezTo>
                    <a:pt x="1131840" y="135228"/>
                    <a:pt x="1110172" y="103118"/>
                    <a:pt x="1136451" y="120637"/>
                  </a:cubicBezTo>
                  <a:cubicBezTo>
                    <a:pt x="1161108" y="137075"/>
                    <a:pt x="1141267" y="141291"/>
                    <a:pt x="1179313" y="153974"/>
                  </a:cubicBezTo>
                  <a:cubicBezTo>
                    <a:pt x="1199031" y="160547"/>
                    <a:pt x="1189424" y="155952"/>
                    <a:pt x="1207888" y="168262"/>
                  </a:cubicBezTo>
                  <a:cubicBezTo>
                    <a:pt x="1211063" y="173024"/>
                    <a:pt x="1215158" y="177288"/>
                    <a:pt x="1217413" y="182549"/>
                  </a:cubicBezTo>
                  <a:cubicBezTo>
                    <a:pt x="1224391" y="198831"/>
                    <a:pt x="1225557" y="239558"/>
                    <a:pt x="1226938" y="249224"/>
                  </a:cubicBezTo>
                  <a:cubicBezTo>
                    <a:pt x="1227086" y="250263"/>
                    <a:pt x="1234105" y="279614"/>
                    <a:pt x="1236463" y="282562"/>
                  </a:cubicBezTo>
                  <a:cubicBezTo>
                    <a:pt x="1240039" y="287032"/>
                    <a:pt x="1245988" y="288912"/>
                    <a:pt x="1250751" y="292087"/>
                  </a:cubicBezTo>
                  <a:cubicBezTo>
                    <a:pt x="1252338" y="298437"/>
                    <a:pt x="1253215" y="305008"/>
                    <a:pt x="1255513" y="311137"/>
                  </a:cubicBezTo>
                  <a:cubicBezTo>
                    <a:pt x="1262826" y="330638"/>
                    <a:pt x="1276545" y="347117"/>
                    <a:pt x="1288851" y="363524"/>
                  </a:cubicBezTo>
                  <a:lnTo>
                    <a:pt x="1298376" y="392099"/>
                  </a:lnTo>
                  <a:cubicBezTo>
                    <a:pt x="1299963" y="396862"/>
                    <a:pt x="1301920" y="401517"/>
                    <a:pt x="1303138" y="406387"/>
                  </a:cubicBezTo>
                  <a:cubicBezTo>
                    <a:pt x="1304726" y="412737"/>
                    <a:pt x="1305603" y="419308"/>
                    <a:pt x="1307901" y="425437"/>
                  </a:cubicBezTo>
                  <a:cubicBezTo>
                    <a:pt x="1310394" y="432084"/>
                    <a:pt x="1314251" y="438137"/>
                    <a:pt x="1317426" y="444487"/>
                  </a:cubicBezTo>
                  <a:cubicBezTo>
                    <a:pt x="1315838" y="473062"/>
                    <a:pt x="1315376" y="501722"/>
                    <a:pt x="1312663" y="530212"/>
                  </a:cubicBezTo>
                  <a:cubicBezTo>
                    <a:pt x="1312018" y="536981"/>
                    <a:pt x="1303927" y="555086"/>
                    <a:pt x="1298376" y="558787"/>
                  </a:cubicBezTo>
                  <a:cubicBezTo>
                    <a:pt x="1292930" y="562418"/>
                    <a:pt x="1285620" y="561751"/>
                    <a:pt x="1279326" y="563549"/>
                  </a:cubicBezTo>
                  <a:cubicBezTo>
                    <a:pt x="1274499" y="564928"/>
                    <a:pt x="1269528" y="566067"/>
                    <a:pt x="1265038" y="568312"/>
                  </a:cubicBezTo>
                  <a:cubicBezTo>
                    <a:pt x="1256759" y="572452"/>
                    <a:pt x="1249865" y="579276"/>
                    <a:pt x="1241226" y="582599"/>
                  </a:cubicBezTo>
                  <a:cubicBezTo>
                    <a:pt x="1229008" y="587298"/>
                    <a:pt x="1203126" y="592124"/>
                    <a:pt x="1203126" y="592124"/>
                  </a:cubicBezTo>
                  <a:cubicBezTo>
                    <a:pt x="1185452" y="600961"/>
                    <a:pt x="1182075" y="600139"/>
                    <a:pt x="1169788" y="615937"/>
                  </a:cubicBezTo>
                  <a:cubicBezTo>
                    <a:pt x="1162760" y="624973"/>
                    <a:pt x="1150738" y="644512"/>
                    <a:pt x="1150738" y="644512"/>
                  </a:cubicBezTo>
                  <a:cubicBezTo>
                    <a:pt x="1149151" y="649274"/>
                    <a:pt x="1147297" y="653956"/>
                    <a:pt x="1145976" y="658799"/>
                  </a:cubicBezTo>
                  <a:cubicBezTo>
                    <a:pt x="1142532" y="671429"/>
                    <a:pt x="1140591" y="684480"/>
                    <a:pt x="1136451" y="696899"/>
                  </a:cubicBezTo>
                  <a:lnTo>
                    <a:pt x="1131688" y="711187"/>
                  </a:lnTo>
                  <a:cubicBezTo>
                    <a:pt x="1135522" y="726522"/>
                    <a:pt x="1139301" y="750712"/>
                    <a:pt x="1155501" y="758812"/>
                  </a:cubicBezTo>
                  <a:lnTo>
                    <a:pt x="1174551" y="768337"/>
                  </a:lnTo>
                  <a:cubicBezTo>
                    <a:pt x="1177726" y="773099"/>
                    <a:pt x="1179768" y="778855"/>
                    <a:pt x="1184076" y="782624"/>
                  </a:cubicBezTo>
                  <a:cubicBezTo>
                    <a:pt x="1208488" y="803984"/>
                    <a:pt x="1209132" y="800970"/>
                    <a:pt x="1236463" y="806437"/>
                  </a:cubicBezTo>
                  <a:cubicBezTo>
                    <a:pt x="1249163" y="812787"/>
                    <a:pt x="1270073" y="812017"/>
                    <a:pt x="1274563" y="825487"/>
                  </a:cubicBezTo>
                  <a:lnTo>
                    <a:pt x="1284088" y="854062"/>
                  </a:lnTo>
                  <a:cubicBezTo>
                    <a:pt x="1285676" y="858824"/>
                    <a:pt x="1287634" y="863479"/>
                    <a:pt x="1288851" y="868349"/>
                  </a:cubicBezTo>
                  <a:cubicBezTo>
                    <a:pt x="1290438" y="874699"/>
                    <a:pt x="1292193" y="881009"/>
                    <a:pt x="1293613" y="887399"/>
                  </a:cubicBezTo>
                  <a:cubicBezTo>
                    <a:pt x="1295369" y="895301"/>
                    <a:pt x="1296413" y="903359"/>
                    <a:pt x="1298376" y="911212"/>
                  </a:cubicBezTo>
                  <a:cubicBezTo>
                    <a:pt x="1301345" y="923087"/>
                    <a:pt x="1306604" y="933946"/>
                    <a:pt x="1312663" y="944549"/>
                  </a:cubicBezTo>
                  <a:cubicBezTo>
                    <a:pt x="1324118" y="964595"/>
                    <a:pt x="1322119" y="953903"/>
                    <a:pt x="1331713" y="977887"/>
                  </a:cubicBezTo>
                  <a:cubicBezTo>
                    <a:pt x="1335442" y="987209"/>
                    <a:pt x="1339269" y="996617"/>
                    <a:pt x="1341238" y="1006462"/>
                  </a:cubicBezTo>
                  <a:cubicBezTo>
                    <a:pt x="1343048" y="1015513"/>
                    <a:pt x="1345883" y="1034803"/>
                    <a:pt x="1350763" y="1044562"/>
                  </a:cubicBezTo>
                  <a:cubicBezTo>
                    <a:pt x="1353323" y="1049681"/>
                    <a:pt x="1357113" y="1054087"/>
                    <a:pt x="1360288" y="1058849"/>
                  </a:cubicBezTo>
                  <a:cubicBezTo>
                    <a:pt x="1363945" y="1077133"/>
                    <a:pt x="1363622" y="1086376"/>
                    <a:pt x="1374576" y="1101712"/>
                  </a:cubicBezTo>
                  <a:cubicBezTo>
                    <a:pt x="1378491" y="1107192"/>
                    <a:pt x="1384101" y="1111237"/>
                    <a:pt x="1388863" y="1115999"/>
                  </a:cubicBezTo>
                  <a:cubicBezTo>
                    <a:pt x="1400783" y="1163674"/>
                    <a:pt x="1382861" y="1114760"/>
                    <a:pt x="1407913" y="1139812"/>
                  </a:cubicBezTo>
                  <a:cubicBezTo>
                    <a:pt x="1411463" y="1143362"/>
                    <a:pt x="1409126" y="1150549"/>
                    <a:pt x="1412676" y="1154099"/>
                  </a:cubicBezTo>
                  <a:cubicBezTo>
                    <a:pt x="1420771" y="1162194"/>
                    <a:pt x="1433157" y="1165054"/>
                    <a:pt x="1441251" y="1173149"/>
                  </a:cubicBezTo>
                  <a:cubicBezTo>
                    <a:pt x="1446013" y="1177912"/>
                    <a:pt x="1449934" y="1183701"/>
                    <a:pt x="1455538" y="1187437"/>
                  </a:cubicBezTo>
                  <a:cubicBezTo>
                    <a:pt x="1459715" y="1190222"/>
                    <a:pt x="1465063" y="1190612"/>
                    <a:pt x="1469826" y="1192199"/>
                  </a:cubicBezTo>
                  <a:cubicBezTo>
                    <a:pt x="1477939" y="1197608"/>
                    <a:pt x="1497255" y="1210104"/>
                    <a:pt x="1503163" y="1216012"/>
                  </a:cubicBezTo>
                  <a:cubicBezTo>
                    <a:pt x="1507210" y="1220059"/>
                    <a:pt x="1509848" y="1225329"/>
                    <a:pt x="1512688" y="1230299"/>
                  </a:cubicBezTo>
                  <a:cubicBezTo>
                    <a:pt x="1523756" y="1249668"/>
                    <a:pt x="1521767" y="1247565"/>
                    <a:pt x="1526976" y="1268399"/>
                  </a:cubicBezTo>
                  <a:cubicBezTo>
                    <a:pt x="1523585" y="1278573"/>
                    <a:pt x="1518491" y="1302206"/>
                    <a:pt x="1507926" y="1311262"/>
                  </a:cubicBezTo>
                  <a:cubicBezTo>
                    <a:pt x="1500898" y="1317286"/>
                    <a:pt x="1492051" y="1320787"/>
                    <a:pt x="1484113" y="1325549"/>
                  </a:cubicBezTo>
                  <a:cubicBezTo>
                    <a:pt x="1465336" y="1353716"/>
                    <a:pt x="1486299" y="1327390"/>
                    <a:pt x="1455538" y="1349362"/>
                  </a:cubicBezTo>
                  <a:cubicBezTo>
                    <a:pt x="1424322" y="1371659"/>
                    <a:pt x="1457613" y="1358195"/>
                    <a:pt x="1426963" y="1368412"/>
                  </a:cubicBezTo>
                  <a:cubicBezTo>
                    <a:pt x="1404587" y="1401975"/>
                    <a:pt x="1433535" y="1365495"/>
                    <a:pt x="1398388" y="1387462"/>
                  </a:cubicBezTo>
                  <a:cubicBezTo>
                    <a:pt x="1351035" y="1417058"/>
                    <a:pt x="1405306" y="1400021"/>
                    <a:pt x="1360288" y="1411274"/>
                  </a:cubicBezTo>
                  <a:cubicBezTo>
                    <a:pt x="1355526" y="1414449"/>
                    <a:pt x="1350855" y="1417765"/>
                    <a:pt x="1346001" y="1420799"/>
                  </a:cubicBezTo>
                  <a:cubicBezTo>
                    <a:pt x="1327675" y="1432253"/>
                    <a:pt x="1320539" y="1433125"/>
                    <a:pt x="1307901" y="1449374"/>
                  </a:cubicBezTo>
                  <a:cubicBezTo>
                    <a:pt x="1300873" y="1458410"/>
                    <a:pt x="1288851" y="1477949"/>
                    <a:pt x="1288851" y="1477949"/>
                  </a:cubicBezTo>
                  <a:cubicBezTo>
                    <a:pt x="1287263" y="1484299"/>
                    <a:pt x="1285259" y="1490559"/>
                    <a:pt x="1284088" y="1496999"/>
                  </a:cubicBezTo>
                  <a:cubicBezTo>
                    <a:pt x="1282080" y="1508043"/>
                    <a:pt x="1282279" y="1519507"/>
                    <a:pt x="1279326" y="1530337"/>
                  </a:cubicBezTo>
                  <a:cubicBezTo>
                    <a:pt x="1277458" y="1537186"/>
                    <a:pt x="1272976" y="1543037"/>
                    <a:pt x="1269801" y="1549387"/>
                  </a:cubicBezTo>
                  <a:cubicBezTo>
                    <a:pt x="1266530" y="1565741"/>
                    <a:pt x="1264757" y="1576566"/>
                    <a:pt x="1260276" y="1592249"/>
                  </a:cubicBezTo>
                  <a:cubicBezTo>
                    <a:pt x="1258897" y="1597076"/>
                    <a:pt x="1257590" y="1601967"/>
                    <a:pt x="1255513" y="1606537"/>
                  </a:cubicBezTo>
                  <a:cubicBezTo>
                    <a:pt x="1249637" y="1619463"/>
                    <a:pt x="1248277" y="1636761"/>
                    <a:pt x="1236463" y="1644637"/>
                  </a:cubicBezTo>
                  <a:lnTo>
                    <a:pt x="1222176" y="1654162"/>
                  </a:lnTo>
                  <a:cubicBezTo>
                    <a:pt x="1209475" y="1692261"/>
                    <a:pt x="1228526" y="1647812"/>
                    <a:pt x="1203126" y="1673212"/>
                  </a:cubicBezTo>
                  <a:cubicBezTo>
                    <a:pt x="1177726" y="1698612"/>
                    <a:pt x="1222175" y="1679561"/>
                    <a:pt x="1184076" y="1692262"/>
                  </a:cubicBezTo>
                  <a:cubicBezTo>
                    <a:pt x="1179313" y="1698612"/>
                    <a:pt x="1175401" y="1705699"/>
                    <a:pt x="1169788" y="1711312"/>
                  </a:cubicBezTo>
                  <a:cubicBezTo>
                    <a:pt x="1165741" y="1715359"/>
                    <a:pt x="1160526" y="1718096"/>
                    <a:pt x="1155501" y="1720837"/>
                  </a:cubicBezTo>
                  <a:cubicBezTo>
                    <a:pt x="1105063" y="1748349"/>
                    <a:pt x="1133646" y="1733199"/>
                    <a:pt x="1103113" y="1744649"/>
                  </a:cubicBezTo>
                  <a:cubicBezTo>
                    <a:pt x="1094376" y="1747925"/>
                    <a:pt x="1075821" y="1756235"/>
                    <a:pt x="1065013" y="1758937"/>
                  </a:cubicBezTo>
                  <a:cubicBezTo>
                    <a:pt x="1057160" y="1760900"/>
                    <a:pt x="1049138" y="1762112"/>
                    <a:pt x="1041201" y="1763699"/>
                  </a:cubicBezTo>
                  <a:cubicBezTo>
                    <a:pt x="1036438" y="1766874"/>
                    <a:pt x="1032174" y="1770969"/>
                    <a:pt x="1026913" y="1773224"/>
                  </a:cubicBezTo>
                  <a:cubicBezTo>
                    <a:pt x="1020897" y="1775802"/>
                    <a:pt x="1013546" y="1774740"/>
                    <a:pt x="1007863" y="1777987"/>
                  </a:cubicBezTo>
                  <a:cubicBezTo>
                    <a:pt x="994581" y="1785577"/>
                    <a:pt x="993018" y="1795802"/>
                    <a:pt x="984051" y="1806562"/>
                  </a:cubicBezTo>
                  <a:cubicBezTo>
                    <a:pt x="979739" y="1811736"/>
                    <a:pt x="973898" y="1815533"/>
                    <a:pt x="969763" y="1820849"/>
                  </a:cubicBezTo>
                  <a:cubicBezTo>
                    <a:pt x="962735" y="1829885"/>
                    <a:pt x="960952" y="1844304"/>
                    <a:pt x="950713" y="1849424"/>
                  </a:cubicBezTo>
                  <a:cubicBezTo>
                    <a:pt x="927173" y="1861194"/>
                    <a:pt x="938398" y="1856704"/>
                    <a:pt x="917376" y="1863712"/>
                  </a:cubicBezTo>
                  <a:cubicBezTo>
                    <a:pt x="879150" y="1835041"/>
                    <a:pt x="913947" y="1865578"/>
                    <a:pt x="888801" y="1830374"/>
                  </a:cubicBezTo>
                  <a:cubicBezTo>
                    <a:pt x="881149" y="1819661"/>
                    <a:pt x="865466" y="1809301"/>
                    <a:pt x="855463" y="1801799"/>
                  </a:cubicBezTo>
                  <a:cubicBezTo>
                    <a:pt x="850199" y="1786007"/>
                    <a:pt x="853386" y="1785821"/>
                    <a:pt x="836413" y="1777987"/>
                  </a:cubicBezTo>
                  <a:cubicBezTo>
                    <a:pt x="820889" y="1770822"/>
                    <a:pt x="788788" y="1758937"/>
                    <a:pt x="788788" y="1758937"/>
                  </a:cubicBezTo>
                  <a:cubicBezTo>
                    <a:pt x="784026" y="1752587"/>
                    <a:pt x="778708" y="1746618"/>
                    <a:pt x="774501" y="1739887"/>
                  </a:cubicBezTo>
                  <a:cubicBezTo>
                    <a:pt x="770738" y="1733867"/>
                    <a:pt x="768498" y="1727001"/>
                    <a:pt x="764976" y="1720837"/>
                  </a:cubicBezTo>
                  <a:cubicBezTo>
                    <a:pt x="762136" y="1715867"/>
                    <a:pt x="758626" y="1711312"/>
                    <a:pt x="755451" y="1706549"/>
                  </a:cubicBezTo>
                  <a:cubicBezTo>
                    <a:pt x="737868" y="1548320"/>
                    <a:pt x="756391" y="1727506"/>
                    <a:pt x="745926" y="1335074"/>
                  </a:cubicBezTo>
                  <a:cubicBezTo>
                    <a:pt x="745440" y="1316856"/>
                    <a:pt x="741564" y="1307702"/>
                    <a:pt x="736401" y="1292212"/>
                  </a:cubicBezTo>
                  <a:cubicBezTo>
                    <a:pt x="730051" y="1296974"/>
                    <a:pt x="722624" y="1300567"/>
                    <a:pt x="717351" y="1306499"/>
                  </a:cubicBezTo>
                  <a:cubicBezTo>
                    <a:pt x="709746" y="1315055"/>
                    <a:pt x="698301" y="1335074"/>
                    <a:pt x="698301" y="1335074"/>
                  </a:cubicBezTo>
                  <a:cubicBezTo>
                    <a:pt x="697808" y="1340006"/>
                    <a:pt x="692995" y="1398617"/>
                    <a:pt x="688776" y="1411274"/>
                  </a:cubicBezTo>
                  <a:cubicBezTo>
                    <a:pt x="686966" y="1416704"/>
                    <a:pt x="682426" y="1420799"/>
                    <a:pt x="679251" y="1425562"/>
                  </a:cubicBezTo>
                  <a:cubicBezTo>
                    <a:pt x="677441" y="1434613"/>
                    <a:pt x="674606" y="1453903"/>
                    <a:pt x="669726" y="1463662"/>
                  </a:cubicBezTo>
                  <a:cubicBezTo>
                    <a:pt x="667166" y="1468781"/>
                    <a:pt x="663376" y="1473187"/>
                    <a:pt x="660201" y="1477949"/>
                  </a:cubicBezTo>
                  <a:cubicBezTo>
                    <a:pt x="658677" y="1484046"/>
                    <a:pt x="654090" y="1504459"/>
                    <a:pt x="650676" y="1511287"/>
                  </a:cubicBezTo>
                  <a:cubicBezTo>
                    <a:pt x="648116" y="1516406"/>
                    <a:pt x="644185" y="1520720"/>
                    <a:pt x="641151" y="1525574"/>
                  </a:cubicBezTo>
                  <a:cubicBezTo>
                    <a:pt x="636245" y="1533424"/>
                    <a:pt x="631769" y="1541537"/>
                    <a:pt x="626863" y="1549387"/>
                  </a:cubicBezTo>
                  <a:cubicBezTo>
                    <a:pt x="623829" y="1554241"/>
                    <a:pt x="621385" y="1559627"/>
                    <a:pt x="617338" y="1563674"/>
                  </a:cubicBezTo>
                  <a:cubicBezTo>
                    <a:pt x="613291" y="1567721"/>
                    <a:pt x="607813" y="1570024"/>
                    <a:pt x="603051" y="1573199"/>
                  </a:cubicBezTo>
                  <a:cubicBezTo>
                    <a:pt x="577345" y="1611759"/>
                    <a:pt x="609266" y="1560406"/>
                    <a:pt x="588763" y="1606537"/>
                  </a:cubicBezTo>
                  <a:cubicBezTo>
                    <a:pt x="558770" y="1674021"/>
                    <a:pt x="584521" y="1600217"/>
                    <a:pt x="569713" y="1644637"/>
                  </a:cubicBezTo>
                  <a:cubicBezTo>
                    <a:pt x="566858" y="1661769"/>
                    <a:pt x="566585" y="1672574"/>
                    <a:pt x="560188" y="1687499"/>
                  </a:cubicBezTo>
                  <a:cubicBezTo>
                    <a:pt x="557391" y="1694024"/>
                    <a:pt x="555283" y="1701159"/>
                    <a:pt x="550663" y="1706549"/>
                  </a:cubicBezTo>
                  <a:cubicBezTo>
                    <a:pt x="542085" y="1716556"/>
                    <a:pt x="527364" y="1721997"/>
                    <a:pt x="517326" y="1730362"/>
                  </a:cubicBezTo>
                  <a:cubicBezTo>
                    <a:pt x="512152" y="1734674"/>
                    <a:pt x="509291" y="1742148"/>
                    <a:pt x="503038" y="1744649"/>
                  </a:cubicBezTo>
                  <a:cubicBezTo>
                    <a:pt x="492616" y="1748818"/>
                    <a:pt x="480839" y="1748020"/>
                    <a:pt x="469701" y="1749412"/>
                  </a:cubicBezTo>
                  <a:cubicBezTo>
                    <a:pt x="455436" y="1751195"/>
                    <a:pt x="441126" y="1752587"/>
                    <a:pt x="426838" y="1754174"/>
                  </a:cubicBezTo>
                  <a:cubicBezTo>
                    <a:pt x="422076" y="1755762"/>
                    <a:pt x="417378" y="1757558"/>
                    <a:pt x="412551" y="1758937"/>
                  </a:cubicBezTo>
                  <a:cubicBezTo>
                    <a:pt x="370682" y="1770900"/>
                    <a:pt x="413477" y="1757040"/>
                    <a:pt x="379213" y="1768462"/>
                  </a:cubicBezTo>
                  <a:cubicBezTo>
                    <a:pt x="366513" y="1766874"/>
                    <a:pt x="352809" y="1768897"/>
                    <a:pt x="341113" y="1763699"/>
                  </a:cubicBezTo>
                  <a:cubicBezTo>
                    <a:pt x="336526" y="1761660"/>
                    <a:pt x="339136" y="1753589"/>
                    <a:pt x="336351" y="1749412"/>
                  </a:cubicBezTo>
                  <a:cubicBezTo>
                    <a:pt x="332615" y="1743808"/>
                    <a:pt x="326826" y="1739887"/>
                    <a:pt x="322063" y="1735124"/>
                  </a:cubicBezTo>
                  <a:cubicBezTo>
                    <a:pt x="318888" y="1727187"/>
                    <a:pt x="317069" y="1718561"/>
                    <a:pt x="312538" y="1711312"/>
                  </a:cubicBezTo>
                  <a:cubicBezTo>
                    <a:pt x="296461" y="1685589"/>
                    <a:pt x="277339" y="1695123"/>
                    <a:pt x="245863" y="1692262"/>
                  </a:cubicBezTo>
                  <a:cubicBezTo>
                    <a:pt x="244276" y="1663687"/>
                    <a:pt x="243692" y="1635039"/>
                    <a:pt x="241101" y="1606537"/>
                  </a:cubicBezTo>
                  <a:cubicBezTo>
                    <a:pt x="240508" y="1600018"/>
                    <a:pt x="238996" y="1593468"/>
                    <a:pt x="236338" y="1587487"/>
                  </a:cubicBezTo>
                  <a:cubicBezTo>
                    <a:pt x="232579" y="1579028"/>
                    <a:pt x="228596" y="1570219"/>
                    <a:pt x="222051" y="1563674"/>
                  </a:cubicBezTo>
                  <a:cubicBezTo>
                    <a:pt x="218501" y="1560124"/>
                    <a:pt x="212526" y="1560499"/>
                    <a:pt x="207763" y="1558912"/>
                  </a:cubicBezTo>
                  <a:cubicBezTo>
                    <a:pt x="204588" y="1552562"/>
                    <a:pt x="203692" y="1544407"/>
                    <a:pt x="198238" y="1539862"/>
                  </a:cubicBezTo>
                  <a:cubicBezTo>
                    <a:pt x="193210" y="1535672"/>
                    <a:pt x="185204" y="1537677"/>
                    <a:pt x="179188" y="1535099"/>
                  </a:cubicBezTo>
                  <a:cubicBezTo>
                    <a:pt x="157378" y="1525751"/>
                    <a:pt x="171206" y="1525016"/>
                    <a:pt x="150613" y="1511287"/>
                  </a:cubicBezTo>
                  <a:cubicBezTo>
                    <a:pt x="146436" y="1508502"/>
                    <a:pt x="141088" y="1508112"/>
                    <a:pt x="136326" y="1506524"/>
                  </a:cubicBezTo>
                  <a:cubicBezTo>
                    <a:pt x="131563" y="1500174"/>
                    <a:pt x="126652" y="1493933"/>
                    <a:pt x="122038" y="1487474"/>
                  </a:cubicBezTo>
                  <a:cubicBezTo>
                    <a:pt x="118711" y="1482817"/>
                    <a:pt x="116177" y="1477584"/>
                    <a:pt x="112513" y="1473187"/>
                  </a:cubicBezTo>
                  <a:cubicBezTo>
                    <a:pt x="108201" y="1468013"/>
                    <a:pt x="102988" y="1463662"/>
                    <a:pt x="98226" y="1458899"/>
                  </a:cubicBezTo>
                  <a:cubicBezTo>
                    <a:pt x="96638" y="1454137"/>
                    <a:pt x="95708" y="1449102"/>
                    <a:pt x="93463" y="1444612"/>
                  </a:cubicBezTo>
                  <a:cubicBezTo>
                    <a:pt x="90903" y="1439492"/>
                    <a:pt x="85948" y="1435684"/>
                    <a:pt x="83938" y="1430324"/>
                  </a:cubicBezTo>
                  <a:cubicBezTo>
                    <a:pt x="81096" y="1422745"/>
                    <a:pt x="80763" y="1414449"/>
                    <a:pt x="79176" y="1406512"/>
                  </a:cubicBezTo>
                  <a:cubicBezTo>
                    <a:pt x="77588" y="1384287"/>
                    <a:pt x="78076" y="1361815"/>
                    <a:pt x="74413" y="1339837"/>
                  </a:cubicBezTo>
                  <a:cubicBezTo>
                    <a:pt x="73246" y="1332834"/>
                    <a:pt x="66756" y="1327636"/>
                    <a:pt x="64888" y="1320787"/>
                  </a:cubicBezTo>
                  <a:cubicBezTo>
                    <a:pt x="61935" y="1309957"/>
                    <a:pt x="62134" y="1298493"/>
                    <a:pt x="60126" y="1287449"/>
                  </a:cubicBezTo>
                  <a:cubicBezTo>
                    <a:pt x="58955" y="1281009"/>
                    <a:pt x="56735" y="1274799"/>
                    <a:pt x="55363" y="1268399"/>
                  </a:cubicBezTo>
                  <a:cubicBezTo>
                    <a:pt x="51971" y="1252569"/>
                    <a:pt x="50958" y="1236133"/>
                    <a:pt x="45838" y="1220774"/>
                  </a:cubicBezTo>
                  <a:lnTo>
                    <a:pt x="36313" y="1192199"/>
                  </a:lnTo>
                  <a:cubicBezTo>
                    <a:pt x="34726" y="1179499"/>
                    <a:pt x="33655" y="1166724"/>
                    <a:pt x="31551" y="1154099"/>
                  </a:cubicBezTo>
                  <a:cubicBezTo>
                    <a:pt x="24000" y="1108795"/>
                    <a:pt x="29091" y="1164223"/>
                    <a:pt x="22026" y="1111237"/>
                  </a:cubicBezTo>
                  <a:cubicBezTo>
                    <a:pt x="14071" y="1051577"/>
                    <a:pt x="25504" y="1080094"/>
                    <a:pt x="7738" y="1044562"/>
                  </a:cubicBezTo>
                  <a:cubicBezTo>
                    <a:pt x="-1233" y="999701"/>
                    <a:pt x="-3844" y="996857"/>
                    <a:pt x="7738" y="930262"/>
                  </a:cubicBezTo>
                  <a:cubicBezTo>
                    <a:pt x="9098" y="922442"/>
                    <a:pt x="15928" y="916294"/>
                    <a:pt x="22026" y="911212"/>
                  </a:cubicBezTo>
                  <a:cubicBezTo>
                    <a:pt x="25882" y="907998"/>
                    <a:pt x="31613" y="908212"/>
                    <a:pt x="36313" y="906449"/>
                  </a:cubicBezTo>
                  <a:cubicBezTo>
                    <a:pt x="44318" y="903447"/>
                    <a:pt x="52188" y="900099"/>
                    <a:pt x="60126" y="896924"/>
                  </a:cubicBezTo>
                  <a:cubicBezTo>
                    <a:pt x="68063" y="890574"/>
                    <a:pt x="76750" y="885062"/>
                    <a:pt x="83938" y="877874"/>
                  </a:cubicBezTo>
                  <a:cubicBezTo>
                    <a:pt x="93492" y="868320"/>
                    <a:pt x="102720" y="852350"/>
                    <a:pt x="107751" y="839774"/>
                  </a:cubicBezTo>
                  <a:cubicBezTo>
                    <a:pt x="111896" y="829412"/>
                    <a:pt x="115805" y="806075"/>
                    <a:pt x="126801" y="796912"/>
                  </a:cubicBezTo>
                  <a:cubicBezTo>
                    <a:pt x="132333" y="792302"/>
                    <a:pt x="164744" y="779502"/>
                    <a:pt x="169663" y="777862"/>
                  </a:cubicBezTo>
                  <a:cubicBezTo>
                    <a:pt x="180627" y="774207"/>
                    <a:pt x="191931" y="771658"/>
                    <a:pt x="203001" y="768337"/>
                  </a:cubicBezTo>
                  <a:cubicBezTo>
                    <a:pt x="207809" y="766894"/>
                    <a:pt x="212388" y="764663"/>
                    <a:pt x="217288" y="763574"/>
                  </a:cubicBezTo>
                  <a:cubicBezTo>
                    <a:pt x="226714" y="761479"/>
                    <a:pt x="236338" y="760399"/>
                    <a:pt x="245863" y="758812"/>
                  </a:cubicBezTo>
                  <a:cubicBezTo>
                    <a:pt x="255388" y="752462"/>
                    <a:pt x="266343" y="747857"/>
                    <a:pt x="274438" y="739762"/>
                  </a:cubicBezTo>
                  <a:cubicBezTo>
                    <a:pt x="292276" y="721924"/>
                    <a:pt x="282336" y="727604"/>
                    <a:pt x="303013" y="720712"/>
                  </a:cubicBezTo>
                  <a:cubicBezTo>
                    <a:pt x="345876" y="722299"/>
                    <a:pt x="389040" y="720154"/>
                    <a:pt x="431601" y="725474"/>
                  </a:cubicBezTo>
                  <a:cubicBezTo>
                    <a:pt x="440786" y="726622"/>
                    <a:pt x="447287" y="735329"/>
                    <a:pt x="455413" y="739762"/>
                  </a:cubicBezTo>
                  <a:cubicBezTo>
                    <a:pt x="464762" y="744861"/>
                    <a:pt x="474679" y="748877"/>
                    <a:pt x="483988" y="754049"/>
                  </a:cubicBezTo>
                  <a:cubicBezTo>
                    <a:pt x="511688" y="769437"/>
                    <a:pt x="484747" y="759064"/>
                    <a:pt x="512563" y="768337"/>
                  </a:cubicBezTo>
                  <a:cubicBezTo>
                    <a:pt x="525263" y="777862"/>
                    <a:pt x="540746" y="784516"/>
                    <a:pt x="550663" y="796912"/>
                  </a:cubicBezTo>
                  <a:cubicBezTo>
                    <a:pt x="586275" y="841426"/>
                    <a:pt x="552521" y="803299"/>
                    <a:pt x="588763" y="835012"/>
                  </a:cubicBezTo>
                  <a:cubicBezTo>
                    <a:pt x="595521" y="840926"/>
                    <a:pt x="600629" y="848674"/>
                    <a:pt x="607813" y="854062"/>
                  </a:cubicBezTo>
                  <a:cubicBezTo>
                    <a:pt x="613493" y="858322"/>
                    <a:pt x="621086" y="859461"/>
                    <a:pt x="626863" y="863587"/>
                  </a:cubicBezTo>
                  <a:cubicBezTo>
                    <a:pt x="632344" y="867502"/>
                    <a:pt x="635547" y="874138"/>
                    <a:pt x="641151" y="877874"/>
                  </a:cubicBezTo>
                  <a:cubicBezTo>
                    <a:pt x="645328" y="880659"/>
                    <a:pt x="650824" y="880659"/>
                    <a:pt x="655438" y="882637"/>
                  </a:cubicBezTo>
                  <a:cubicBezTo>
                    <a:pt x="661963" y="885434"/>
                    <a:pt x="668138" y="888987"/>
                    <a:pt x="674488" y="892162"/>
                  </a:cubicBezTo>
                  <a:cubicBezTo>
                    <a:pt x="688776" y="888987"/>
                    <a:pt x="704260" y="889183"/>
                    <a:pt x="717351" y="882637"/>
                  </a:cubicBezTo>
                  <a:cubicBezTo>
                    <a:pt x="721841" y="880392"/>
                    <a:pt x="718977" y="872269"/>
                    <a:pt x="722113" y="868349"/>
                  </a:cubicBezTo>
                  <a:cubicBezTo>
                    <a:pt x="725689" y="863879"/>
                    <a:pt x="732004" y="862488"/>
                    <a:pt x="736401" y="858824"/>
                  </a:cubicBezTo>
                  <a:cubicBezTo>
                    <a:pt x="741575" y="854512"/>
                    <a:pt x="745926" y="849299"/>
                    <a:pt x="750688" y="844537"/>
                  </a:cubicBezTo>
                  <a:cubicBezTo>
                    <a:pt x="761860" y="811024"/>
                    <a:pt x="747318" y="852403"/>
                    <a:pt x="764976" y="811199"/>
                  </a:cubicBezTo>
                  <a:cubicBezTo>
                    <a:pt x="766953" y="806585"/>
                    <a:pt x="768151" y="801674"/>
                    <a:pt x="769738" y="796912"/>
                  </a:cubicBezTo>
                  <a:cubicBezTo>
                    <a:pt x="771326" y="784212"/>
                    <a:pt x="768052" y="769867"/>
                    <a:pt x="774501" y="758812"/>
                  </a:cubicBezTo>
                  <a:cubicBezTo>
                    <a:pt x="780269" y="748924"/>
                    <a:pt x="797957" y="750001"/>
                    <a:pt x="803076" y="739762"/>
                  </a:cubicBezTo>
                  <a:lnTo>
                    <a:pt x="822126" y="730237"/>
                  </a:lnTo>
                  <a:close/>
                </a:path>
              </a:pathLst>
            </a:custGeom>
            <a:solidFill>
              <a:schemeClr val="accent1">
                <a:lumMod val="20000"/>
                <a:lumOff val="80000"/>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8C189B0-6704-701B-1354-083CB01982A2}"/>
                </a:ext>
              </a:extLst>
            </p:cNvPr>
            <p:cNvSpPr txBox="1"/>
            <p:nvPr/>
          </p:nvSpPr>
          <p:spPr>
            <a:xfrm>
              <a:off x="7192307" y="4035125"/>
              <a:ext cx="2582599" cy="10035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400" i="1"/>
                <a:t>Supercritical plume gas CO2 gas of scenarios in 30 years- at Entrada injection Zone</a:t>
              </a:r>
            </a:p>
          </p:txBody>
        </p:sp>
        <p:cxnSp>
          <p:nvCxnSpPr>
            <p:cNvPr id="18" name="Connector: Elbow 17">
              <a:extLst>
                <a:ext uri="{FF2B5EF4-FFF2-40B4-BE49-F238E27FC236}">
                  <a16:creationId xmlns:a16="http://schemas.microsoft.com/office/drawing/2014/main" id="{5F3D1FFD-5659-DA41-82B7-38EB10C21B4E}"/>
                </a:ext>
              </a:extLst>
            </p:cNvPr>
            <p:cNvCxnSpPr>
              <a:cxnSpLocks/>
              <a:stCxn id="17" idx="0"/>
              <a:endCxn id="16" idx="89"/>
            </p:cNvCxnSpPr>
            <p:nvPr/>
          </p:nvCxnSpPr>
          <p:spPr>
            <a:xfrm rot="16200000" flipV="1">
              <a:off x="6535013" y="2086530"/>
              <a:ext cx="613790" cy="3283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26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1BA9C8-FB33-BDFB-C177-54925AA42C30}"/>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IV. CONCLUSION</a:t>
            </a:r>
          </a:p>
        </p:txBody>
      </p:sp>
      <p:sp>
        <p:nvSpPr>
          <p:cNvPr id="5" name="TextBox 4">
            <a:extLst>
              <a:ext uri="{FF2B5EF4-FFF2-40B4-BE49-F238E27FC236}">
                <a16:creationId xmlns:a16="http://schemas.microsoft.com/office/drawing/2014/main" id="{9DB63A36-5F99-0AD7-E0DA-7601C81E52D9}"/>
              </a:ext>
            </a:extLst>
          </p:cNvPr>
          <p:cNvSpPr txBox="1"/>
          <p:nvPr/>
        </p:nvSpPr>
        <p:spPr>
          <a:xfrm>
            <a:off x="818587" y="952757"/>
            <a:ext cx="7488384" cy="707886"/>
          </a:xfrm>
          <a:prstGeom prst="rect">
            <a:avLst/>
          </a:prstGeom>
          <a:noFill/>
          <a:ln w="38100">
            <a:solidFill>
              <a:schemeClr val="tx1"/>
            </a:solidFill>
          </a:ln>
        </p:spPr>
        <p:txBody>
          <a:bodyPr wrap="square">
            <a:spAutoFit/>
          </a:bodyPr>
          <a:lstStyle/>
          <a:p>
            <a:r>
              <a:rPr lang="en-US" sz="2000">
                <a:latin typeface="Times New Roman" panose="02020603050405020304" pitchFamily="18" charset="0"/>
                <a:cs typeface="Times New Roman" panose="02020603050405020304" pitchFamily="18" charset="0"/>
              </a:rPr>
              <a:t>The primary goals of this research are to develop a model for evaluating risk of wells in the AoR; </a:t>
            </a:r>
          </a:p>
        </p:txBody>
      </p:sp>
      <p:sp>
        <p:nvSpPr>
          <p:cNvPr id="7" name="TextBox 6">
            <a:extLst>
              <a:ext uri="{FF2B5EF4-FFF2-40B4-BE49-F238E27FC236}">
                <a16:creationId xmlns:a16="http://schemas.microsoft.com/office/drawing/2014/main" id="{92FBB612-307D-BD5D-1A43-EBEC73AAB6FB}"/>
              </a:ext>
            </a:extLst>
          </p:cNvPr>
          <p:cNvSpPr txBox="1"/>
          <p:nvPr/>
        </p:nvSpPr>
        <p:spPr>
          <a:xfrm>
            <a:off x="818587" y="2281361"/>
            <a:ext cx="7488385" cy="3139321"/>
          </a:xfrm>
          <a:prstGeom prst="rect">
            <a:avLst/>
          </a:prstGeom>
          <a:solidFill>
            <a:schemeClr val="accent6">
              <a:lumMod val="20000"/>
              <a:lumOff val="80000"/>
            </a:schemeClr>
          </a:solidFill>
          <a:ln w="38100">
            <a:solidFill>
              <a:schemeClr val="accent6">
                <a:lumMod val="75000"/>
              </a:schemeClr>
            </a:solidFill>
          </a:ln>
        </p:spPr>
        <p:txBody>
          <a:bodyPr wrap="square">
            <a:spAutoFit/>
          </a:bodyPr>
          <a:lstStyle/>
          <a:p>
            <a:pPr marL="285750" indent="-285750">
              <a:buFont typeface="Wingdings" panose="05000000000000000000" pitchFamily="2" charset="2"/>
              <a:buChar char="Ø"/>
            </a:pPr>
            <a:r>
              <a:rPr lang="en-US">
                <a:latin typeface="Times New Roman" panose="02020603050405020304" pitchFamily="18" charset="0"/>
                <a:cs typeface="Times New Roman" panose="02020603050405020304" pitchFamily="18" charset="0"/>
              </a:rPr>
              <a:t>Risk Assessment method, big data analytics and leakage rate model are used to build a model for evaluating risk of wells in the area</a:t>
            </a:r>
          </a:p>
          <a:p>
            <a:pPr marL="285750" indent="-285750">
              <a:buFont typeface="Wingdings" panose="05000000000000000000" pitchFamily="2" charset="2"/>
              <a:buChar char="Ø"/>
            </a:pPr>
            <a:r>
              <a:rPr lang="en-US">
                <a:latin typeface="Times New Roman" panose="02020603050405020304" pitchFamily="18" charset="0"/>
                <a:cs typeface="Times New Roman" panose="02020603050405020304" pitchFamily="18" charset="0"/>
              </a:rPr>
              <a:t>Results shows that:</a:t>
            </a:r>
          </a:p>
          <a:p>
            <a:pPr marL="742950" lvl="1" indent="-285750">
              <a:buFont typeface="Wingdings" panose="05000000000000000000" pitchFamily="2" charset="2"/>
              <a:buChar char="ü"/>
            </a:pPr>
            <a:r>
              <a:rPr lang="en-US">
                <a:latin typeface="Times New Roman" panose="02020603050405020304" pitchFamily="18" charset="0"/>
                <a:cs typeface="Times New Roman" panose="02020603050405020304" pitchFamily="18" charset="0"/>
              </a:rPr>
              <a:t>Leakage rate, perforated formation, cement status and well type  have high impacts; </a:t>
            </a:r>
          </a:p>
          <a:p>
            <a:pPr marL="742950" lvl="1" indent="-285750">
              <a:buFont typeface="Wingdings" panose="05000000000000000000" pitchFamily="2" charset="2"/>
              <a:buChar char="ü"/>
            </a:pPr>
            <a:r>
              <a:rPr lang="en-US">
                <a:latin typeface="Times New Roman" panose="02020603050405020304" pitchFamily="18" charset="0"/>
                <a:cs typeface="Times New Roman" panose="02020603050405020304" pitchFamily="18" charset="0"/>
              </a:rPr>
              <a:t>Wellbore trajectory, stimulation status and number of casings have medium impacts; </a:t>
            </a:r>
          </a:p>
          <a:p>
            <a:pPr marL="742950" lvl="1" indent="-285750">
              <a:buFont typeface="Wingdings" panose="05000000000000000000" pitchFamily="2" charset="2"/>
              <a:buChar char="ü"/>
            </a:pPr>
            <a:r>
              <a:rPr lang="en-US">
                <a:latin typeface="Times New Roman" panose="02020603050405020304" pitchFamily="18" charset="0"/>
                <a:cs typeface="Times New Roman" panose="02020603050405020304" pitchFamily="18" charset="0"/>
              </a:rPr>
              <a:t>Surface casing depth, well age, and well status have lowest influences</a:t>
            </a:r>
          </a:p>
          <a:p>
            <a:pPr marL="285750" indent="-285750">
              <a:buFont typeface="Wingdings" panose="05000000000000000000" pitchFamily="2" charset="2"/>
              <a:buChar char="Ø"/>
            </a:pPr>
            <a:r>
              <a:rPr lang="en-US">
                <a:latin typeface="Times New Roman" panose="02020603050405020304" pitchFamily="18" charset="0"/>
                <a:cs typeface="Times New Roman" panose="02020603050405020304" pitchFamily="18" charset="0"/>
              </a:rPr>
              <a:t>A case study on 36 wells on the AoR has been carried out. </a:t>
            </a:r>
          </a:p>
          <a:p>
            <a:pPr marL="285750" indent="-285750">
              <a:buFont typeface="Wingdings" panose="05000000000000000000" pitchFamily="2" charset="2"/>
              <a:buChar char="Ø"/>
            </a:pPr>
            <a:r>
              <a:rPr lang="en-US">
                <a:latin typeface="Times New Roman" panose="02020603050405020304" pitchFamily="18" charset="0"/>
                <a:cs typeface="Times New Roman" panose="02020603050405020304" pitchFamily="18" charset="0"/>
              </a:rPr>
              <a:t>This technology effectively reduces the number of wells that need to reevaluate, which results in cost savings and time efficiency.</a:t>
            </a:r>
          </a:p>
        </p:txBody>
      </p:sp>
    </p:spTree>
    <p:extLst>
      <p:ext uri="{BB962C8B-B14F-4D97-AF65-F5344CB8AC3E}">
        <p14:creationId xmlns:p14="http://schemas.microsoft.com/office/powerpoint/2010/main" val="38494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942C-CA48-00E7-0518-4CEB903B098A}"/>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AE6EB089-F0C4-5CA5-5DA7-B251C672DEA3}"/>
              </a:ext>
            </a:extLst>
          </p:cNvPr>
          <p:cNvSpPr>
            <a:spLocks noGrp="1"/>
          </p:cNvSpPr>
          <p:nvPr>
            <p:ph type="ftr" sz="quarter" idx="11"/>
          </p:nvPr>
        </p:nvSpPr>
        <p:spPr/>
        <p:txBody>
          <a:bodyPr/>
          <a:lstStyle/>
          <a:p>
            <a:r>
              <a:rPr lang="en-US"/>
              <a:t>New Mexico Tech</a:t>
            </a:r>
          </a:p>
        </p:txBody>
      </p:sp>
      <p:sp>
        <p:nvSpPr>
          <p:cNvPr id="5" name="Slide Number Placeholder 4">
            <a:extLst>
              <a:ext uri="{FF2B5EF4-FFF2-40B4-BE49-F238E27FC236}">
                <a16:creationId xmlns:a16="http://schemas.microsoft.com/office/drawing/2014/main" id="{C7B7AADF-81B8-261D-A17D-4BC05741295B}"/>
              </a:ext>
            </a:extLst>
          </p:cNvPr>
          <p:cNvSpPr>
            <a:spLocks noGrp="1"/>
          </p:cNvSpPr>
          <p:nvPr>
            <p:ph type="sldNum" sz="quarter" idx="12"/>
          </p:nvPr>
        </p:nvSpPr>
        <p:spPr/>
        <p:txBody>
          <a:bodyPr/>
          <a:lstStyle/>
          <a:p>
            <a:fld id="{1D5B28BD-801A-4FF2-B905-7F76235D25C1}" type="slidenum">
              <a:rPr lang="en-US" smtClean="0"/>
              <a:t>12</a:t>
            </a:fld>
            <a:endParaRPr lang="en-US"/>
          </a:p>
        </p:txBody>
      </p:sp>
      <p:sp>
        <p:nvSpPr>
          <p:cNvPr id="6" name="TextBox 5">
            <a:extLst>
              <a:ext uri="{FF2B5EF4-FFF2-40B4-BE49-F238E27FC236}">
                <a16:creationId xmlns:a16="http://schemas.microsoft.com/office/drawing/2014/main" id="{09F23FE0-3168-9853-710B-96636C7A282D}"/>
              </a:ext>
            </a:extLst>
          </p:cNvPr>
          <p:cNvSpPr txBox="1"/>
          <p:nvPr/>
        </p:nvSpPr>
        <p:spPr>
          <a:xfrm>
            <a:off x="1881187" y="2739348"/>
            <a:ext cx="8429625" cy="769441"/>
          </a:xfrm>
          <a:prstGeom prst="rect">
            <a:avLst/>
          </a:prstGeom>
          <a:noFill/>
        </p:spPr>
        <p:txBody>
          <a:bodyPr wrap="square" rtlCol="0">
            <a:spAutoFit/>
          </a:bodyPr>
          <a:lstStyle/>
          <a:p>
            <a:r>
              <a:rPr lang="en-US" sz="4400" b="1">
                <a:solidFill>
                  <a:srgbClr val="002060"/>
                </a:solidFill>
              </a:rPr>
              <a:t>THANK YOU FOR YOUR ATTENTION</a:t>
            </a:r>
          </a:p>
        </p:txBody>
      </p:sp>
    </p:spTree>
    <p:extLst>
      <p:ext uri="{BB962C8B-B14F-4D97-AF65-F5344CB8AC3E}">
        <p14:creationId xmlns:p14="http://schemas.microsoft.com/office/powerpoint/2010/main" val="307857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0A8F-5053-542E-849A-F6BCE65F8BC6}"/>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I. INTRODUCTION</a:t>
            </a:r>
          </a:p>
        </p:txBody>
      </p:sp>
      <p:sp>
        <p:nvSpPr>
          <p:cNvPr id="4" name="Footer Placeholder 3">
            <a:extLst>
              <a:ext uri="{FF2B5EF4-FFF2-40B4-BE49-F238E27FC236}">
                <a16:creationId xmlns:a16="http://schemas.microsoft.com/office/drawing/2014/main" id="{16B9B967-2D4A-0ED2-692D-0A5A847C1BF6}"/>
              </a:ext>
            </a:extLst>
          </p:cNvPr>
          <p:cNvSpPr>
            <a:spLocks noGrp="1"/>
          </p:cNvSpPr>
          <p:nvPr>
            <p:ph type="ftr" sz="quarter" idx="11"/>
          </p:nvPr>
        </p:nvSpPr>
        <p:spPr/>
        <p:txBody>
          <a:bodyPr/>
          <a:lstStyle/>
          <a:p>
            <a:r>
              <a:rPr lang="en-US" sz="1400" b="1">
                <a:latin typeface="Times New Roman" panose="02020603050405020304" pitchFamily="18" charset="0"/>
                <a:cs typeface="Times New Roman" panose="02020603050405020304" pitchFamily="18" charset="0"/>
              </a:rPr>
              <a:t>New Mexico Tech</a:t>
            </a:r>
          </a:p>
        </p:txBody>
      </p:sp>
      <p:sp>
        <p:nvSpPr>
          <p:cNvPr id="5" name="Slide Number Placeholder 4">
            <a:extLst>
              <a:ext uri="{FF2B5EF4-FFF2-40B4-BE49-F238E27FC236}">
                <a16:creationId xmlns:a16="http://schemas.microsoft.com/office/drawing/2014/main" id="{D7D86870-1FFD-9044-9979-CF949AA22A8F}"/>
              </a:ext>
            </a:extLst>
          </p:cNvPr>
          <p:cNvSpPr>
            <a:spLocks noGrp="1"/>
          </p:cNvSpPr>
          <p:nvPr>
            <p:ph type="sldNum" sz="quarter" idx="12"/>
          </p:nvPr>
        </p:nvSpPr>
        <p:spPr/>
        <p:txBody>
          <a:bodyPr/>
          <a:lstStyle/>
          <a:p>
            <a:fld id="{1D5B28BD-801A-4FF2-B905-7F76235D25C1}" type="slidenum">
              <a:rPr lang="en-US" sz="1600" smtClean="0">
                <a:latin typeface="Times New Roman" panose="02020603050405020304" pitchFamily="18" charset="0"/>
                <a:cs typeface="Times New Roman" panose="02020603050405020304" pitchFamily="18" charset="0"/>
              </a:rPr>
              <a:t>2</a:t>
            </a:fld>
            <a:endParaRPr lang="en-US" sz="16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25BD637-BFB6-7D2A-4463-F8E5CBEDF80E}"/>
              </a:ext>
            </a:extLst>
          </p:cNvPr>
          <p:cNvSpPr txBox="1"/>
          <p:nvPr/>
        </p:nvSpPr>
        <p:spPr>
          <a:xfrm>
            <a:off x="198400" y="5465723"/>
            <a:ext cx="4532405" cy="738664"/>
          </a:xfrm>
          <a:prstGeom prst="rect">
            <a:avLst/>
          </a:prstGeom>
          <a:noFill/>
        </p:spPr>
        <p:txBody>
          <a:bodyPr wrap="square">
            <a:spAutoFit/>
          </a:bodyPr>
          <a:lstStyle/>
          <a:p>
            <a:r>
              <a:rPr lang="pt-BR" sz="1400" i="1">
                <a:latin typeface="Times New Roman" panose="02020603050405020304" pitchFamily="18" charset="0"/>
                <a:cs typeface="Times New Roman" panose="02020603050405020304" pitchFamily="18" charset="0"/>
              </a:rPr>
              <a:t>International Energy Agency (IEA) 2023, CCUS Projects Database, IEA, Paris, http://www.iea.org/data-and-statistics/data-product/ccus-projects-database</a:t>
            </a:r>
            <a:endParaRPr lang="en-US" sz="1400" i="1">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6D600FB-A288-3F46-BCEB-F8F65700FFAE}"/>
              </a:ext>
            </a:extLst>
          </p:cNvPr>
          <p:cNvSpPr txBox="1"/>
          <p:nvPr/>
        </p:nvSpPr>
        <p:spPr>
          <a:xfrm>
            <a:off x="198399" y="783151"/>
            <a:ext cx="4532405" cy="923330"/>
          </a:xfrm>
          <a:prstGeom prst="rect">
            <a:avLst/>
          </a:prstGeom>
          <a:noFill/>
        </p:spPr>
        <p:txBody>
          <a:bodyPr wrap="square">
            <a:spAutoFit/>
          </a:bodyPr>
          <a:lstStyle/>
          <a:p>
            <a:r>
              <a:rPr lang="en-US">
                <a:solidFill>
                  <a:srgbClr val="002060"/>
                </a:solidFill>
                <a:latin typeface="Times New Roman" panose="02020603050405020304" pitchFamily="18" charset="0"/>
                <a:cs typeface="Times New Roman" panose="02020603050405020304" pitchFamily="18" charset="0"/>
              </a:rPr>
              <a:t>Currently, the long-term Carbon Capture Utilization and Storage (CCUS) has received a lot of attention. </a:t>
            </a:r>
          </a:p>
        </p:txBody>
      </p:sp>
      <p:pic>
        <p:nvPicPr>
          <p:cNvPr id="6" name="Picture 5">
            <a:extLst>
              <a:ext uri="{FF2B5EF4-FFF2-40B4-BE49-F238E27FC236}">
                <a16:creationId xmlns:a16="http://schemas.microsoft.com/office/drawing/2014/main" id="{3114FBC2-382D-88FB-F491-419F6D1BCDEA}"/>
              </a:ext>
            </a:extLst>
          </p:cNvPr>
          <p:cNvPicPr>
            <a:picLocks noChangeAspect="1"/>
          </p:cNvPicPr>
          <p:nvPr/>
        </p:nvPicPr>
        <p:blipFill>
          <a:blip r:embed="rId3"/>
          <a:stretch>
            <a:fillRect/>
          </a:stretch>
        </p:blipFill>
        <p:spPr>
          <a:xfrm>
            <a:off x="198401" y="2486611"/>
            <a:ext cx="4532404" cy="2887142"/>
          </a:xfrm>
          <a:prstGeom prst="rect">
            <a:avLst/>
          </a:prstGeom>
        </p:spPr>
      </p:pic>
      <p:sp>
        <p:nvSpPr>
          <p:cNvPr id="12" name="TextBox 11">
            <a:extLst>
              <a:ext uri="{FF2B5EF4-FFF2-40B4-BE49-F238E27FC236}">
                <a16:creationId xmlns:a16="http://schemas.microsoft.com/office/drawing/2014/main" id="{74294361-5A69-EC5A-81BB-CF3FF73E63BC}"/>
              </a:ext>
            </a:extLst>
          </p:cNvPr>
          <p:cNvSpPr txBox="1"/>
          <p:nvPr/>
        </p:nvSpPr>
        <p:spPr>
          <a:xfrm>
            <a:off x="4928334" y="732146"/>
            <a:ext cx="3974099" cy="1200329"/>
          </a:xfrm>
          <a:prstGeom prst="rect">
            <a:avLst/>
          </a:prstGeom>
          <a:noFill/>
          <a:ln w="28575">
            <a:noFill/>
          </a:ln>
        </p:spPr>
        <p:txBody>
          <a:bodyPr wrap="square">
            <a:spAutoFit/>
          </a:bodyPr>
          <a:lstStyle/>
          <a:p>
            <a:pPr algn="just"/>
            <a:r>
              <a:rPr lang="en-US">
                <a:solidFill>
                  <a:srgbClr val="002060"/>
                </a:solidFill>
                <a:latin typeface="Times New Roman" panose="02020603050405020304" pitchFamily="18" charset="0"/>
                <a:cs typeface="Times New Roman" panose="02020603050405020304" pitchFamily="18" charset="0"/>
              </a:rPr>
              <a:t>CO</a:t>
            </a:r>
            <a:r>
              <a:rPr lang="en-US" baseline="-25000">
                <a:solidFill>
                  <a:srgbClr val="002060"/>
                </a:solidFill>
                <a:latin typeface="Times New Roman" panose="02020603050405020304" pitchFamily="18" charset="0"/>
                <a:cs typeface="Times New Roman" panose="02020603050405020304" pitchFamily="18" charset="0"/>
              </a:rPr>
              <a:t>2</a:t>
            </a:r>
            <a:r>
              <a:rPr lang="en-US">
                <a:solidFill>
                  <a:srgbClr val="002060"/>
                </a:solidFill>
                <a:latin typeface="Times New Roman" panose="02020603050405020304" pitchFamily="18" charset="0"/>
                <a:cs typeface="Times New Roman" panose="02020603050405020304" pitchFamily="18" charset="0"/>
              </a:rPr>
              <a:t> storage projects supported by the Department of Energy are underway across the country, San Juan Basin is one of the places for CO</a:t>
            </a:r>
            <a:r>
              <a:rPr lang="en-US" baseline="-25000">
                <a:solidFill>
                  <a:srgbClr val="002060"/>
                </a:solidFill>
                <a:latin typeface="Times New Roman" panose="02020603050405020304" pitchFamily="18" charset="0"/>
                <a:cs typeface="Times New Roman" panose="02020603050405020304" pitchFamily="18" charset="0"/>
              </a:rPr>
              <a:t>2</a:t>
            </a:r>
            <a:r>
              <a:rPr lang="en-US">
                <a:solidFill>
                  <a:srgbClr val="002060"/>
                </a:solidFill>
                <a:latin typeface="Times New Roman" panose="02020603050405020304" pitchFamily="18" charset="0"/>
                <a:cs typeface="Times New Roman" panose="02020603050405020304" pitchFamily="18" charset="0"/>
              </a:rPr>
              <a:t> storage project</a:t>
            </a:r>
          </a:p>
        </p:txBody>
      </p:sp>
      <p:grpSp>
        <p:nvGrpSpPr>
          <p:cNvPr id="8" name="Group 7">
            <a:extLst>
              <a:ext uri="{FF2B5EF4-FFF2-40B4-BE49-F238E27FC236}">
                <a16:creationId xmlns:a16="http://schemas.microsoft.com/office/drawing/2014/main" id="{B5EB834C-F0B6-D67F-4065-DC2D767C6E76}"/>
              </a:ext>
            </a:extLst>
          </p:cNvPr>
          <p:cNvGrpSpPr/>
          <p:nvPr/>
        </p:nvGrpSpPr>
        <p:grpSpPr>
          <a:xfrm>
            <a:off x="4843929" y="1932475"/>
            <a:ext cx="4058504" cy="3441278"/>
            <a:chOff x="4928334" y="1278433"/>
            <a:chExt cx="4274573" cy="3441278"/>
          </a:xfrm>
        </p:grpSpPr>
        <p:pic>
          <p:nvPicPr>
            <p:cNvPr id="15" name="Picture 14">
              <a:extLst>
                <a:ext uri="{FF2B5EF4-FFF2-40B4-BE49-F238E27FC236}">
                  <a16:creationId xmlns:a16="http://schemas.microsoft.com/office/drawing/2014/main" id="{0410B018-B597-21A3-DB92-39769FB05D97}"/>
                </a:ext>
              </a:extLst>
            </p:cNvPr>
            <p:cNvPicPr>
              <a:picLocks noChangeAspect="1"/>
            </p:cNvPicPr>
            <p:nvPr/>
          </p:nvPicPr>
          <p:blipFill>
            <a:blip r:embed="rId4"/>
            <a:stretch>
              <a:fillRect/>
            </a:stretch>
          </p:blipFill>
          <p:spPr>
            <a:xfrm>
              <a:off x="4928334" y="1832569"/>
              <a:ext cx="4274573" cy="2887142"/>
            </a:xfrm>
            <a:prstGeom prst="rect">
              <a:avLst/>
            </a:prstGeom>
          </p:spPr>
        </p:pic>
        <p:cxnSp>
          <p:nvCxnSpPr>
            <p:cNvPr id="16" name="Connector: Elbow 15">
              <a:extLst>
                <a:ext uri="{FF2B5EF4-FFF2-40B4-BE49-F238E27FC236}">
                  <a16:creationId xmlns:a16="http://schemas.microsoft.com/office/drawing/2014/main" id="{3E1C49C2-F97A-05B7-CA4C-91526BF120E1}"/>
                </a:ext>
              </a:extLst>
            </p:cNvPr>
            <p:cNvCxnSpPr>
              <a:cxnSpLocks/>
              <a:stCxn id="12" idx="2"/>
            </p:cNvCxnSpPr>
            <p:nvPr/>
          </p:nvCxnSpPr>
          <p:spPr>
            <a:xfrm rot="5400000">
              <a:off x="5653958" y="1910978"/>
              <a:ext cx="2088658" cy="823567"/>
            </a:xfrm>
            <a:prstGeom prst="bentConnector3">
              <a:avLst>
                <a:gd name="adj1" fmla="val 50000"/>
              </a:avLst>
            </a:prstGeom>
            <a:ln>
              <a:solidFill>
                <a:srgbClr val="C00000"/>
              </a:solidFill>
              <a:prstDash val="dash"/>
              <a:tailEnd type="triangle"/>
            </a:ln>
          </p:spPr>
          <p:style>
            <a:lnRef idx="3">
              <a:schemeClr val="dk1"/>
            </a:lnRef>
            <a:fillRef idx="0">
              <a:schemeClr val="dk1"/>
            </a:fillRef>
            <a:effectRef idx="2">
              <a:schemeClr val="dk1"/>
            </a:effectRef>
            <a:fontRef idx="minor">
              <a:schemeClr val="tx1"/>
            </a:fontRef>
          </p:style>
        </p:cxnSp>
      </p:grpSp>
      <p:sp>
        <p:nvSpPr>
          <p:cNvPr id="17" name="TextBox 16">
            <a:extLst>
              <a:ext uri="{FF2B5EF4-FFF2-40B4-BE49-F238E27FC236}">
                <a16:creationId xmlns:a16="http://schemas.microsoft.com/office/drawing/2014/main" id="{A17AD31D-DFA0-6B17-CB9B-15EDA750DD68}"/>
              </a:ext>
            </a:extLst>
          </p:cNvPr>
          <p:cNvSpPr txBox="1"/>
          <p:nvPr/>
        </p:nvSpPr>
        <p:spPr>
          <a:xfrm>
            <a:off x="4855626" y="5591005"/>
            <a:ext cx="5065726" cy="307777"/>
          </a:xfrm>
          <a:prstGeom prst="rect">
            <a:avLst/>
          </a:prstGeom>
          <a:noFill/>
        </p:spPr>
        <p:txBody>
          <a:bodyPr wrap="square">
            <a:spAutoFit/>
          </a:bodyPr>
          <a:lstStyle/>
          <a:p>
            <a:r>
              <a:rPr lang="en-US" sz="1400" i="1"/>
              <a:t> http://sccs.org.uk/resources/global-ccs-map</a:t>
            </a:r>
          </a:p>
        </p:txBody>
      </p:sp>
      <p:sp>
        <p:nvSpPr>
          <p:cNvPr id="14" name="Rectangle: Rounded Corners 13">
            <a:extLst>
              <a:ext uri="{FF2B5EF4-FFF2-40B4-BE49-F238E27FC236}">
                <a16:creationId xmlns:a16="http://schemas.microsoft.com/office/drawing/2014/main" id="{4C4B5380-B1F1-30DA-97E6-1D1C81060747}"/>
              </a:ext>
            </a:extLst>
          </p:cNvPr>
          <p:cNvSpPr/>
          <p:nvPr/>
        </p:nvSpPr>
        <p:spPr>
          <a:xfrm>
            <a:off x="9402011" y="813851"/>
            <a:ext cx="2211951" cy="83672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latin typeface="Times New Roman" panose="02020603050405020304" pitchFamily="18" charset="0"/>
                <a:cs typeface="Times New Roman" panose="02020603050405020304" pitchFamily="18" charset="0"/>
              </a:rPr>
              <a:t>§146.84 Area of review and corrective action</a:t>
            </a:r>
          </a:p>
        </p:txBody>
      </p:sp>
      <p:sp>
        <p:nvSpPr>
          <p:cNvPr id="18" name="TextBox 17">
            <a:extLst>
              <a:ext uri="{FF2B5EF4-FFF2-40B4-BE49-F238E27FC236}">
                <a16:creationId xmlns:a16="http://schemas.microsoft.com/office/drawing/2014/main" id="{FEAC8722-E50F-8C41-5D70-C62042475C99}"/>
              </a:ext>
            </a:extLst>
          </p:cNvPr>
          <p:cNvSpPr txBox="1"/>
          <p:nvPr/>
        </p:nvSpPr>
        <p:spPr>
          <a:xfrm>
            <a:off x="9436600" y="2587402"/>
            <a:ext cx="2386858" cy="181588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1600" i="1"/>
              <a:t>“Owners or operators of Class VI wells must perform corrective action on all wells in the area of review that are determined to need corrective action”</a:t>
            </a:r>
          </a:p>
        </p:txBody>
      </p:sp>
      <p:sp>
        <p:nvSpPr>
          <p:cNvPr id="19" name="TextBox 18">
            <a:extLst>
              <a:ext uri="{FF2B5EF4-FFF2-40B4-BE49-F238E27FC236}">
                <a16:creationId xmlns:a16="http://schemas.microsoft.com/office/drawing/2014/main" id="{0B348BE6-A370-DC42-836D-64867AB4B726}"/>
              </a:ext>
            </a:extLst>
          </p:cNvPr>
          <p:cNvSpPr txBox="1"/>
          <p:nvPr/>
        </p:nvSpPr>
        <p:spPr>
          <a:xfrm>
            <a:off x="9402011" y="5380485"/>
            <a:ext cx="2743200" cy="646331"/>
          </a:xfrm>
          <a:prstGeom prst="rect">
            <a:avLst/>
          </a:prstGeom>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solidFill>
                  <a:schemeClr val="bg1"/>
                </a:solidFill>
                <a:latin typeface="Times New Roman" panose="02020603050405020304" pitchFamily="18" charset="0"/>
                <a:cs typeface="Times New Roman" panose="02020603050405020304" pitchFamily="18" charset="0"/>
              </a:rPr>
              <a:t>Develop screening process to prioritize high risk wells </a:t>
            </a:r>
          </a:p>
        </p:txBody>
      </p:sp>
      <p:sp>
        <p:nvSpPr>
          <p:cNvPr id="21" name="Arrow: Down 20">
            <a:extLst>
              <a:ext uri="{FF2B5EF4-FFF2-40B4-BE49-F238E27FC236}">
                <a16:creationId xmlns:a16="http://schemas.microsoft.com/office/drawing/2014/main" id="{987FE0E6-98A4-F522-2B90-1B5DD049A9C0}"/>
              </a:ext>
            </a:extLst>
          </p:cNvPr>
          <p:cNvSpPr/>
          <p:nvPr/>
        </p:nvSpPr>
        <p:spPr>
          <a:xfrm>
            <a:off x="10388991" y="1751428"/>
            <a:ext cx="443132" cy="7351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CC2DEDE7-F149-32F8-B459-40DB304CB79C}"/>
              </a:ext>
            </a:extLst>
          </p:cNvPr>
          <p:cNvSpPr/>
          <p:nvPr/>
        </p:nvSpPr>
        <p:spPr>
          <a:xfrm>
            <a:off x="10431194" y="4504075"/>
            <a:ext cx="443132" cy="7351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95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BEA1-AB15-17DB-3FA2-E988ADE3566A}"/>
              </a:ext>
            </a:extLst>
          </p:cNvPr>
          <p:cNvSpPr>
            <a:spLocks noGrp="1"/>
          </p:cNvSpPr>
          <p:nvPr>
            <p:ph type="title"/>
          </p:nvPr>
        </p:nvSpPr>
        <p:spPr/>
        <p:txBody>
          <a:bodyPr>
            <a:normAutofit/>
          </a:bodyPr>
          <a:lstStyle/>
          <a:p>
            <a:r>
              <a:rPr lang="en-US">
                <a:latin typeface="Times New Roman" panose="02020603050405020304" pitchFamily="18" charset="0"/>
                <a:cs typeface="Times New Roman" panose="02020603050405020304" pitchFamily="18" charset="0"/>
              </a:rPr>
              <a:t>II. WELL RISK</a:t>
            </a:r>
          </a:p>
        </p:txBody>
      </p:sp>
      <p:sp>
        <p:nvSpPr>
          <p:cNvPr id="4" name="Footer Placeholder 3">
            <a:extLst>
              <a:ext uri="{FF2B5EF4-FFF2-40B4-BE49-F238E27FC236}">
                <a16:creationId xmlns:a16="http://schemas.microsoft.com/office/drawing/2014/main" id="{1D7864F3-D68F-3C78-3CAA-32BEA0C3C664}"/>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New Mexico Tech</a:t>
            </a:r>
          </a:p>
        </p:txBody>
      </p:sp>
      <p:sp>
        <p:nvSpPr>
          <p:cNvPr id="5" name="Slide Number Placeholder 4">
            <a:extLst>
              <a:ext uri="{FF2B5EF4-FFF2-40B4-BE49-F238E27FC236}">
                <a16:creationId xmlns:a16="http://schemas.microsoft.com/office/drawing/2014/main" id="{FADDB3C6-FE7A-45E9-2B32-E9DBB1E6D166}"/>
              </a:ext>
            </a:extLst>
          </p:cNvPr>
          <p:cNvSpPr>
            <a:spLocks noGrp="1"/>
          </p:cNvSpPr>
          <p:nvPr>
            <p:ph type="sldNum" sz="quarter" idx="12"/>
          </p:nvPr>
        </p:nvSpPr>
        <p:spPr/>
        <p:txBody>
          <a:bodyPr/>
          <a:lstStyle/>
          <a:p>
            <a:fld id="{1D5B28BD-801A-4FF2-B905-7F76235D25C1}" type="slidenum">
              <a:rPr lang="en-US" smtClean="0">
                <a:latin typeface="Times New Roman" panose="02020603050405020304" pitchFamily="18" charset="0"/>
                <a:cs typeface="Times New Roman" panose="02020603050405020304" pitchFamily="18" charset="0"/>
              </a:rPr>
              <a:t>3</a:t>
            </a:fld>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0E2472F-55B7-74F5-7837-D6EFAA0BECC1}"/>
              </a:ext>
            </a:extLst>
          </p:cNvPr>
          <p:cNvSpPr txBox="1"/>
          <p:nvPr/>
        </p:nvSpPr>
        <p:spPr>
          <a:xfrm>
            <a:off x="524555" y="4364969"/>
            <a:ext cx="5272088"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a:t>§ 146.94 Emergency and remedial response.</a:t>
            </a:r>
          </a:p>
        </p:txBody>
      </p:sp>
      <p:sp>
        <p:nvSpPr>
          <p:cNvPr id="14" name="TextBox 13">
            <a:extLst>
              <a:ext uri="{FF2B5EF4-FFF2-40B4-BE49-F238E27FC236}">
                <a16:creationId xmlns:a16="http://schemas.microsoft.com/office/drawing/2014/main" id="{1A34A7E5-9975-5A98-E20C-4F20ED1A2A3F}"/>
              </a:ext>
            </a:extLst>
          </p:cNvPr>
          <p:cNvSpPr txBox="1"/>
          <p:nvPr/>
        </p:nvSpPr>
        <p:spPr>
          <a:xfrm>
            <a:off x="958624" y="4968392"/>
            <a:ext cx="615995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i="1"/>
              <a:t>“The Director may allow the operator to resume injection prior to remediation </a:t>
            </a:r>
            <a:r>
              <a:rPr lang="en-US" i="1">
                <a:solidFill>
                  <a:srgbClr val="FF0000"/>
                </a:solidFill>
              </a:rPr>
              <a:t>if the owner or operator demonstrates that the injection operation will not endanger USDWs</a:t>
            </a:r>
            <a:r>
              <a:rPr lang="en-US" i="1"/>
              <a:t>.”</a:t>
            </a:r>
          </a:p>
        </p:txBody>
      </p:sp>
      <p:sp>
        <p:nvSpPr>
          <p:cNvPr id="16" name="TextBox 15">
            <a:extLst>
              <a:ext uri="{FF2B5EF4-FFF2-40B4-BE49-F238E27FC236}">
                <a16:creationId xmlns:a16="http://schemas.microsoft.com/office/drawing/2014/main" id="{DA5E90E6-D5E3-7240-299A-CE68464FBDCA}"/>
              </a:ext>
            </a:extLst>
          </p:cNvPr>
          <p:cNvSpPr txBox="1"/>
          <p:nvPr/>
        </p:nvSpPr>
        <p:spPr>
          <a:xfrm>
            <a:off x="524556" y="884332"/>
            <a:ext cx="5272088"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a:t>§146.86 Injection well construction requirements.</a:t>
            </a:r>
          </a:p>
        </p:txBody>
      </p:sp>
      <p:sp>
        <p:nvSpPr>
          <p:cNvPr id="18" name="TextBox 17">
            <a:extLst>
              <a:ext uri="{FF2B5EF4-FFF2-40B4-BE49-F238E27FC236}">
                <a16:creationId xmlns:a16="http://schemas.microsoft.com/office/drawing/2014/main" id="{52E5CA2F-954A-DC1C-C33E-2541F94F0A30}"/>
              </a:ext>
            </a:extLst>
          </p:cNvPr>
          <p:cNvSpPr txBox="1"/>
          <p:nvPr/>
        </p:nvSpPr>
        <p:spPr>
          <a:xfrm>
            <a:off x="958624" y="1345997"/>
            <a:ext cx="6159952"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i="1"/>
              <a:t>“The owner or operator must ensure that all Class VI wells are constructed and completed to: (1) </a:t>
            </a:r>
            <a:r>
              <a:rPr lang="en-US" i="1">
                <a:solidFill>
                  <a:srgbClr val="FF0000"/>
                </a:solidFill>
              </a:rPr>
              <a:t>Prevent the movement of fluids into or between USDWs or into any unauthorized zones</a:t>
            </a:r>
            <a:r>
              <a:rPr lang="en-US" i="1"/>
              <a:t>”</a:t>
            </a:r>
          </a:p>
        </p:txBody>
      </p:sp>
      <p:sp>
        <p:nvSpPr>
          <p:cNvPr id="19" name="Right Brace 18">
            <a:extLst>
              <a:ext uri="{FF2B5EF4-FFF2-40B4-BE49-F238E27FC236}">
                <a16:creationId xmlns:a16="http://schemas.microsoft.com/office/drawing/2014/main" id="{92078275-85F2-B9E5-8FA8-15C6D90999A5}"/>
              </a:ext>
            </a:extLst>
          </p:cNvPr>
          <p:cNvSpPr/>
          <p:nvPr/>
        </p:nvSpPr>
        <p:spPr>
          <a:xfrm>
            <a:off x="7563869" y="873579"/>
            <a:ext cx="644979" cy="527412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a:extLst>
              <a:ext uri="{FF2B5EF4-FFF2-40B4-BE49-F238E27FC236}">
                <a16:creationId xmlns:a16="http://schemas.microsoft.com/office/drawing/2014/main" id="{76807169-01AB-5E9A-F6DA-8743B4DA8B2D}"/>
              </a:ext>
            </a:extLst>
          </p:cNvPr>
          <p:cNvSpPr/>
          <p:nvPr/>
        </p:nvSpPr>
        <p:spPr>
          <a:xfrm>
            <a:off x="8387444" y="2702379"/>
            <a:ext cx="3280001" cy="1616528"/>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en-US">
                <a:ln w="0"/>
                <a:solidFill>
                  <a:schemeClr val="tx1"/>
                </a:solidFill>
                <a:effectLst>
                  <a:outerShdw blurRad="38100" dist="19050" dir="2700000" algn="tl" rotWithShape="0">
                    <a:schemeClr val="dk1">
                      <a:alpha val="40000"/>
                    </a:schemeClr>
                  </a:outerShdw>
                </a:effectLst>
              </a:rPr>
              <a:t>Well will be considered high-risk whenever it has chances of leakage or fluid immigrating to USDWs or unauthorized zones.</a:t>
            </a:r>
          </a:p>
        </p:txBody>
      </p:sp>
      <p:sp>
        <p:nvSpPr>
          <p:cNvPr id="22" name="TextBox 21">
            <a:extLst>
              <a:ext uri="{FF2B5EF4-FFF2-40B4-BE49-F238E27FC236}">
                <a16:creationId xmlns:a16="http://schemas.microsoft.com/office/drawing/2014/main" id="{4F733450-E3D3-BDC8-0997-BC0F01CF7299}"/>
              </a:ext>
            </a:extLst>
          </p:cNvPr>
          <p:cNvSpPr txBox="1"/>
          <p:nvPr/>
        </p:nvSpPr>
        <p:spPr>
          <a:xfrm>
            <a:off x="524555" y="2543344"/>
            <a:ext cx="5272088"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a:t>§ 146.88.a Injection well operating requirements.</a:t>
            </a:r>
          </a:p>
        </p:txBody>
      </p:sp>
      <p:sp>
        <p:nvSpPr>
          <p:cNvPr id="24" name="TextBox 23">
            <a:extLst>
              <a:ext uri="{FF2B5EF4-FFF2-40B4-BE49-F238E27FC236}">
                <a16:creationId xmlns:a16="http://schemas.microsoft.com/office/drawing/2014/main" id="{452A5A64-217B-9CCB-870B-2972449EB638}"/>
              </a:ext>
            </a:extLst>
          </p:cNvPr>
          <p:cNvSpPr txBox="1"/>
          <p:nvPr/>
        </p:nvSpPr>
        <p:spPr>
          <a:xfrm>
            <a:off x="958624" y="3173339"/>
            <a:ext cx="615995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i="1"/>
              <a:t>“In no case may injection pressure initiate fractures in the confining zone(s) or </a:t>
            </a:r>
            <a:r>
              <a:rPr lang="en-US" i="1">
                <a:solidFill>
                  <a:srgbClr val="FF0000"/>
                </a:solidFill>
              </a:rPr>
              <a:t>cause the movement of injection or formation fluids that endangers a USDW</a:t>
            </a:r>
            <a:r>
              <a:rPr lang="en-US" i="1"/>
              <a:t>”</a:t>
            </a:r>
          </a:p>
        </p:txBody>
      </p:sp>
    </p:spTree>
    <p:extLst>
      <p:ext uri="{BB962C8B-B14F-4D97-AF65-F5344CB8AC3E}">
        <p14:creationId xmlns:p14="http://schemas.microsoft.com/office/powerpoint/2010/main" val="381841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BEA1-AB15-17DB-3FA2-E988ADE3566A}"/>
              </a:ext>
            </a:extLst>
          </p:cNvPr>
          <p:cNvSpPr>
            <a:spLocks noGrp="1"/>
          </p:cNvSpPr>
          <p:nvPr>
            <p:ph type="title"/>
          </p:nvPr>
        </p:nvSpPr>
        <p:spPr/>
        <p:txBody>
          <a:bodyPr>
            <a:normAutofit/>
          </a:bodyPr>
          <a:lstStyle/>
          <a:p>
            <a:r>
              <a:rPr lang="en-US">
                <a:latin typeface="Times New Roman" panose="02020603050405020304" pitchFamily="18" charset="0"/>
                <a:cs typeface="Times New Roman" panose="02020603050405020304" pitchFamily="18" charset="0"/>
              </a:rPr>
              <a:t>III. RISK SCORE</a:t>
            </a:r>
          </a:p>
        </p:txBody>
      </p:sp>
      <p:sp>
        <p:nvSpPr>
          <p:cNvPr id="4" name="Footer Placeholder 3">
            <a:extLst>
              <a:ext uri="{FF2B5EF4-FFF2-40B4-BE49-F238E27FC236}">
                <a16:creationId xmlns:a16="http://schemas.microsoft.com/office/drawing/2014/main" id="{1D7864F3-D68F-3C78-3CAA-32BEA0C3C664}"/>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New Mexico Tech</a:t>
            </a:r>
          </a:p>
        </p:txBody>
      </p:sp>
      <p:sp>
        <p:nvSpPr>
          <p:cNvPr id="5" name="Slide Number Placeholder 4">
            <a:extLst>
              <a:ext uri="{FF2B5EF4-FFF2-40B4-BE49-F238E27FC236}">
                <a16:creationId xmlns:a16="http://schemas.microsoft.com/office/drawing/2014/main" id="{FADDB3C6-FE7A-45E9-2B32-E9DBB1E6D166}"/>
              </a:ext>
            </a:extLst>
          </p:cNvPr>
          <p:cNvSpPr>
            <a:spLocks noGrp="1"/>
          </p:cNvSpPr>
          <p:nvPr>
            <p:ph type="sldNum" sz="quarter" idx="12"/>
          </p:nvPr>
        </p:nvSpPr>
        <p:spPr/>
        <p:txBody>
          <a:bodyPr/>
          <a:lstStyle/>
          <a:p>
            <a:fld id="{1D5B28BD-801A-4FF2-B905-7F76235D25C1}" type="slidenum">
              <a:rPr lang="en-US" smtClean="0">
                <a:latin typeface="Times New Roman" panose="02020603050405020304" pitchFamily="18" charset="0"/>
                <a:cs typeface="Times New Roman" panose="02020603050405020304" pitchFamily="18" charset="0"/>
              </a:rPr>
              <a:t>4</a:t>
            </a:fld>
            <a:endParaRPr lang="en-US">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5923FC8-742E-D798-C8C5-9C86A01ABE8E}"/>
              </a:ext>
            </a:extLst>
          </p:cNvPr>
          <p:cNvSpPr txBox="1"/>
          <p:nvPr/>
        </p:nvSpPr>
        <p:spPr>
          <a:xfrm>
            <a:off x="0" y="894260"/>
            <a:ext cx="12192000" cy="1027461"/>
          </a:xfrm>
          <a:prstGeom prst="rect">
            <a:avLst/>
          </a:prstGeom>
          <a:noFill/>
        </p:spPr>
        <p:txBody>
          <a:bodyPr wrap="square">
            <a:spAutoFit/>
          </a:bodyPr>
          <a:lstStyle/>
          <a:p>
            <a:pPr marL="742950" lvl="1" indent="-285750" algn="just">
              <a:lnSpc>
                <a:spcPct val="150000"/>
              </a:lnSpc>
              <a:spcBef>
                <a:spcPts val="600"/>
              </a:spcBef>
              <a:spcAft>
                <a:spcPts val="600"/>
              </a:spcAft>
              <a:buFont typeface="Wingdings" panose="05000000000000000000" pitchFamily="2" charset="2"/>
              <a:buChar char="Ø"/>
            </a:pPr>
            <a:r>
              <a:rPr lang="en-US" sz="1800" dirty="0">
                <a:solidFill>
                  <a:srgbClr val="002060"/>
                </a:solidFill>
                <a:latin typeface="Times New Roman" panose="02020603050405020304" pitchFamily="18" charset="0"/>
                <a:cs typeface="Times New Roman" panose="02020603050405020304" pitchFamily="18" charset="0"/>
              </a:rPr>
              <a:t>Applying Risk Assessment method to calculate Risk Score to </a:t>
            </a:r>
            <a:r>
              <a:rPr lang="en-US">
                <a:solidFill>
                  <a:srgbClr val="002060"/>
                </a:solidFill>
                <a:latin typeface="Times New Roman" panose="02020603050405020304" pitchFamily="18" charset="0"/>
                <a:cs typeface="Times New Roman" panose="02020603050405020304" pitchFamily="18" charset="0"/>
              </a:rPr>
              <a:t>choose high risk wells </a:t>
            </a:r>
            <a:endParaRPr lang="en-US" sz="1800" dirty="0">
              <a:solidFill>
                <a:srgbClr val="002060"/>
              </a:solidFill>
              <a:latin typeface="Times New Roman" panose="02020603050405020304" pitchFamily="18" charset="0"/>
              <a:cs typeface="Times New Roman" panose="02020603050405020304" pitchFamily="18" charset="0"/>
            </a:endParaRPr>
          </a:p>
          <a:p>
            <a:pPr marL="742950" lvl="1" indent="-285750" algn="just">
              <a:lnSpc>
                <a:spcPct val="150000"/>
              </a:lnSpc>
              <a:spcBef>
                <a:spcPts val="600"/>
              </a:spcBef>
              <a:spcAft>
                <a:spcPts val="600"/>
              </a:spcAft>
              <a:buFont typeface="Wingdings" panose="05000000000000000000" pitchFamily="2" charset="2"/>
              <a:buChar char="Ø"/>
            </a:pPr>
            <a:r>
              <a:rPr lang="en-US" sz="1800" dirty="0">
                <a:solidFill>
                  <a:srgbClr val="002060"/>
                </a:solidFill>
                <a:latin typeface="Times New Roman" panose="02020603050405020304" pitchFamily="18" charset="0"/>
                <a:cs typeface="Times New Roman" panose="02020603050405020304" pitchFamily="18" charset="0"/>
              </a:rPr>
              <a:t>The Risk Score is the product of Severity Score (SS) and the Weighting Factor (</a:t>
            </a:r>
            <a:r>
              <a:rPr lang="en-US" sz="1800">
                <a:solidFill>
                  <a:srgbClr val="002060"/>
                </a:solidFill>
                <a:latin typeface="Times New Roman" panose="02020603050405020304" pitchFamily="18" charset="0"/>
                <a:cs typeface="Times New Roman" panose="02020603050405020304" pitchFamily="18" charset="0"/>
              </a:rPr>
              <a:t>WF)</a:t>
            </a:r>
            <a:endParaRPr lang="en-US" sz="1800" dirty="0">
              <a:solidFill>
                <a:srgbClr val="002060"/>
              </a:solidFill>
              <a:latin typeface="Times New Roman" panose="02020603050405020304" pitchFamily="18" charset="0"/>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E2A2DBFB-CC57-325D-8CD0-38500CDBDB93}"/>
              </a:ext>
            </a:extLst>
          </p:cNvPr>
          <p:cNvGraphicFramePr/>
          <p:nvPr>
            <p:extLst>
              <p:ext uri="{D42A27DB-BD31-4B8C-83A1-F6EECF244321}">
                <p14:modId xmlns:p14="http://schemas.microsoft.com/office/powerpoint/2010/main" val="3077634436"/>
              </p:ext>
            </p:extLst>
          </p:nvPr>
        </p:nvGraphicFramePr>
        <p:xfrm>
          <a:off x="449328" y="2455979"/>
          <a:ext cx="3200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D650CC61-50B4-66C3-DB3E-DB0A35736B42}"/>
              </a:ext>
            </a:extLst>
          </p:cNvPr>
          <p:cNvGraphicFramePr/>
          <p:nvPr>
            <p:extLst>
              <p:ext uri="{D42A27DB-BD31-4B8C-83A1-F6EECF244321}">
                <p14:modId xmlns:p14="http://schemas.microsoft.com/office/powerpoint/2010/main" val="1024296093"/>
              </p:ext>
            </p:extLst>
          </p:nvPr>
        </p:nvGraphicFramePr>
        <p:xfrm>
          <a:off x="4872314" y="2057400"/>
          <a:ext cx="3200400" cy="32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Multiplication Sign 9">
            <a:extLst>
              <a:ext uri="{FF2B5EF4-FFF2-40B4-BE49-F238E27FC236}">
                <a16:creationId xmlns:a16="http://schemas.microsoft.com/office/drawing/2014/main" id="{A86AED6C-EDC6-C818-95D3-415FBB71676A}"/>
              </a:ext>
            </a:extLst>
          </p:cNvPr>
          <p:cNvSpPr/>
          <p:nvPr/>
        </p:nvSpPr>
        <p:spPr>
          <a:xfrm>
            <a:off x="3649728" y="2294038"/>
            <a:ext cx="960120" cy="102746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Equals 10">
            <a:extLst>
              <a:ext uri="{FF2B5EF4-FFF2-40B4-BE49-F238E27FC236}">
                <a16:creationId xmlns:a16="http://schemas.microsoft.com/office/drawing/2014/main" id="{48D931CA-ACEA-5975-DB4D-53275C66A2B5}"/>
              </a:ext>
            </a:extLst>
          </p:cNvPr>
          <p:cNvSpPr/>
          <p:nvPr/>
        </p:nvSpPr>
        <p:spPr>
          <a:xfrm>
            <a:off x="8153400" y="2548689"/>
            <a:ext cx="704504" cy="51816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701BA21E-C945-3ED4-79B0-FBB9C37A0164}"/>
              </a:ext>
            </a:extLst>
          </p:cNvPr>
          <p:cNvSpPr/>
          <p:nvPr/>
        </p:nvSpPr>
        <p:spPr>
          <a:xfrm>
            <a:off x="9182348" y="2487729"/>
            <a:ext cx="1828800" cy="64008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Risk Score</a:t>
            </a:r>
          </a:p>
        </p:txBody>
      </p:sp>
    </p:spTree>
    <p:extLst>
      <p:ext uri="{BB962C8B-B14F-4D97-AF65-F5344CB8AC3E}">
        <p14:creationId xmlns:p14="http://schemas.microsoft.com/office/powerpoint/2010/main" val="46451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6361-A903-E570-71E0-DAC5E9B96827}"/>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III.1. Data Processing</a:t>
            </a:r>
          </a:p>
        </p:txBody>
      </p:sp>
      <p:sp>
        <p:nvSpPr>
          <p:cNvPr id="4" name="Footer Placeholder 3">
            <a:extLst>
              <a:ext uri="{FF2B5EF4-FFF2-40B4-BE49-F238E27FC236}">
                <a16:creationId xmlns:a16="http://schemas.microsoft.com/office/drawing/2014/main" id="{CDEE6D69-B3B7-842A-EE8C-672E6831CB69}"/>
              </a:ext>
            </a:extLst>
          </p:cNvPr>
          <p:cNvSpPr>
            <a:spLocks noGrp="1"/>
          </p:cNvSpPr>
          <p:nvPr>
            <p:ph type="ftr" sz="quarter" idx="11"/>
          </p:nvPr>
        </p:nvSpPr>
        <p:spPr/>
        <p:txBody>
          <a:bodyPr/>
          <a:lstStyle/>
          <a:p>
            <a:r>
              <a:rPr lang="en-US"/>
              <a:t>New Mexico Tech</a:t>
            </a:r>
          </a:p>
        </p:txBody>
      </p:sp>
      <p:sp>
        <p:nvSpPr>
          <p:cNvPr id="5" name="Slide Number Placeholder 4">
            <a:extLst>
              <a:ext uri="{FF2B5EF4-FFF2-40B4-BE49-F238E27FC236}">
                <a16:creationId xmlns:a16="http://schemas.microsoft.com/office/drawing/2014/main" id="{8DD5D5EB-BEAC-E904-BE8C-9EA13CBF4D6D}"/>
              </a:ext>
            </a:extLst>
          </p:cNvPr>
          <p:cNvSpPr>
            <a:spLocks noGrp="1"/>
          </p:cNvSpPr>
          <p:nvPr>
            <p:ph type="sldNum" sz="quarter" idx="12"/>
          </p:nvPr>
        </p:nvSpPr>
        <p:spPr/>
        <p:txBody>
          <a:bodyPr/>
          <a:lstStyle/>
          <a:p>
            <a:fld id="{1D5B28BD-801A-4FF2-B905-7F76235D25C1}" type="slidenum">
              <a:rPr lang="en-US" smtClean="0"/>
              <a:t>5</a:t>
            </a:fld>
            <a:endParaRPr lang="en-US"/>
          </a:p>
        </p:txBody>
      </p:sp>
      <p:pic>
        <p:nvPicPr>
          <p:cNvPr id="8" name="Picture 7">
            <a:extLst>
              <a:ext uri="{FF2B5EF4-FFF2-40B4-BE49-F238E27FC236}">
                <a16:creationId xmlns:a16="http://schemas.microsoft.com/office/drawing/2014/main" id="{E6428A0B-6A7E-D582-6BC4-E768486EFF6E}"/>
              </a:ext>
            </a:extLst>
          </p:cNvPr>
          <p:cNvPicPr>
            <a:picLocks noChangeAspect="1"/>
          </p:cNvPicPr>
          <p:nvPr/>
        </p:nvPicPr>
        <p:blipFill>
          <a:blip r:embed="rId2"/>
          <a:stretch>
            <a:fillRect/>
          </a:stretch>
        </p:blipFill>
        <p:spPr>
          <a:xfrm>
            <a:off x="0" y="2334071"/>
            <a:ext cx="4270174" cy="2580806"/>
          </a:xfrm>
          <a:prstGeom prst="rect">
            <a:avLst/>
          </a:prstGeom>
          <a:ln w="19050">
            <a:solidFill>
              <a:srgbClr val="00B050"/>
            </a:solidFill>
          </a:ln>
        </p:spPr>
      </p:pic>
      <p:pic>
        <p:nvPicPr>
          <p:cNvPr id="10" name="Picture 9">
            <a:extLst>
              <a:ext uri="{FF2B5EF4-FFF2-40B4-BE49-F238E27FC236}">
                <a16:creationId xmlns:a16="http://schemas.microsoft.com/office/drawing/2014/main" id="{4ED45B45-06A0-A274-DB45-23DE411D695D}"/>
              </a:ext>
            </a:extLst>
          </p:cNvPr>
          <p:cNvPicPr>
            <a:picLocks noChangeAspect="1"/>
          </p:cNvPicPr>
          <p:nvPr/>
        </p:nvPicPr>
        <p:blipFill rotWithShape="1">
          <a:blip r:embed="rId3"/>
          <a:srcRect r="9463"/>
          <a:stretch/>
        </p:blipFill>
        <p:spPr>
          <a:xfrm>
            <a:off x="4414555" y="2343595"/>
            <a:ext cx="3579894" cy="3491580"/>
          </a:xfrm>
          <a:prstGeom prst="rect">
            <a:avLst/>
          </a:prstGeom>
          <a:ln w="28575">
            <a:solidFill>
              <a:schemeClr val="accent1"/>
            </a:solidFill>
          </a:ln>
        </p:spPr>
      </p:pic>
      <p:pic>
        <p:nvPicPr>
          <p:cNvPr id="11" name="Picture 10">
            <a:extLst>
              <a:ext uri="{FF2B5EF4-FFF2-40B4-BE49-F238E27FC236}">
                <a16:creationId xmlns:a16="http://schemas.microsoft.com/office/drawing/2014/main" id="{3CADB77D-7AD4-F8B3-117B-68FE441D8913}"/>
              </a:ext>
            </a:extLst>
          </p:cNvPr>
          <p:cNvPicPr>
            <a:picLocks noChangeAspect="1"/>
          </p:cNvPicPr>
          <p:nvPr/>
        </p:nvPicPr>
        <p:blipFill rotWithShape="1">
          <a:blip r:embed="rId4"/>
          <a:srcRect l="7253" r="8695"/>
          <a:stretch/>
        </p:blipFill>
        <p:spPr>
          <a:xfrm>
            <a:off x="8153400" y="2343595"/>
            <a:ext cx="4001808" cy="3147077"/>
          </a:xfrm>
          <a:prstGeom prst="rect">
            <a:avLst/>
          </a:prstGeom>
          <a:ln w="28575">
            <a:solidFill>
              <a:srgbClr val="FFC000"/>
            </a:solidFill>
          </a:ln>
        </p:spPr>
      </p:pic>
      <p:sp>
        <p:nvSpPr>
          <p:cNvPr id="15" name="TextBox 14">
            <a:extLst>
              <a:ext uri="{FF2B5EF4-FFF2-40B4-BE49-F238E27FC236}">
                <a16:creationId xmlns:a16="http://schemas.microsoft.com/office/drawing/2014/main" id="{64D84C9B-0BDB-D525-E29F-B3B8AA56A619}"/>
              </a:ext>
            </a:extLst>
          </p:cNvPr>
          <p:cNvSpPr txBox="1"/>
          <p:nvPr/>
        </p:nvSpPr>
        <p:spPr>
          <a:xfrm>
            <a:off x="12865" y="1272804"/>
            <a:ext cx="4244443" cy="646331"/>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p>
            <a:r>
              <a:rPr lang="en-US"/>
              <a:t>Based on testing records collected in 3 states from (Greg Lackey et al, 2021)</a:t>
            </a:r>
          </a:p>
        </p:txBody>
      </p:sp>
      <p:sp>
        <p:nvSpPr>
          <p:cNvPr id="18" name="TextBox 17">
            <a:extLst>
              <a:ext uri="{FF2B5EF4-FFF2-40B4-BE49-F238E27FC236}">
                <a16:creationId xmlns:a16="http://schemas.microsoft.com/office/drawing/2014/main" id="{2FBC143F-1A53-F4A9-25E6-BD644E025885}"/>
              </a:ext>
            </a:extLst>
          </p:cNvPr>
          <p:cNvSpPr txBox="1"/>
          <p:nvPr/>
        </p:nvSpPr>
        <p:spPr>
          <a:xfrm>
            <a:off x="4414555" y="1272804"/>
            <a:ext cx="3579894" cy="646331"/>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r>
              <a:rPr lang="en-US"/>
              <a:t>Using ROC-AUC to choose the best algorithm for the data set</a:t>
            </a:r>
          </a:p>
        </p:txBody>
      </p:sp>
      <p:sp>
        <p:nvSpPr>
          <p:cNvPr id="20" name="TextBox 19">
            <a:extLst>
              <a:ext uri="{FF2B5EF4-FFF2-40B4-BE49-F238E27FC236}">
                <a16:creationId xmlns:a16="http://schemas.microsoft.com/office/drawing/2014/main" id="{5D75EC8E-CC35-CFB5-0071-033B9962A27A}"/>
              </a:ext>
            </a:extLst>
          </p:cNvPr>
          <p:cNvSpPr txBox="1"/>
          <p:nvPr/>
        </p:nvSpPr>
        <p:spPr>
          <a:xfrm>
            <a:off x="8151696" y="1272804"/>
            <a:ext cx="3949700" cy="646331"/>
          </a:xfrm>
          <a:prstGeom prst="rect">
            <a:avLst/>
          </a:prstGeom>
          <a:ln w="28575"/>
        </p:spPr>
        <p:style>
          <a:lnRef idx="2">
            <a:schemeClr val="accent4"/>
          </a:lnRef>
          <a:fillRef idx="1">
            <a:schemeClr val="lt1"/>
          </a:fillRef>
          <a:effectRef idx="0">
            <a:schemeClr val="accent4"/>
          </a:effectRef>
          <a:fontRef idx="minor">
            <a:schemeClr val="dk1"/>
          </a:fontRef>
        </p:style>
        <p:txBody>
          <a:bodyPr wrap="square">
            <a:spAutoFit/>
          </a:bodyPr>
          <a:lstStyle/>
          <a:p>
            <a:r>
              <a:rPr lang="en-US"/>
              <a:t>Apply feature importance for evaluating the effect of each factor on SCP and CVF</a:t>
            </a:r>
          </a:p>
        </p:txBody>
      </p:sp>
    </p:spTree>
    <p:extLst>
      <p:ext uri="{BB962C8B-B14F-4D97-AF65-F5344CB8AC3E}">
        <p14:creationId xmlns:p14="http://schemas.microsoft.com/office/powerpoint/2010/main" val="34962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41FC982-D262-04E3-8B9B-0754D3DA30A4}"/>
              </a:ext>
            </a:extLst>
          </p:cNvPr>
          <p:cNvGrpSpPr/>
          <p:nvPr/>
        </p:nvGrpSpPr>
        <p:grpSpPr>
          <a:xfrm>
            <a:off x="5665645" y="619792"/>
            <a:ext cx="2219330" cy="5666673"/>
            <a:chOff x="6289430" y="675453"/>
            <a:chExt cx="2219330" cy="5666673"/>
          </a:xfrm>
        </p:grpSpPr>
        <p:sp>
          <p:nvSpPr>
            <p:cNvPr id="69" name="Rectangle 68">
              <a:extLst>
                <a:ext uri="{FF2B5EF4-FFF2-40B4-BE49-F238E27FC236}">
                  <a16:creationId xmlns:a16="http://schemas.microsoft.com/office/drawing/2014/main" id="{BEF0253C-A40D-7037-A780-962E1B2D338A}"/>
                </a:ext>
              </a:extLst>
            </p:cNvPr>
            <p:cNvSpPr/>
            <p:nvPr/>
          </p:nvSpPr>
          <p:spPr>
            <a:xfrm>
              <a:off x="7641979" y="2774368"/>
              <a:ext cx="415928" cy="3546476"/>
            </a:xfrm>
            <a:prstGeom prst="rect">
              <a:avLst/>
            </a:prstGeom>
            <a:blipFill>
              <a:blip r:embed="rId3"/>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FC0E9655-78A2-FC43-058E-D3A890B5DC9B}"/>
                </a:ext>
              </a:extLst>
            </p:cNvPr>
            <p:cNvCxnSpPr>
              <a:cxnSpLocks/>
            </p:cNvCxnSpPr>
            <p:nvPr/>
          </p:nvCxnSpPr>
          <p:spPr>
            <a:xfrm>
              <a:off x="8057907" y="677926"/>
              <a:ext cx="0" cy="914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008810F-086A-DDD3-039B-B5F7962B4F54}"/>
                </a:ext>
              </a:extLst>
            </p:cNvPr>
            <p:cNvCxnSpPr>
              <a:cxnSpLocks/>
            </p:cNvCxnSpPr>
            <p:nvPr/>
          </p:nvCxnSpPr>
          <p:spPr>
            <a:xfrm>
              <a:off x="6746631" y="677926"/>
              <a:ext cx="0" cy="863600"/>
            </a:xfrm>
            <a:prstGeom prst="line">
              <a:avLst/>
            </a:prstGeom>
            <a:ln w="762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C9B818F1-ED74-3FD9-099B-45427F630447}"/>
                </a:ext>
              </a:extLst>
            </p:cNvPr>
            <p:cNvCxnSpPr>
              <a:cxnSpLocks/>
            </p:cNvCxnSpPr>
            <p:nvPr/>
          </p:nvCxnSpPr>
          <p:spPr>
            <a:xfrm>
              <a:off x="7159381" y="675453"/>
              <a:ext cx="0" cy="5666673"/>
            </a:xfrm>
            <a:prstGeom prst="line">
              <a:avLst/>
            </a:prstGeom>
            <a:ln w="76200"/>
          </p:spPr>
          <p:style>
            <a:lnRef idx="1">
              <a:schemeClr val="dk1"/>
            </a:lnRef>
            <a:fillRef idx="0">
              <a:schemeClr val="dk1"/>
            </a:fillRef>
            <a:effectRef idx="0">
              <a:schemeClr val="dk1"/>
            </a:effectRef>
            <a:fontRef idx="minor">
              <a:schemeClr val="tx1"/>
            </a:fontRef>
          </p:style>
        </p:cxnSp>
        <p:sp>
          <p:nvSpPr>
            <p:cNvPr id="79" name="Rectangle 78">
              <a:extLst>
                <a:ext uri="{FF2B5EF4-FFF2-40B4-BE49-F238E27FC236}">
                  <a16:creationId xmlns:a16="http://schemas.microsoft.com/office/drawing/2014/main" id="{86917457-7C4B-2915-33BA-669DAB0730E8}"/>
                </a:ext>
              </a:extLst>
            </p:cNvPr>
            <p:cNvSpPr/>
            <p:nvPr/>
          </p:nvSpPr>
          <p:spPr>
            <a:xfrm>
              <a:off x="8092832" y="711926"/>
              <a:ext cx="415928" cy="880399"/>
            </a:xfrm>
            <a:prstGeom prst="rect">
              <a:avLst/>
            </a:prstGeom>
            <a:blipFill>
              <a:blip r:embed="rId3"/>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BB0569E-6045-8D6B-B8DB-B56C8B1E471A}"/>
                </a:ext>
              </a:extLst>
            </p:cNvPr>
            <p:cNvSpPr/>
            <p:nvPr/>
          </p:nvSpPr>
          <p:spPr>
            <a:xfrm>
              <a:off x="6289430" y="675453"/>
              <a:ext cx="415928" cy="880399"/>
            </a:xfrm>
            <a:prstGeom prst="rect">
              <a:avLst/>
            </a:prstGeom>
            <a:blipFill>
              <a:blip r:embed="rId3"/>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87521BE9-9756-76EE-7C67-73B2E8DEA1FD}"/>
                </a:ext>
              </a:extLst>
            </p:cNvPr>
            <p:cNvCxnSpPr>
              <a:cxnSpLocks/>
            </p:cNvCxnSpPr>
            <p:nvPr/>
          </p:nvCxnSpPr>
          <p:spPr>
            <a:xfrm>
              <a:off x="7629280" y="675453"/>
              <a:ext cx="0" cy="56412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ight Triangle 81">
              <a:extLst>
                <a:ext uri="{FF2B5EF4-FFF2-40B4-BE49-F238E27FC236}">
                  <a16:creationId xmlns:a16="http://schemas.microsoft.com/office/drawing/2014/main" id="{8E899453-E80A-D9C3-0D05-E3D4BDC151FA}"/>
                </a:ext>
              </a:extLst>
            </p:cNvPr>
            <p:cNvSpPr/>
            <p:nvPr/>
          </p:nvSpPr>
          <p:spPr>
            <a:xfrm>
              <a:off x="8092832" y="1478839"/>
              <a:ext cx="323851" cy="114300"/>
            </a:xfrm>
            <a:prstGeom prst="rtTriangl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B1E475B7-E182-DE77-00C4-B6EA2D8759EC}"/>
                </a:ext>
              </a:extLst>
            </p:cNvPr>
            <p:cNvSpPr/>
            <p:nvPr/>
          </p:nvSpPr>
          <p:spPr>
            <a:xfrm rot="10800000" flipV="1">
              <a:off x="6387856" y="1378420"/>
              <a:ext cx="323851" cy="157569"/>
            </a:xfrm>
            <a:prstGeom prst="rtTriangl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EFCF77A9-C70B-404E-6B60-42A54DA7C574}"/>
                </a:ext>
              </a:extLst>
            </p:cNvPr>
            <p:cNvCxnSpPr/>
            <p:nvPr/>
          </p:nvCxnSpPr>
          <p:spPr>
            <a:xfrm>
              <a:off x="6746631" y="1555852"/>
              <a:ext cx="0" cy="478627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945CBE9-3DE1-B673-1882-E9E819A5533C}"/>
                </a:ext>
              </a:extLst>
            </p:cNvPr>
            <p:cNvCxnSpPr/>
            <p:nvPr/>
          </p:nvCxnSpPr>
          <p:spPr>
            <a:xfrm>
              <a:off x="8048381" y="1555852"/>
              <a:ext cx="0" cy="478627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4BF4356A-0417-4BBA-F282-990378022475}"/>
                </a:ext>
              </a:extLst>
            </p:cNvPr>
            <p:cNvSpPr/>
            <p:nvPr/>
          </p:nvSpPr>
          <p:spPr>
            <a:xfrm>
              <a:off x="6759330" y="2795650"/>
              <a:ext cx="373066" cy="3546476"/>
            </a:xfrm>
            <a:prstGeom prst="rect">
              <a:avLst/>
            </a:prstGeom>
            <a:blipFill>
              <a:blip r:embed="rId3"/>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034F9F4-34BD-016E-0464-041CBD8260FD}"/>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III.2. Assigning Score</a:t>
            </a:r>
          </a:p>
        </p:txBody>
      </p:sp>
      <p:sp>
        <p:nvSpPr>
          <p:cNvPr id="4" name="Footer Placeholder 3">
            <a:extLst>
              <a:ext uri="{FF2B5EF4-FFF2-40B4-BE49-F238E27FC236}">
                <a16:creationId xmlns:a16="http://schemas.microsoft.com/office/drawing/2014/main" id="{302AABAF-A1AD-B6C2-2D24-B9137452465F}"/>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New Mexico Tech</a:t>
            </a:r>
          </a:p>
        </p:txBody>
      </p:sp>
      <p:sp>
        <p:nvSpPr>
          <p:cNvPr id="5" name="Slide Number Placeholder 4">
            <a:extLst>
              <a:ext uri="{FF2B5EF4-FFF2-40B4-BE49-F238E27FC236}">
                <a16:creationId xmlns:a16="http://schemas.microsoft.com/office/drawing/2014/main" id="{2C5853AF-6C50-3B93-6D9E-BEC214512558}"/>
              </a:ext>
            </a:extLst>
          </p:cNvPr>
          <p:cNvSpPr>
            <a:spLocks noGrp="1"/>
          </p:cNvSpPr>
          <p:nvPr>
            <p:ph type="sldNum" sz="quarter" idx="12"/>
          </p:nvPr>
        </p:nvSpPr>
        <p:spPr>
          <a:xfrm>
            <a:off x="7320869" y="5714931"/>
            <a:ext cx="2743200" cy="365125"/>
          </a:xfrm>
        </p:spPr>
        <p:txBody>
          <a:bodyPr/>
          <a:lstStyle/>
          <a:p>
            <a:fld id="{1D5B28BD-801A-4FF2-B905-7F76235D25C1}" type="slidenum">
              <a:rPr lang="en-US" smtClean="0">
                <a:latin typeface="Times New Roman" panose="02020603050405020304" pitchFamily="18" charset="0"/>
                <a:cs typeface="Times New Roman" panose="02020603050405020304" pitchFamily="18" charset="0"/>
              </a:rPr>
              <a:t>6</a:t>
            </a:fld>
            <a:endParaRPr lang="en-US">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3269535F-8C22-6836-0053-8DBD295015E3}"/>
              </a:ext>
            </a:extLst>
          </p:cNvPr>
          <p:cNvSpPr/>
          <p:nvPr/>
        </p:nvSpPr>
        <p:spPr>
          <a:xfrm>
            <a:off x="7488094" y="4670324"/>
            <a:ext cx="2622550" cy="552450"/>
          </a:xfrm>
          <a:prstGeom prst="rect">
            <a:avLst/>
          </a:prstGeom>
          <a:blipFill>
            <a:blip r:embed="rId4"/>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endParaRPr>
          </a:p>
        </p:txBody>
      </p:sp>
      <p:sp>
        <p:nvSpPr>
          <p:cNvPr id="55" name="Rectangle 54">
            <a:extLst>
              <a:ext uri="{FF2B5EF4-FFF2-40B4-BE49-F238E27FC236}">
                <a16:creationId xmlns:a16="http://schemas.microsoft.com/office/drawing/2014/main" id="{36CD19B2-2E61-E23A-5028-CDD162FFDBDF}"/>
              </a:ext>
            </a:extLst>
          </p:cNvPr>
          <p:cNvSpPr/>
          <p:nvPr/>
        </p:nvSpPr>
        <p:spPr>
          <a:xfrm>
            <a:off x="7488094" y="4110730"/>
            <a:ext cx="2622550" cy="552450"/>
          </a:xfrm>
          <a:prstGeom prst="rect">
            <a:avLst/>
          </a:prstGeom>
          <a:blipFill>
            <a:blip r:embed="rId5"/>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DFC6273-DD2F-4C6D-CF5C-FA5B077E43C2}"/>
              </a:ext>
            </a:extLst>
          </p:cNvPr>
          <p:cNvSpPr/>
          <p:nvPr/>
        </p:nvSpPr>
        <p:spPr>
          <a:xfrm>
            <a:off x="7488094" y="5222774"/>
            <a:ext cx="2622550" cy="552450"/>
          </a:xfrm>
          <a:prstGeom prst="rect">
            <a:avLst/>
          </a:prstGeom>
          <a:blipFill>
            <a:blip r:embed="rId6"/>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ADE6FDA-BBF2-21AC-8E33-F7E5948352C0}"/>
              </a:ext>
            </a:extLst>
          </p:cNvPr>
          <p:cNvSpPr/>
          <p:nvPr/>
        </p:nvSpPr>
        <p:spPr>
          <a:xfrm>
            <a:off x="7488094" y="3551137"/>
            <a:ext cx="2622550" cy="552450"/>
          </a:xfrm>
          <a:prstGeom prst="rect">
            <a:avLst/>
          </a:prstGeom>
          <a:blipFill>
            <a:blip r:embed="rId6"/>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9F94C29B-7547-E2EE-3F5A-79B188A9B826}"/>
              </a:ext>
            </a:extLst>
          </p:cNvPr>
          <p:cNvSpPr txBox="1"/>
          <p:nvPr/>
        </p:nvSpPr>
        <p:spPr>
          <a:xfrm>
            <a:off x="8602521" y="4792661"/>
            <a:ext cx="1508123" cy="307777"/>
          </a:xfrm>
          <a:prstGeom prst="rect">
            <a:avLst/>
          </a:prstGeom>
          <a:solidFill>
            <a:schemeClr val="bg1">
              <a:lumMod val="85000"/>
            </a:schemeClr>
          </a:solidFill>
        </p:spPr>
        <p:txBody>
          <a:bodyPr wrap="square" rtlCol="0">
            <a:spAutoFit/>
          </a:bodyPr>
          <a:lstStyle/>
          <a:p>
            <a:r>
              <a:rPr lang="en-US" sz="1400"/>
              <a:t>Injection reservoir</a:t>
            </a:r>
          </a:p>
        </p:txBody>
      </p:sp>
      <p:sp>
        <p:nvSpPr>
          <p:cNvPr id="60" name="TextBox 59">
            <a:extLst>
              <a:ext uri="{FF2B5EF4-FFF2-40B4-BE49-F238E27FC236}">
                <a16:creationId xmlns:a16="http://schemas.microsoft.com/office/drawing/2014/main" id="{22FF0F52-E475-BBF7-194D-F204933D6A28}"/>
              </a:ext>
            </a:extLst>
          </p:cNvPr>
          <p:cNvSpPr txBox="1"/>
          <p:nvPr/>
        </p:nvSpPr>
        <p:spPr>
          <a:xfrm>
            <a:off x="8602521" y="4250777"/>
            <a:ext cx="1508123" cy="307777"/>
          </a:xfrm>
          <a:prstGeom prst="rect">
            <a:avLst/>
          </a:prstGeom>
          <a:solidFill>
            <a:schemeClr val="bg1">
              <a:lumMod val="85000"/>
            </a:schemeClr>
          </a:solidFill>
        </p:spPr>
        <p:txBody>
          <a:bodyPr wrap="square" rtlCol="0">
            <a:spAutoFit/>
          </a:bodyPr>
          <a:lstStyle/>
          <a:p>
            <a:r>
              <a:rPr lang="en-US" sz="1400"/>
              <a:t>Cap rock</a:t>
            </a:r>
          </a:p>
        </p:txBody>
      </p:sp>
      <p:sp>
        <p:nvSpPr>
          <p:cNvPr id="61" name="TextBox 60">
            <a:extLst>
              <a:ext uri="{FF2B5EF4-FFF2-40B4-BE49-F238E27FC236}">
                <a16:creationId xmlns:a16="http://schemas.microsoft.com/office/drawing/2014/main" id="{21C0253E-70E2-D049-DE4F-FA50F4926177}"/>
              </a:ext>
            </a:extLst>
          </p:cNvPr>
          <p:cNvSpPr txBox="1"/>
          <p:nvPr/>
        </p:nvSpPr>
        <p:spPr>
          <a:xfrm>
            <a:off x="9183546" y="3683866"/>
            <a:ext cx="901700" cy="307777"/>
          </a:xfrm>
          <a:prstGeom prst="rect">
            <a:avLst/>
          </a:prstGeom>
          <a:solidFill>
            <a:schemeClr val="bg1">
              <a:lumMod val="85000"/>
            </a:schemeClr>
          </a:solidFill>
        </p:spPr>
        <p:txBody>
          <a:bodyPr wrap="square" rtlCol="0">
            <a:spAutoFit/>
          </a:bodyPr>
          <a:lstStyle/>
          <a:p>
            <a:r>
              <a:rPr lang="en-US" sz="1400"/>
              <a:t>Reservoir</a:t>
            </a:r>
          </a:p>
        </p:txBody>
      </p:sp>
      <p:sp>
        <p:nvSpPr>
          <p:cNvPr id="62" name="TextBox 61">
            <a:extLst>
              <a:ext uri="{FF2B5EF4-FFF2-40B4-BE49-F238E27FC236}">
                <a16:creationId xmlns:a16="http://schemas.microsoft.com/office/drawing/2014/main" id="{3D41FBF0-B166-1ECC-C0AF-1E4D55F32C7B}"/>
              </a:ext>
            </a:extLst>
          </p:cNvPr>
          <p:cNvSpPr txBox="1"/>
          <p:nvPr/>
        </p:nvSpPr>
        <p:spPr>
          <a:xfrm>
            <a:off x="9183546" y="5354636"/>
            <a:ext cx="901700" cy="307777"/>
          </a:xfrm>
          <a:prstGeom prst="rect">
            <a:avLst/>
          </a:prstGeom>
          <a:solidFill>
            <a:schemeClr val="bg1">
              <a:lumMod val="85000"/>
            </a:schemeClr>
          </a:solidFill>
        </p:spPr>
        <p:txBody>
          <a:bodyPr wrap="square" rtlCol="0">
            <a:spAutoFit/>
          </a:bodyPr>
          <a:lstStyle/>
          <a:p>
            <a:r>
              <a:rPr lang="en-US" sz="1400"/>
              <a:t>Reservoir</a:t>
            </a:r>
          </a:p>
        </p:txBody>
      </p:sp>
      <p:sp>
        <p:nvSpPr>
          <p:cNvPr id="70" name="Isosceles Triangle 69">
            <a:extLst>
              <a:ext uri="{FF2B5EF4-FFF2-40B4-BE49-F238E27FC236}">
                <a16:creationId xmlns:a16="http://schemas.microsoft.com/office/drawing/2014/main" id="{5F7EC114-1A8E-DC95-2DB0-7C5D12E9B7A5}"/>
              </a:ext>
            </a:extLst>
          </p:cNvPr>
          <p:cNvSpPr/>
          <p:nvPr/>
        </p:nvSpPr>
        <p:spPr>
          <a:xfrm rot="5400000">
            <a:off x="7397220" y="5065998"/>
            <a:ext cx="197623" cy="936624"/>
          </a:xfrm>
          <a:prstGeom prst="triangl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2571EA43-CD6F-AB8C-F15C-0C14A19EC0A9}"/>
              </a:ext>
            </a:extLst>
          </p:cNvPr>
          <p:cNvSpPr/>
          <p:nvPr/>
        </p:nvSpPr>
        <p:spPr>
          <a:xfrm rot="5400000">
            <a:off x="7365514" y="3435304"/>
            <a:ext cx="153087" cy="828677"/>
          </a:xfrm>
          <a:prstGeom prst="triangl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74" name="Isosceles Triangle 73">
            <a:extLst>
              <a:ext uri="{FF2B5EF4-FFF2-40B4-BE49-F238E27FC236}">
                <a16:creationId xmlns:a16="http://schemas.microsoft.com/office/drawing/2014/main" id="{73008E2B-28EC-5C48-C886-5F33F906814E}"/>
              </a:ext>
            </a:extLst>
          </p:cNvPr>
          <p:cNvSpPr/>
          <p:nvPr/>
        </p:nvSpPr>
        <p:spPr>
          <a:xfrm rot="5400000">
            <a:off x="7419377" y="4427894"/>
            <a:ext cx="153311" cy="936623"/>
          </a:xfrm>
          <a:prstGeom prst="triangl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6E74AAB-2D20-73AC-3E52-5A3329193492}"/>
              </a:ext>
            </a:extLst>
          </p:cNvPr>
          <p:cNvSpPr/>
          <p:nvPr/>
        </p:nvSpPr>
        <p:spPr>
          <a:xfrm>
            <a:off x="8145325" y="4763168"/>
            <a:ext cx="279400" cy="3077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51" name="Rectangle 50">
            <a:extLst>
              <a:ext uri="{FF2B5EF4-FFF2-40B4-BE49-F238E27FC236}">
                <a16:creationId xmlns:a16="http://schemas.microsoft.com/office/drawing/2014/main" id="{A3B27396-DF39-3440-47B4-236A2CDCF06B}"/>
              </a:ext>
            </a:extLst>
          </p:cNvPr>
          <p:cNvSpPr/>
          <p:nvPr/>
        </p:nvSpPr>
        <p:spPr>
          <a:xfrm>
            <a:off x="8145325" y="3746226"/>
            <a:ext cx="279400" cy="3077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52" name="Rectangle 51">
            <a:extLst>
              <a:ext uri="{FF2B5EF4-FFF2-40B4-BE49-F238E27FC236}">
                <a16:creationId xmlns:a16="http://schemas.microsoft.com/office/drawing/2014/main" id="{D81314AB-D724-6C3C-E305-98CEF2F07573}"/>
              </a:ext>
            </a:extLst>
          </p:cNvPr>
          <p:cNvSpPr/>
          <p:nvPr/>
        </p:nvSpPr>
        <p:spPr>
          <a:xfrm>
            <a:off x="8154842" y="5384351"/>
            <a:ext cx="279400" cy="3077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88" name="Rectangle 87">
            <a:extLst>
              <a:ext uri="{FF2B5EF4-FFF2-40B4-BE49-F238E27FC236}">
                <a16:creationId xmlns:a16="http://schemas.microsoft.com/office/drawing/2014/main" id="{DC26584D-E700-98FA-06FE-D7393434E757}"/>
              </a:ext>
            </a:extLst>
          </p:cNvPr>
          <p:cNvSpPr/>
          <p:nvPr/>
        </p:nvSpPr>
        <p:spPr>
          <a:xfrm>
            <a:off x="7488093" y="2977249"/>
            <a:ext cx="2622550" cy="552450"/>
          </a:xfrm>
          <a:prstGeom prst="rect">
            <a:avLst/>
          </a:prstGeom>
          <a:blipFill>
            <a:blip r:embed="rId6"/>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02E5DBFD-234B-6552-82F1-A095449C2729}"/>
              </a:ext>
            </a:extLst>
          </p:cNvPr>
          <p:cNvSpPr txBox="1"/>
          <p:nvPr/>
        </p:nvSpPr>
        <p:spPr>
          <a:xfrm>
            <a:off x="9185216" y="3151150"/>
            <a:ext cx="901700" cy="307777"/>
          </a:xfrm>
          <a:prstGeom prst="rect">
            <a:avLst/>
          </a:prstGeom>
          <a:solidFill>
            <a:schemeClr val="bg1">
              <a:lumMod val="85000"/>
            </a:schemeClr>
          </a:solidFill>
        </p:spPr>
        <p:txBody>
          <a:bodyPr wrap="square" rtlCol="0">
            <a:spAutoFit/>
          </a:bodyPr>
          <a:lstStyle/>
          <a:p>
            <a:r>
              <a:rPr lang="en-US" sz="1400"/>
              <a:t>Reservoir</a:t>
            </a:r>
          </a:p>
        </p:txBody>
      </p:sp>
      <p:sp>
        <p:nvSpPr>
          <p:cNvPr id="107" name="Rectangle 106">
            <a:extLst>
              <a:ext uri="{FF2B5EF4-FFF2-40B4-BE49-F238E27FC236}">
                <a16:creationId xmlns:a16="http://schemas.microsoft.com/office/drawing/2014/main" id="{54FD4DD5-FB62-CF91-3867-62C3F42E86D0}"/>
              </a:ext>
            </a:extLst>
          </p:cNvPr>
          <p:cNvSpPr/>
          <p:nvPr/>
        </p:nvSpPr>
        <p:spPr>
          <a:xfrm>
            <a:off x="7488093" y="4120647"/>
            <a:ext cx="2622550" cy="552450"/>
          </a:xfrm>
          <a:prstGeom prst="rect">
            <a:avLst/>
          </a:prstGeom>
          <a:blipFill>
            <a:blip r:embed="rId6"/>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603C98AB-FA07-1CAA-E039-2776C0B60F83}"/>
              </a:ext>
            </a:extLst>
          </p:cNvPr>
          <p:cNvSpPr txBox="1"/>
          <p:nvPr/>
        </p:nvSpPr>
        <p:spPr>
          <a:xfrm>
            <a:off x="9162369" y="4201994"/>
            <a:ext cx="901700" cy="307777"/>
          </a:xfrm>
          <a:prstGeom prst="rect">
            <a:avLst/>
          </a:prstGeom>
          <a:solidFill>
            <a:schemeClr val="bg1">
              <a:lumMod val="85000"/>
            </a:schemeClr>
          </a:solidFill>
        </p:spPr>
        <p:txBody>
          <a:bodyPr wrap="square" rtlCol="0">
            <a:spAutoFit/>
          </a:bodyPr>
          <a:lstStyle/>
          <a:p>
            <a:r>
              <a:rPr lang="en-US" sz="1400"/>
              <a:t>Reservoir</a:t>
            </a:r>
          </a:p>
        </p:txBody>
      </p:sp>
      <p:sp>
        <p:nvSpPr>
          <p:cNvPr id="110" name="Rectangle 109">
            <a:extLst>
              <a:ext uri="{FF2B5EF4-FFF2-40B4-BE49-F238E27FC236}">
                <a16:creationId xmlns:a16="http://schemas.microsoft.com/office/drawing/2014/main" id="{3DED8A3D-F23B-8268-E54E-14E871851461}"/>
              </a:ext>
            </a:extLst>
          </p:cNvPr>
          <p:cNvSpPr/>
          <p:nvPr/>
        </p:nvSpPr>
        <p:spPr>
          <a:xfrm>
            <a:off x="8166413" y="3125036"/>
            <a:ext cx="279400" cy="3077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11" name="Isosceles Triangle 110">
            <a:extLst>
              <a:ext uri="{FF2B5EF4-FFF2-40B4-BE49-F238E27FC236}">
                <a16:creationId xmlns:a16="http://schemas.microsoft.com/office/drawing/2014/main" id="{20C9D444-D51A-02CA-2E3C-6E6ADF7C5BCE}"/>
              </a:ext>
            </a:extLst>
          </p:cNvPr>
          <p:cNvSpPr/>
          <p:nvPr/>
        </p:nvSpPr>
        <p:spPr>
          <a:xfrm rot="5400000">
            <a:off x="7369051" y="2875937"/>
            <a:ext cx="140016" cy="828673"/>
          </a:xfrm>
          <a:prstGeom prst="triangl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FB5A3D6-C07A-3EB1-1F34-DCFF2AB14F09}"/>
              </a:ext>
            </a:extLst>
          </p:cNvPr>
          <p:cNvPicPr>
            <a:picLocks noChangeAspect="1"/>
          </p:cNvPicPr>
          <p:nvPr/>
        </p:nvPicPr>
        <p:blipFill>
          <a:blip r:embed="rId7"/>
          <a:stretch>
            <a:fillRect/>
          </a:stretch>
        </p:blipFill>
        <p:spPr>
          <a:xfrm>
            <a:off x="103860" y="681060"/>
            <a:ext cx="5321580" cy="3336049"/>
          </a:xfrm>
          <a:prstGeom prst="rect">
            <a:avLst/>
          </a:prstGeom>
        </p:spPr>
      </p:pic>
      <p:graphicFrame>
        <p:nvGraphicFramePr>
          <p:cNvPr id="13" name="Table 12">
            <a:extLst>
              <a:ext uri="{FF2B5EF4-FFF2-40B4-BE49-F238E27FC236}">
                <a16:creationId xmlns:a16="http://schemas.microsoft.com/office/drawing/2014/main" id="{9F15F277-8FC4-F47A-97E9-5A7E240084A2}"/>
              </a:ext>
            </a:extLst>
          </p:cNvPr>
          <p:cNvGraphicFramePr>
            <a:graphicFrameLocks noGrp="1"/>
          </p:cNvGraphicFramePr>
          <p:nvPr>
            <p:extLst>
              <p:ext uri="{D42A27DB-BD31-4B8C-83A1-F6EECF244321}">
                <p14:modId xmlns:p14="http://schemas.microsoft.com/office/powerpoint/2010/main" val="3886233503"/>
              </p:ext>
            </p:extLst>
          </p:nvPr>
        </p:nvGraphicFramePr>
        <p:xfrm>
          <a:off x="122312" y="4104402"/>
          <a:ext cx="5303128" cy="2072540"/>
        </p:xfrm>
        <a:graphic>
          <a:graphicData uri="http://schemas.openxmlformats.org/drawingml/2006/table">
            <a:tbl>
              <a:tblPr firstRow="1" firstCol="1" bandRow="1">
                <a:tableStyleId>{3B4B98B0-60AC-42C2-AFA5-B58CD77FA1E5}</a:tableStyleId>
              </a:tblPr>
              <a:tblGrid>
                <a:gridCol w="3660159">
                  <a:extLst>
                    <a:ext uri="{9D8B030D-6E8A-4147-A177-3AD203B41FA5}">
                      <a16:colId xmlns:a16="http://schemas.microsoft.com/office/drawing/2014/main" val="798316765"/>
                    </a:ext>
                  </a:extLst>
                </a:gridCol>
                <a:gridCol w="1642969">
                  <a:extLst>
                    <a:ext uri="{9D8B030D-6E8A-4147-A177-3AD203B41FA5}">
                      <a16:colId xmlns:a16="http://schemas.microsoft.com/office/drawing/2014/main" val="3166834243"/>
                    </a:ext>
                  </a:extLst>
                </a:gridCol>
              </a:tblGrid>
              <a:tr h="414508">
                <a:tc>
                  <a:txBody>
                    <a:bodyPr/>
                    <a:lstStyle/>
                    <a:p>
                      <a:pPr marL="0" marR="0" algn="ctr">
                        <a:lnSpc>
                          <a:spcPct val="100000"/>
                        </a:lnSpc>
                        <a:spcBef>
                          <a:spcPts val="0"/>
                        </a:spcBef>
                        <a:spcAft>
                          <a:spcPts val="0"/>
                        </a:spcAft>
                      </a:pPr>
                      <a:r>
                        <a:rPr lang="en-US" sz="1600">
                          <a:effectLst/>
                        </a:rPr>
                        <a:t>Well Status</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anchor="ctr"/>
                </a:tc>
                <a:tc>
                  <a:txBody>
                    <a:bodyPr/>
                    <a:lstStyle/>
                    <a:p>
                      <a:pPr marL="0" marR="0" algn="ctr">
                        <a:lnSpc>
                          <a:spcPct val="100000"/>
                        </a:lnSpc>
                        <a:spcBef>
                          <a:spcPts val="0"/>
                        </a:spcBef>
                        <a:spcAft>
                          <a:spcPts val="0"/>
                        </a:spcAft>
                      </a:pPr>
                      <a:r>
                        <a:rPr lang="en-US" sz="1600">
                          <a:effectLst/>
                        </a:rPr>
                        <a:t>SS</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3814739385"/>
                  </a:ext>
                </a:extLst>
              </a:tr>
              <a:tr h="414508">
                <a:tc>
                  <a:txBody>
                    <a:bodyPr/>
                    <a:lstStyle/>
                    <a:p>
                      <a:pPr marL="0" marR="0" algn="ctr">
                        <a:lnSpc>
                          <a:spcPct val="100000"/>
                        </a:lnSpc>
                        <a:spcBef>
                          <a:spcPts val="0"/>
                        </a:spcBef>
                        <a:spcAft>
                          <a:spcPts val="0"/>
                        </a:spcAft>
                      </a:pPr>
                      <a:r>
                        <a:rPr lang="en-US" sz="1600" b="0">
                          <a:effectLst/>
                        </a:rPr>
                        <a:t>Plugged</a:t>
                      </a:r>
                      <a:endParaRPr lang="en-US" sz="1600" b="0">
                        <a:effectLst/>
                        <a:latin typeface="Times New Roman" panose="02020603050405020304" pitchFamily="18" charset="0"/>
                        <a:ea typeface="SimSun" panose="02010600030101010101" pitchFamily="2" charset="-122"/>
                        <a:cs typeface="Times New Roman" panose="02020603050405020304" pitchFamily="18" charset="0"/>
                      </a:endParaRPr>
                    </a:p>
                  </a:txBody>
                  <a:tcPr anchor="ctr"/>
                </a:tc>
                <a:tc>
                  <a:txBody>
                    <a:bodyPr/>
                    <a:lstStyle/>
                    <a:p>
                      <a:pPr marL="0" marR="0" algn="ctr">
                        <a:lnSpc>
                          <a:spcPct val="100000"/>
                        </a:lnSpc>
                        <a:spcBef>
                          <a:spcPts val="0"/>
                        </a:spcBef>
                        <a:spcAft>
                          <a:spcPts val="0"/>
                        </a:spcAft>
                      </a:pPr>
                      <a:r>
                        <a:rPr lang="en-US" sz="1600">
                          <a:effectLst/>
                        </a:rPr>
                        <a:t>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402380342"/>
                  </a:ext>
                </a:extLst>
              </a:tr>
              <a:tr h="414508">
                <a:tc>
                  <a:txBody>
                    <a:bodyPr/>
                    <a:lstStyle/>
                    <a:p>
                      <a:pPr marL="0" marR="0" algn="ctr">
                        <a:lnSpc>
                          <a:spcPct val="100000"/>
                        </a:lnSpc>
                        <a:spcBef>
                          <a:spcPts val="0"/>
                        </a:spcBef>
                        <a:spcAft>
                          <a:spcPts val="0"/>
                        </a:spcAft>
                      </a:pPr>
                      <a:r>
                        <a:rPr lang="en-US" sz="1600" b="0">
                          <a:effectLst/>
                        </a:rPr>
                        <a:t>Inactive</a:t>
                      </a:r>
                      <a:endParaRPr lang="en-US" sz="1600" b="0">
                        <a:effectLst/>
                        <a:latin typeface="Times New Roman" panose="02020603050405020304" pitchFamily="18" charset="0"/>
                        <a:ea typeface="SimSun" panose="02010600030101010101" pitchFamily="2" charset="-122"/>
                        <a:cs typeface="Times New Roman" panose="02020603050405020304" pitchFamily="18" charset="0"/>
                      </a:endParaRPr>
                    </a:p>
                  </a:txBody>
                  <a:tcPr anchor="ctr"/>
                </a:tc>
                <a:tc>
                  <a:txBody>
                    <a:bodyPr/>
                    <a:lstStyle/>
                    <a:p>
                      <a:pPr marL="0" marR="0" algn="ctr">
                        <a:lnSpc>
                          <a:spcPct val="100000"/>
                        </a:lnSpc>
                        <a:spcBef>
                          <a:spcPts val="0"/>
                        </a:spcBef>
                        <a:spcAft>
                          <a:spcPts val="0"/>
                        </a:spcAft>
                      </a:pPr>
                      <a:r>
                        <a:rPr lang="en-US" sz="1600">
                          <a:effectLst/>
                        </a:rPr>
                        <a:t>5</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17657913"/>
                  </a:ext>
                </a:extLst>
              </a:tr>
              <a:tr h="414508">
                <a:tc>
                  <a:txBody>
                    <a:bodyPr/>
                    <a:lstStyle/>
                    <a:p>
                      <a:pPr marL="0" marR="0" algn="ctr">
                        <a:lnSpc>
                          <a:spcPct val="100000"/>
                        </a:lnSpc>
                        <a:spcBef>
                          <a:spcPts val="0"/>
                        </a:spcBef>
                        <a:spcAft>
                          <a:spcPts val="0"/>
                        </a:spcAft>
                      </a:pPr>
                      <a:r>
                        <a:rPr lang="en-US" sz="1600" b="0">
                          <a:effectLst/>
                        </a:rPr>
                        <a:t>Active</a:t>
                      </a:r>
                      <a:endParaRPr lang="en-US" sz="1600" b="0">
                        <a:effectLst/>
                        <a:latin typeface="Times New Roman" panose="02020603050405020304" pitchFamily="18" charset="0"/>
                        <a:ea typeface="SimSun" panose="02010600030101010101" pitchFamily="2" charset="-122"/>
                        <a:cs typeface="Times New Roman" panose="02020603050405020304" pitchFamily="18" charset="0"/>
                      </a:endParaRPr>
                    </a:p>
                  </a:txBody>
                  <a:tcPr anchor="ctr"/>
                </a:tc>
                <a:tc>
                  <a:txBody>
                    <a:bodyPr/>
                    <a:lstStyle/>
                    <a:p>
                      <a:pPr marL="0" marR="0" algn="ctr">
                        <a:lnSpc>
                          <a:spcPct val="100000"/>
                        </a:lnSpc>
                        <a:spcBef>
                          <a:spcPts val="0"/>
                        </a:spcBef>
                        <a:spcAft>
                          <a:spcPts val="0"/>
                        </a:spcAft>
                      </a:pPr>
                      <a:r>
                        <a:rPr lang="en-US" sz="1600">
                          <a:effectLst/>
                        </a:rPr>
                        <a:t>3</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3939767196"/>
                  </a:ext>
                </a:extLst>
              </a:tr>
              <a:tr h="414508">
                <a:tc>
                  <a:txBody>
                    <a:bodyPr/>
                    <a:lstStyle/>
                    <a:p>
                      <a:pPr marL="0" marR="0" algn="ctr">
                        <a:lnSpc>
                          <a:spcPct val="100000"/>
                        </a:lnSpc>
                        <a:spcBef>
                          <a:spcPts val="0"/>
                        </a:spcBef>
                        <a:spcAft>
                          <a:spcPts val="0"/>
                        </a:spcAft>
                      </a:pPr>
                      <a:r>
                        <a:rPr lang="en-US" sz="1600" b="0">
                          <a:effectLst/>
                        </a:rPr>
                        <a:t>Abandoned</a:t>
                      </a:r>
                      <a:endParaRPr lang="en-US" sz="1600" b="0">
                        <a:effectLst/>
                        <a:latin typeface="Times New Roman" panose="02020603050405020304" pitchFamily="18" charset="0"/>
                        <a:ea typeface="SimSun" panose="02010600030101010101" pitchFamily="2" charset="-122"/>
                        <a:cs typeface="Times New Roman" panose="02020603050405020304" pitchFamily="18" charset="0"/>
                      </a:endParaRPr>
                    </a:p>
                  </a:txBody>
                  <a:tcPr anchor="ctr"/>
                </a:tc>
                <a:tc>
                  <a:txBody>
                    <a:bodyPr/>
                    <a:lstStyle/>
                    <a:p>
                      <a:pPr marL="0" marR="0" algn="ctr">
                        <a:lnSpc>
                          <a:spcPct val="100000"/>
                        </a:lnSpc>
                        <a:spcBef>
                          <a:spcPts val="0"/>
                        </a:spcBef>
                        <a:spcAft>
                          <a:spcPts val="0"/>
                        </a:spcAft>
                      </a:pPr>
                      <a:r>
                        <a:rPr lang="en-US" sz="1600">
                          <a:effectLst/>
                        </a:rPr>
                        <a:t>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2680766946"/>
                  </a:ext>
                </a:extLst>
              </a:tr>
            </a:tbl>
          </a:graphicData>
        </a:graphic>
      </p:graphicFrame>
    </p:spTree>
    <p:extLst>
      <p:ext uri="{BB962C8B-B14F-4D97-AF65-F5344CB8AC3E}">
        <p14:creationId xmlns:p14="http://schemas.microsoft.com/office/powerpoint/2010/main" val="226328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barn(inVertical)">
                                      <p:cBhvr>
                                        <p:cTn id="24" dur="500"/>
                                        <p:tgtEl>
                                          <p:spTgt spid="7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barn(inVertical)">
                                      <p:cBhvr>
                                        <p:cTn id="30" dur="500"/>
                                        <p:tgtEl>
                                          <p:spTgt spid="5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barn(inVertical)">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74"/>
                                        </p:tgtEl>
                                      </p:cBhvr>
                                    </p:animEffect>
                                    <p:set>
                                      <p:cBhvr>
                                        <p:cTn id="38" dur="1" fill="hold">
                                          <p:stCondLst>
                                            <p:cond delay="499"/>
                                          </p:stCondLst>
                                        </p:cTn>
                                        <p:tgtEl>
                                          <p:spTgt spid="7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49"/>
                                        </p:tgtEl>
                                      </p:cBhvr>
                                    </p:animEffect>
                                    <p:set>
                                      <p:cBhvr>
                                        <p:cTn id="41" dur="1" fill="hold">
                                          <p:stCondLst>
                                            <p:cond delay="499"/>
                                          </p:stCondLst>
                                        </p:cTn>
                                        <p:tgtEl>
                                          <p:spTgt spid="49"/>
                                        </p:tgtEl>
                                        <p:attrNameLst>
                                          <p:attrName>style.visibility</p:attrName>
                                        </p:attrNameLst>
                                      </p:cBhvr>
                                      <p:to>
                                        <p:strVal val="hidden"/>
                                      </p:to>
                                    </p:set>
                                  </p:childTnLst>
                                </p:cTn>
                              </p:par>
                              <p:par>
                                <p:cTn id="42" presetID="16" presetClass="entr" presetSubtype="21"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barn(inVertical)">
                                      <p:cBhvr>
                                        <p:cTn id="44" dur="500"/>
                                        <p:tgtEl>
                                          <p:spTgt spid="6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arn(inVertical)">
                                      <p:cBhvr>
                                        <p:cTn id="47" dur="500"/>
                                        <p:tgtEl>
                                          <p:spTgt spid="5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barn(inVertical)">
                                      <p:cBhvr>
                                        <p:cTn id="50" dur="500"/>
                                        <p:tgtEl>
                                          <p:spTgt spid="6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barn(inVertical)">
                                      <p:cBhvr>
                                        <p:cTn id="53" dur="500"/>
                                        <p:tgtEl>
                                          <p:spTgt spid="58"/>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barn(inVertical)">
                                      <p:cBhvr>
                                        <p:cTn id="56" dur="500"/>
                                        <p:tgtEl>
                                          <p:spTgt spid="5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barn(inVertical)">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51"/>
                                        </p:tgtEl>
                                      </p:cBhvr>
                                    </p:animEffect>
                                    <p:set>
                                      <p:cBhvr>
                                        <p:cTn id="64" dur="1" fill="hold">
                                          <p:stCondLst>
                                            <p:cond delay="499"/>
                                          </p:stCondLst>
                                        </p:cTn>
                                        <p:tgtEl>
                                          <p:spTgt spid="5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72"/>
                                        </p:tgtEl>
                                      </p:cBhvr>
                                    </p:animEffect>
                                    <p:set>
                                      <p:cBhvr>
                                        <p:cTn id="67" dur="1" fill="hold">
                                          <p:stCondLst>
                                            <p:cond delay="499"/>
                                          </p:stCondLst>
                                        </p:cTn>
                                        <p:tgtEl>
                                          <p:spTgt spid="72"/>
                                        </p:tgtEl>
                                        <p:attrNameLst>
                                          <p:attrName>style.visibility</p:attrName>
                                        </p:attrNameLst>
                                      </p:cBhvr>
                                      <p:to>
                                        <p:strVal val="hidden"/>
                                      </p:to>
                                    </p:set>
                                  </p:childTnLst>
                                </p:cTn>
                              </p:par>
                              <p:par>
                                <p:cTn id="68" presetID="16" presetClass="entr" presetSubtype="21"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barn(inVertical)">
                                      <p:cBhvr>
                                        <p:cTn id="70" dur="500"/>
                                        <p:tgtEl>
                                          <p:spTgt spid="62"/>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barn(inVertical)">
                                      <p:cBhvr>
                                        <p:cTn id="73" dur="500"/>
                                        <p:tgtEl>
                                          <p:spTgt spid="57"/>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arn(inVertical)">
                                      <p:cBhvr>
                                        <p:cTn id="76" dur="500"/>
                                        <p:tgtEl>
                                          <p:spTgt spid="52"/>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barn(inVertical)">
                                      <p:cBhvr>
                                        <p:cTn id="79" dur="500"/>
                                        <p:tgtEl>
                                          <p:spTgt spid="7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52"/>
                                        </p:tgtEl>
                                      </p:cBhvr>
                                    </p:animEffect>
                                    <p:set>
                                      <p:cBhvr>
                                        <p:cTn id="84" dur="1" fill="hold">
                                          <p:stCondLst>
                                            <p:cond delay="499"/>
                                          </p:stCondLst>
                                        </p:cTn>
                                        <p:tgtEl>
                                          <p:spTgt spid="52"/>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70"/>
                                        </p:tgtEl>
                                      </p:cBhvr>
                                    </p:animEffect>
                                    <p:set>
                                      <p:cBhvr>
                                        <p:cTn id="87" dur="1" fill="hold">
                                          <p:stCondLst>
                                            <p:cond delay="499"/>
                                          </p:stCondLst>
                                        </p:cTn>
                                        <p:tgtEl>
                                          <p:spTgt spid="70"/>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fade">
                                      <p:cBhvr>
                                        <p:cTn id="90" dur="500"/>
                                        <p:tgtEl>
                                          <p:spTgt spid="8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fade">
                                      <p:cBhvr>
                                        <p:cTn id="93" dur="500"/>
                                        <p:tgtEl>
                                          <p:spTgt spid="8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0"/>
                                        </p:tgtEl>
                                        <p:attrNameLst>
                                          <p:attrName>style.visibility</p:attrName>
                                        </p:attrNameLst>
                                      </p:cBhvr>
                                      <p:to>
                                        <p:strVal val="visible"/>
                                      </p:to>
                                    </p:set>
                                    <p:animEffect transition="in" filter="fade">
                                      <p:cBhvr>
                                        <p:cTn id="96" dur="500"/>
                                        <p:tgtEl>
                                          <p:spTgt spid="11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1"/>
                                        </p:tgtEl>
                                        <p:attrNameLst>
                                          <p:attrName>style.visibility</p:attrName>
                                        </p:attrNameLst>
                                      </p:cBhvr>
                                      <p:to>
                                        <p:strVal val="visible"/>
                                      </p:to>
                                    </p:set>
                                    <p:animEffect transition="in" filter="fade">
                                      <p:cBhvr>
                                        <p:cTn id="99" dur="500"/>
                                        <p:tgtEl>
                                          <p:spTgt spid="11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7"/>
                                        </p:tgtEl>
                                        <p:attrNameLst>
                                          <p:attrName>style.visibility</p:attrName>
                                        </p:attrNameLst>
                                      </p:cBhvr>
                                      <p:to>
                                        <p:strVal val="visible"/>
                                      </p:to>
                                    </p:set>
                                    <p:animEffect transition="in" filter="fade">
                                      <p:cBhvr>
                                        <p:cTn id="102" dur="500"/>
                                        <p:tgtEl>
                                          <p:spTgt spid="10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7" grpId="0" animBg="1"/>
      <p:bldP spid="58" grpId="0" animBg="1"/>
      <p:bldP spid="59" grpId="0" animBg="1"/>
      <p:bldP spid="60" grpId="0" animBg="1"/>
      <p:bldP spid="61" grpId="0" animBg="1"/>
      <p:bldP spid="62" grpId="0" animBg="1"/>
      <p:bldP spid="70" grpId="0" animBg="1"/>
      <p:bldP spid="70" grpId="1" animBg="1"/>
      <p:bldP spid="72" grpId="0" animBg="1"/>
      <p:bldP spid="72" grpId="1" animBg="1"/>
      <p:bldP spid="74" grpId="0" animBg="1"/>
      <p:bldP spid="74" grpId="1" animBg="1"/>
      <p:bldP spid="49" grpId="0" animBg="1"/>
      <p:bldP spid="49" grpId="1" animBg="1"/>
      <p:bldP spid="51" grpId="0" animBg="1"/>
      <p:bldP spid="51" grpId="1" animBg="1"/>
      <p:bldP spid="52" grpId="0" animBg="1"/>
      <p:bldP spid="52" grpId="1" animBg="1"/>
      <p:bldP spid="88" grpId="0" animBg="1"/>
      <p:bldP spid="89" grpId="0" animBg="1"/>
      <p:bldP spid="107" grpId="0" animBg="1"/>
      <p:bldP spid="109" grpId="0" animBg="1"/>
      <p:bldP spid="110" grpId="0" animBg="1"/>
      <p:bldP spid="1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B6CC9-3B40-7357-75AE-C60D5B58C145}"/>
              </a:ext>
            </a:extLst>
          </p:cNvPr>
          <p:cNvSpPr>
            <a:spLocks noGrp="1"/>
          </p:cNvSpPr>
          <p:nvPr>
            <p:ph type="title"/>
          </p:nvPr>
        </p:nvSpPr>
        <p:spPr/>
        <p:txBody>
          <a:bodyPr>
            <a:normAutofit/>
          </a:bodyPr>
          <a:lstStyle/>
          <a:p>
            <a:r>
              <a:rPr lang="en-US">
                <a:latin typeface="Times New Roman" panose="02020603050405020304" pitchFamily="18" charset="0"/>
                <a:cs typeface="Times New Roman" panose="02020603050405020304" pitchFamily="18" charset="0"/>
              </a:rPr>
              <a:t>III.3. Estimated leakage rate</a:t>
            </a:r>
          </a:p>
        </p:txBody>
      </p:sp>
      <p:sp>
        <p:nvSpPr>
          <p:cNvPr id="4" name="Footer Placeholder 3">
            <a:extLst>
              <a:ext uri="{FF2B5EF4-FFF2-40B4-BE49-F238E27FC236}">
                <a16:creationId xmlns:a16="http://schemas.microsoft.com/office/drawing/2014/main" id="{AB22E9E2-D594-C3E0-4647-DF00E6F346A4}"/>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New Mexico Tech</a:t>
            </a:r>
          </a:p>
        </p:txBody>
      </p:sp>
      <p:sp>
        <p:nvSpPr>
          <p:cNvPr id="5" name="Slide Number Placeholder 4">
            <a:extLst>
              <a:ext uri="{FF2B5EF4-FFF2-40B4-BE49-F238E27FC236}">
                <a16:creationId xmlns:a16="http://schemas.microsoft.com/office/drawing/2014/main" id="{9057A95B-BAFC-90E3-40B4-E4041668836C}"/>
              </a:ext>
            </a:extLst>
          </p:cNvPr>
          <p:cNvSpPr>
            <a:spLocks noGrp="1"/>
          </p:cNvSpPr>
          <p:nvPr>
            <p:ph type="sldNum" sz="quarter" idx="12"/>
          </p:nvPr>
        </p:nvSpPr>
        <p:spPr/>
        <p:txBody>
          <a:bodyPr/>
          <a:lstStyle/>
          <a:p>
            <a:fld id="{1D5B28BD-801A-4FF2-B905-7F76235D25C1}" type="slidenum">
              <a:rPr lang="en-US" smtClean="0">
                <a:latin typeface="Times New Roman" panose="02020603050405020304" pitchFamily="18" charset="0"/>
                <a:cs typeface="Times New Roman" panose="02020603050405020304" pitchFamily="18" charset="0"/>
              </a:rPr>
              <a:t>7</a:t>
            </a:fld>
            <a:endParaRPr lang="en-US">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BB64033-C332-CBF6-197E-19D968DB0461}"/>
              </a:ext>
            </a:extLst>
          </p:cNvPr>
          <p:cNvPicPr>
            <a:picLocks noChangeAspect="1"/>
          </p:cNvPicPr>
          <p:nvPr/>
        </p:nvPicPr>
        <p:blipFill>
          <a:blip r:embed="rId3"/>
          <a:stretch>
            <a:fillRect/>
          </a:stretch>
        </p:blipFill>
        <p:spPr>
          <a:xfrm>
            <a:off x="241018" y="3945973"/>
            <a:ext cx="3987152" cy="2349572"/>
          </a:xfrm>
          <a:prstGeom prst="rect">
            <a:avLst/>
          </a:prstGeom>
        </p:spPr>
      </p:pic>
      <p:pic>
        <p:nvPicPr>
          <p:cNvPr id="6" name="Picture 5" descr="Chart&#10;&#10;Description automatically generated with medium confidence">
            <a:extLst>
              <a:ext uri="{FF2B5EF4-FFF2-40B4-BE49-F238E27FC236}">
                <a16:creationId xmlns:a16="http://schemas.microsoft.com/office/drawing/2014/main" id="{1A237B42-E0EC-9AB4-30A6-F46DB62330CE}"/>
              </a:ext>
            </a:extLst>
          </p:cNvPr>
          <p:cNvPicPr>
            <a:picLocks noChangeAspect="1"/>
          </p:cNvPicPr>
          <p:nvPr/>
        </p:nvPicPr>
        <p:blipFill>
          <a:blip r:embed="rId4"/>
          <a:stretch>
            <a:fillRect/>
          </a:stretch>
        </p:blipFill>
        <p:spPr>
          <a:xfrm>
            <a:off x="7704033" y="690020"/>
            <a:ext cx="4248481" cy="3166926"/>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593D531-03BD-115E-640D-BE29BE12A548}"/>
                  </a:ext>
                </a:extLst>
              </p:cNvPr>
              <p:cNvSpPr txBox="1"/>
              <p:nvPr/>
            </p:nvSpPr>
            <p:spPr>
              <a:xfrm>
                <a:off x="8868553" y="4180531"/>
                <a:ext cx="2336672" cy="5934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836967"/>
                              </a:solidFill>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𝑚𝑖𝑐𝑟𝑜</m:t>
                          </m:r>
                        </m:sub>
                      </m:sSub>
                      <m:r>
                        <a:rPr lang="en-US" sz="1600" i="0">
                          <a:latin typeface="Cambria Math" panose="02040503050406030204" pitchFamily="18" charset="0"/>
                        </a:rPr>
                        <m:t>= </m:t>
                      </m:r>
                      <m:f>
                        <m:fPr>
                          <m:ctrlPr>
                            <a:rPr lang="en-US" sz="1600" i="1">
                              <a:solidFill>
                                <a:srgbClr val="836967"/>
                              </a:solidFill>
                              <a:latin typeface="Cambria Math" panose="02040503050406030204" pitchFamily="18" charset="0"/>
                            </a:rPr>
                          </m:ctrlPr>
                        </m:fPr>
                        <m:num>
                          <m:r>
                            <a:rPr lang="en-US" sz="1600" i="1">
                              <a:latin typeface="Cambria Math" panose="02040503050406030204" pitchFamily="18" charset="0"/>
                            </a:rPr>
                            <m:t>𝜋</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𝑐</m:t>
                              </m:r>
                            </m:sub>
                          </m:sSub>
                          <m:r>
                            <a:rPr lang="en-US" sz="1600" i="0">
                              <a:latin typeface="Cambria Math" panose="02040503050406030204" pitchFamily="18" charset="0"/>
                            </a:rPr>
                            <m:t>∆</m:t>
                          </m:r>
                          <m:r>
                            <a:rPr lang="en-US" sz="1600" i="1">
                              <a:latin typeface="Cambria Math" panose="02040503050406030204" pitchFamily="18" charset="0"/>
                            </a:rPr>
                            <m:t>𝑃</m:t>
                          </m:r>
                        </m:num>
                        <m:den>
                          <m:r>
                            <a:rPr lang="en-US" sz="1600" i="0">
                              <a:latin typeface="Cambria Math" panose="02040503050406030204" pitchFamily="18" charset="0"/>
                            </a:rPr>
                            <m:t>6</m:t>
                          </m:r>
                          <m:r>
                            <a:rPr lang="en-US" sz="1600" i="1">
                              <a:latin typeface="Cambria Math" panose="02040503050406030204" pitchFamily="18" charset="0"/>
                            </a:rPr>
                            <m:t>𝜇</m:t>
                          </m:r>
                          <m:r>
                            <a:rPr lang="en-US" sz="1600" i="1">
                              <a:latin typeface="Cambria Math" panose="02040503050406030204" pitchFamily="18" charset="0"/>
                            </a:rPr>
                            <m:t>𝐿</m:t>
                          </m:r>
                        </m:den>
                      </m:f>
                      <m:r>
                        <a:rPr lang="en-US" sz="1600" i="1">
                          <a:latin typeface="Cambria Math" panose="02040503050406030204" pitchFamily="18" charset="0"/>
                        </a:rPr>
                        <m:t>𝛿</m:t>
                      </m:r>
                      <m:sSup>
                        <m:sSupPr>
                          <m:ctrlPr>
                            <a:rPr lang="en-US" sz="1600" i="1">
                              <a:solidFill>
                                <a:srgbClr val="836967"/>
                              </a:solidFill>
                              <a:latin typeface="Cambria Math" panose="02040503050406030204" pitchFamily="18" charset="0"/>
                            </a:rPr>
                          </m:ctrlPr>
                        </m:sSupPr>
                        <m:e>
                          <m:r>
                            <a:rPr lang="en-US" sz="1600" i="1">
                              <a:latin typeface="Cambria Math" panose="02040503050406030204" pitchFamily="18" charset="0"/>
                            </a:rPr>
                            <m:t>𝑅</m:t>
                          </m:r>
                        </m:e>
                        <m:sup>
                          <m:r>
                            <a:rPr lang="en-US" sz="1600" i="0">
                              <a:latin typeface="Cambria Math" panose="02040503050406030204" pitchFamily="18" charset="0"/>
                            </a:rPr>
                            <m:t>3</m:t>
                          </m:r>
                        </m:sup>
                      </m:sSup>
                    </m:oMath>
                  </m:oMathPara>
                </a14:m>
                <a:endParaRPr lang="en-US" sz="160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6593D531-03BD-115E-640D-BE29BE12A548}"/>
                  </a:ext>
                </a:extLst>
              </p:cNvPr>
              <p:cNvSpPr txBox="1">
                <a:spLocks noRot="1" noChangeAspect="1" noMove="1" noResize="1" noEditPoints="1" noAdjustHandles="1" noChangeArrowheads="1" noChangeShapeType="1" noTextEdit="1"/>
              </p:cNvSpPr>
              <p:nvPr/>
            </p:nvSpPr>
            <p:spPr>
              <a:xfrm>
                <a:off x="8868553" y="4180531"/>
                <a:ext cx="2336672" cy="5934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759F23A-A7CF-BB8C-A584-1F52E1DB4DC6}"/>
                  </a:ext>
                </a:extLst>
              </p:cNvPr>
              <p:cNvSpPr txBox="1"/>
              <p:nvPr/>
            </p:nvSpPr>
            <p:spPr>
              <a:xfrm>
                <a:off x="4389084" y="4169502"/>
                <a:ext cx="330744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𝑘</m:t>
                      </m:r>
                      <m:r>
                        <a:rPr lang="en-US" sz="1400" i="0">
                          <a:latin typeface="Cambria Math" panose="02040503050406030204" pitchFamily="18" charset="0"/>
                        </a:rPr>
                        <m:t>= </m:t>
                      </m:r>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𝑘</m:t>
                          </m:r>
                        </m:e>
                        <m:sub>
                          <m:r>
                            <a:rPr lang="en-US" sz="1400" i="0">
                              <a:latin typeface="Cambria Math" panose="02040503050406030204" pitchFamily="18" charset="0"/>
                            </a:rPr>
                            <m:t>0</m:t>
                          </m:r>
                        </m:sub>
                      </m:sSub>
                      <m:r>
                        <a:rPr lang="en-US" sz="1400" i="0">
                          <a:latin typeface="Cambria Math" panose="02040503050406030204" pitchFamily="18" charset="0"/>
                        </a:rPr>
                        <m:t>+0.0065∆</m:t>
                      </m:r>
                      <m:r>
                        <a:rPr lang="en-US" sz="1400" i="1">
                          <a:latin typeface="Cambria Math" panose="02040503050406030204" pitchFamily="18" charset="0"/>
                        </a:rPr>
                        <m:t>𝑃</m:t>
                      </m:r>
                      <m:r>
                        <a:rPr lang="en-US" sz="1400" i="0">
                          <a:latin typeface="Cambria Math" panose="02040503050406030204" pitchFamily="18" charset="0"/>
                        </a:rPr>
                        <m:t> </m:t>
                      </m:r>
                      <m:r>
                        <a:rPr lang="en-US" sz="1400" i="1">
                          <a:latin typeface="Cambria Math" panose="02040503050406030204" pitchFamily="18" charset="0"/>
                        </a:rPr>
                        <m:t>𝑓𝑜𝑟</m:t>
                      </m:r>
                      <m:r>
                        <a:rPr lang="en-US" sz="1400" i="0">
                          <a:latin typeface="Cambria Math" panose="02040503050406030204" pitchFamily="18" charset="0"/>
                        </a:rPr>
                        <m:t> </m:t>
                      </m:r>
                      <m:r>
                        <a:rPr lang="en-US" sz="1400" i="1">
                          <a:latin typeface="Cambria Math" panose="02040503050406030204" pitchFamily="18" charset="0"/>
                        </a:rPr>
                        <m:t>𝑐𝑙𝑎𝑠𝑠</m:t>
                      </m:r>
                      <m:r>
                        <a:rPr lang="en-US" sz="1400" i="0">
                          <a:latin typeface="Cambria Math" panose="02040503050406030204" pitchFamily="18" charset="0"/>
                        </a:rPr>
                        <m:t> </m:t>
                      </m:r>
                      <m:r>
                        <a:rPr lang="en-US" sz="1400" i="1">
                          <a:latin typeface="Cambria Math" panose="02040503050406030204" pitchFamily="18" charset="0"/>
                        </a:rPr>
                        <m:t>𝐶</m:t>
                      </m:r>
                      <m:r>
                        <a:rPr lang="en-US" sz="1400" i="0">
                          <a:latin typeface="Cambria Math" panose="02040503050406030204" pitchFamily="18" charset="0"/>
                        </a:rPr>
                        <m:t> </m:t>
                      </m:r>
                      <m:r>
                        <a:rPr lang="en-US" sz="1400" i="1">
                          <a:latin typeface="Cambria Math" panose="02040503050406030204" pitchFamily="18" charset="0"/>
                        </a:rPr>
                        <m:t>𝑐𝑒𝑚𝑒𝑛𝑡</m:t>
                      </m:r>
                    </m:oMath>
                  </m:oMathPara>
                </a14:m>
                <a:endParaRPr lang="en-US" sz="1400">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5759F23A-A7CF-BB8C-A584-1F52E1DB4DC6}"/>
                  </a:ext>
                </a:extLst>
              </p:cNvPr>
              <p:cNvSpPr txBox="1">
                <a:spLocks noRot="1" noChangeAspect="1" noMove="1" noResize="1" noEditPoints="1" noAdjustHandles="1" noChangeArrowheads="1" noChangeShapeType="1" noTextEdit="1"/>
              </p:cNvSpPr>
              <p:nvPr/>
            </p:nvSpPr>
            <p:spPr>
              <a:xfrm>
                <a:off x="4389084" y="4169502"/>
                <a:ext cx="3307443" cy="307777"/>
              </a:xfrm>
              <a:prstGeom prst="rect">
                <a:avLst/>
              </a:prstGeom>
              <a:blipFill>
                <a:blip r:embed="rId6"/>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33D5100-1196-AEBB-40F3-AD58415DE43F}"/>
                  </a:ext>
                </a:extLst>
              </p:cNvPr>
              <p:cNvSpPr txBox="1"/>
              <p:nvPr/>
            </p:nvSpPr>
            <p:spPr>
              <a:xfrm>
                <a:off x="4389084" y="4720777"/>
                <a:ext cx="2931885" cy="490968"/>
              </a:xfrm>
              <a:prstGeom prst="rect">
                <a:avLst/>
              </a:prstGeom>
              <a:noFill/>
            </p:spPr>
            <p:txBody>
              <a:bodyPr wrap="square">
                <a:spAutoFit/>
              </a:bodyPr>
              <a:lstStyle/>
              <a:p>
                <a14:m>
                  <m:oMath xmlns:m="http://schemas.openxmlformats.org/officeDocument/2006/math">
                    <m:sSub>
                      <m:sSubPr>
                        <m:ctrlPr>
                          <a:rPr lang="en-US" sz="1600" i="1" smtClean="0">
                            <a:effectLst/>
                            <a:latin typeface="Cambria Math" panose="02040503050406030204" pitchFamily="18" charset="0"/>
                          </a:rPr>
                        </m:ctrlPr>
                      </m:sSubPr>
                      <m:e>
                        <m:r>
                          <a:rPr lang="en-US" sz="1600" i="1">
                            <a:effectLst/>
                            <a:latin typeface="Cambria Math" panose="02040503050406030204" pitchFamily="18" charset="0"/>
                            <a:ea typeface="SimSun" panose="02010600030101010101" pitchFamily="2" charset="-122"/>
                            <a:cs typeface="Times New Roman" panose="02020603050405020304" pitchFamily="18" charset="0"/>
                          </a:rPr>
                          <m:t>𝑄</m:t>
                        </m:r>
                      </m:e>
                      <m:sub>
                        <m:r>
                          <a:rPr lang="en-US" sz="1600" i="1">
                            <a:effectLst/>
                            <a:latin typeface="Cambria Math" panose="02040503050406030204" pitchFamily="18" charset="0"/>
                            <a:ea typeface="SimSun" panose="02010600030101010101" pitchFamily="2" charset="-122"/>
                            <a:cs typeface="Times New Roman" panose="02020603050405020304" pitchFamily="18" charset="0"/>
                          </a:rPr>
                          <m:t>𝑏𝑢𝑙𝑘</m:t>
                        </m:r>
                        <m:r>
                          <a:rPr lang="en-US" sz="1600" i="1">
                            <a:effectLst/>
                            <a:latin typeface="Cambria Math" panose="02040503050406030204" pitchFamily="18" charset="0"/>
                            <a:ea typeface="SimSun" panose="02010600030101010101" pitchFamily="2" charset="-122"/>
                            <a:cs typeface="Times New Roman" panose="02020603050405020304" pitchFamily="18" charset="0"/>
                          </a:rPr>
                          <m:t>_</m:t>
                        </m:r>
                        <m:r>
                          <a:rPr lang="en-US" sz="1600" i="1">
                            <a:effectLst/>
                            <a:latin typeface="Cambria Math" panose="02040503050406030204" pitchFamily="18" charset="0"/>
                            <a:ea typeface="SimSun" panose="02010600030101010101" pitchFamily="2" charset="-122"/>
                            <a:cs typeface="Times New Roman" panose="02020603050405020304" pitchFamily="18" charset="0"/>
                          </a:rPr>
                          <m:t>𝑓𝑙𝑢𝑖𝑑</m:t>
                        </m:r>
                      </m:sub>
                    </m:sSub>
                    <m:r>
                      <a:rPr lang="en-US" sz="1600" i="1">
                        <a:effectLst/>
                        <a:latin typeface="Cambria Math" panose="02040503050406030204" pitchFamily="18" charset="0"/>
                        <a:ea typeface="SimSun" panose="02010600030101010101" pitchFamily="2" charset="-122"/>
                        <a:cs typeface="Times New Roman" panose="02020603050405020304" pitchFamily="18" charset="0"/>
                      </a:rPr>
                      <m:t>= </m:t>
                    </m:r>
                    <m:f>
                      <m:fPr>
                        <m:ctrlPr>
                          <a:rPr lang="en-US" sz="1600" i="1">
                            <a:effectLst/>
                            <a:latin typeface="Cambria Math" panose="02040503050406030204" pitchFamily="18" charset="0"/>
                          </a:rPr>
                        </m:ctrlPr>
                      </m:fPr>
                      <m:num>
                        <m:r>
                          <a:rPr lang="en-US" sz="1600" i="1">
                            <a:effectLst/>
                            <a:latin typeface="Cambria Math" panose="02040503050406030204" pitchFamily="18" charset="0"/>
                            <a:ea typeface="SimSun" panose="02010600030101010101" pitchFamily="2" charset="-122"/>
                            <a:cs typeface="Times New Roman" panose="02020603050405020304" pitchFamily="18" charset="0"/>
                          </a:rPr>
                          <m:t>𝑘𝐴</m:t>
                        </m:r>
                      </m:num>
                      <m:den>
                        <m:r>
                          <a:rPr lang="en-US" sz="1600" i="1">
                            <a:effectLst/>
                            <a:latin typeface="Cambria Math" panose="02040503050406030204" pitchFamily="18" charset="0"/>
                            <a:ea typeface="SimSun" panose="02010600030101010101" pitchFamily="2" charset="-122"/>
                            <a:cs typeface="Times New Roman" panose="02020603050405020304" pitchFamily="18" charset="0"/>
                          </a:rPr>
                          <m:t>𝜇</m:t>
                        </m:r>
                        <m:r>
                          <a:rPr lang="en-US" sz="1600" i="1">
                            <a:effectLst/>
                            <a:latin typeface="Cambria Math" panose="02040503050406030204" pitchFamily="18" charset="0"/>
                            <a:ea typeface="SimSun" panose="02010600030101010101" pitchFamily="2" charset="-122"/>
                            <a:cs typeface="Times New Roman" panose="02020603050405020304" pitchFamily="18" charset="0"/>
                          </a:rPr>
                          <m:t>𝐿</m:t>
                        </m:r>
                      </m:den>
                    </m:f>
                    <m:d>
                      <m:dPr>
                        <m:ctrlPr>
                          <a:rPr lang="en-US" sz="1600" i="1">
                            <a:effectLst/>
                            <a:latin typeface="Cambria Math" panose="02040503050406030204" pitchFamily="18" charset="0"/>
                          </a:rPr>
                        </m:ctrlPr>
                      </m:dPr>
                      <m:e>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600" i="1">
                                <a:effectLst/>
                                <a:latin typeface="Cambria Math" panose="02040503050406030204" pitchFamily="18" charset="0"/>
                                <a:ea typeface="SimSun" panose="02010600030101010101" pitchFamily="2" charset="-122"/>
                                <a:cs typeface="Times New Roman" panose="02020603050405020304" pitchFamily="18" charset="0"/>
                              </a:rPr>
                              <m:t>𝑢𝑝</m:t>
                            </m:r>
                          </m:sub>
                        </m:sSub>
                        <m:r>
                          <a:rPr lang="en-US" sz="16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600" i="1">
                                <a:effectLst/>
                                <a:latin typeface="Cambria Math" panose="02040503050406030204" pitchFamily="18" charset="0"/>
                                <a:ea typeface="SimSun" panose="02010600030101010101" pitchFamily="2" charset="-122"/>
                                <a:cs typeface="Times New Roman" panose="02020603050405020304" pitchFamily="18" charset="0"/>
                              </a:rPr>
                              <m:t>𝑑𝑜𝑤𝑛</m:t>
                            </m:r>
                          </m:sub>
                        </m:sSub>
                      </m:e>
                    </m:d>
                  </m:oMath>
                </a14:m>
                <a:r>
                  <a:rPr lang="en-US" sz="1600" i="1">
                    <a:effectLst/>
                    <a:latin typeface="Times New Roman" panose="02020603050405020304" pitchFamily="18" charset="0"/>
                    <a:ea typeface="SimSun" panose="02010600030101010101" pitchFamily="2" charset="-122"/>
                    <a:cs typeface="Times New Roman" panose="02020603050405020304" pitchFamily="18" charset="0"/>
                  </a:rPr>
                  <a:t>  </a:t>
                </a:r>
              </a:p>
            </p:txBody>
          </p:sp>
        </mc:Choice>
        <mc:Fallback xmlns="">
          <p:sp>
            <p:nvSpPr>
              <p:cNvPr id="18" name="TextBox 17">
                <a:extLst>
                  <a:ext uri="{FF2B5EF4-FFF2-40B4-BE49-F238E27FC236}">
                    <a16:creationId xmlns:a16="http://schemas.microsoft.com/office/drawing/2014/main" id="{A33D5100-1196-AEBB-40F3-AD58415DE43F}"/>
                  </a:ext>
                </a:extLst>
              </p:cNvPr>
              <p:cNvSpPr txBox="1">
                <a:spLocks noRot="1" noChangeAspect="1" noMove="1" noResize="1" noEditPoints="1" noAdjustHandles="1" noChangeArrowheads="1" noChangeShapeType="1" noTextEdit="1"/>
              </p:cNvSpPr>
              <p:nvPr/>
            </p:nvSpPr>
            <p:spPr>
              <a:xfrm>
                <a:off x="4389084" y="4720777"/>
                <a:ext cx="2931885" cy="49096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0C734A0-FA12-DEAC-BD75-9A6E998117AE}"/>
                  </a:ext>
                </a:extLst>
              </p:cNvPr>
              <p:cNvSpPr txBox="1"/>
              <p:nvPr/>
            </p:nvSpPr>
            <p:spPr>
              <a:xfrm>
                <a:off x="4389084" y="5448482"/>
                <a:ext cx="3061949" cy="6497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effectLst/>
                              <a:latin typeface="Cambria Math" panose="02040503050406030204" pitchFamily="18" charset="0"/>
                            </a:rPr>
                          </m:ctrlPr>
                        </m:sSubPr>
                        <m:e>
                          <m:r>
                            <a:rPr lang="en-US" sz="1600" i="1">
                              <a:effectLst/>
                              <a:latin typeface="Cambria Math" panose="02040503050406030204" pitchFamily="18" charset="0"/>
                              <a:ea typeface="SimSun" panose="02010600030101010101" pitchFamily="2" charset="-122"/>
                              <a:cs typeface="Times New Roman" panose="02020603050405020304" pitchFamily="18" charset="0"/>
                            </a:rPr>
                            <m:t>𝑄</m:t>
                          </m:r>
                        </m:e>
                        <m:sub>
                          <m:r>
                            <a:rPr lang="en-US" sz="1600" i="1">
                              <a:effectLst/>
                              <a:latin typeface="Cambria Math" panose="02040503050406030204" pitchFamily="18" charset="0"/>
                              <a:ea typeface="SimSun" panose="02010600030101010101" pitchFamily="2" charset="-122"/>
                              <a:cs typeface="Times New Roman" panose="02020603050405020304" pitchFamily="18" charset="0"/>
                            </a:rPr>
                            <m:t>𝑏𝑢𝑙𝑘</m:t>
                          </m:r>
                          <m:r>
                            <a:rPr lang="en-US" sz="1600" i="1">
                              <a:effectLst/>
                              <a:latin typeface="Cambria Math" panose="02040503050406030204" pitchFamily="18" charset="0"/>
                              <a:ea typeface="SimSun" panose="02010600030101010101" pitchFamily="2" charset="-122"/>
                              <a:cs typeface="Times New Roman" panose="02020603050405020304" pitchFamily="18" charset="0"/>
                            </a:rPr>
                            <m:t>_</m:t>
                          </m:r>
                          <m:r>
                            <a:rPr lang="en-US" sz="1600" i="1">
                              <a:effectLst/>
                              <a:latin typeface="Cambria Math" panose="02040503050406030204" pitchFamily="18" charset="0"/>
                              <a:ea typeface="SimSun" panose="02010600030101010101" pitchFamily="2" charset="-122"/>
                              <a:cs typeface="Times New Roman" panose="02020603050405020304" pitchFamily="18" charset="0"/>
                            </a:rPr>
                            <m:t>𝑔𝑎𝑠</m:t>
                          </m:r>
                        </m:sub>
                      </m:sSub>
                      <m:r>
                        <a:rPr lang="en-US" sz="1600" i="1">
                          <a:effectLst/>
                          <a:latin typeface="Cambria Math" panose="02040503050406030204" pitchFamily="18" charset="0"/>
                          <a:ea typeface="SimSun" panose="02010600030101010101" pitchFamily="2" charset="-122"/>
                          <a:cs typeface="Times New Roman" panose="02020603050405020304" pitchFamily="18" charset="0"/>
                        </a:rPr>
                        <m:t>= </m:t>
                      </m:r>
                      <m:f>
                        <m:fPr>
                          <m:ctrlPr>
                            <a:rPr lang="en-US" sz="1600" i="1">
                              <a:effectLst/>
                              <a:latin typeface="Cambria Math" panose="02040503050406030204" pitchFamily="18" charset="0"/>
                            </a:rPr>
                          </m:ctrlPr>
                        </m:fPr>
                        <m:num>
                          <m:r>
                            <a:rPr lang="en-US" sz="1600" i="1">
                              <a:effectLst/>
                              <a:latin typeface="Cambria Math" panose="02040503050406030204" pitchFamily="18" charset="0"/>
                              <a:ea typeface="SimSun" panose="02010600030101010101" pitchFamily="2" charset="-122"/>
                              <a:cs typeface="Times New Roman" panose="02020603050405020304" pitchFamily="18" charset="0"/>
                            </a:rPr>
                            <m:t>𝑘𝐴</m:t>
                          </m:r>
                        </m:num>
                        <m:den>
                          <m:r>
                            <a:rPr lang="en-US" sz="1600" i="1">
                              <a:effectLst/>
                              <a:latin typeface="Cambria Math" panose="02040503050406030204" pitchFamily="18" charset="0"/>
                              <a:ea typeface="SimSun" panose="02010600030101010101" pitchFamily="2" charset="-122"/>
                              <a:cs typeface="Times New Roman" panose="02020603050405020304" pitchFamily="18" charset="0"/>
                            </a:rPr>
                            <m:t>𝜇</m:t>
                          </m:r>
                          <m:r>
                            <a:rPr lang="en-US" sz="1600" i="1">
                              <a:effectLst/>
                              <a:latin typeface="Cambria Math" panose="02040503050406030204" pitchFamily="18" charset="0"/>
                              <a:ea typeface="SimSun" panose="02010600030101010101" pitchFamily="2" charset="-122"/>
                              <a:cs typeface="Times New Roman" panose="02020603050405020304" pitchFamily="18" charset="0"/>
                            </a:rPr>
                            <m:t>𝐿</m:t>
                          </m:r>
                        </m:den>
                      </m:f>
                      <m:f>
                        <m:fPr>
                          <m:ctrlPr>
                            <a:rPr lang="en-US" sz="1600" i="1">
                              <a:effectLst/>
                              <a:latin typeface="Cambria Math" panose="02040503050406030204" pitchFamily="18" charset="0"/>
                            </a:rPr>
                          </m:ctrlPr>
                        </m:fPr>
                        <m:num>
                          <m:d>
                            <m:dPr>
                              <m:ctrlPr>
                                <a:rPr lang="en-US" sz="1600" i="1">
                                  <a:effectLst/>
                                  <a:latin typeface="Cambria Math" panose="02040503050406030204" pitchFamily="18" charset="0"/>
                                </a:rPr>
                              </m:ctrlPr>
                            </m:dPr>
                            <m:e>
                              <m:sSup>
                                <m:sSupPr>
                                  <m:ctrlPr>
                                    <a:rPr lang="en-US" sz="1600" i="1">
                                      <a:effectLst/>
                                      <a:latin typeface="Cambria Math" panose="02040503050406030204" pitchFamily="18" charset="0"/>
                                    </a:rPr>
                                  </m:ctrlPr>
                                </m:sSupPr>
                                <m:e>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600" i="1">
                                          <a:effectLst/>
                                          <a:latin typeface="Cambria Math" panose="02040503050406030204" pitchFamily="18" charset="0"/>
                                          <a:ea typeface="SimSun" panose="02010600030101010101" pitchFamily="2" charset="-122"/>
                                          <a:cs typeface="Times New Roman" panose="02020603050405020304" pitchFamily="18" charset="0"/>
                                        </a:rPr>
                                        <m:t>𝑢𝑝</m:t>
                                      </m:r>
                                    </m:sub>
                                  </m:sSub>
                                </m:e>
                                <m:sup>
                                  <m:r>
                                    <a:rPr lang="en-US" sz="16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16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1600" i="1">
                                      <a:effectLst/>
                                      <a:latin typeface="Cambria Math" panose="02040503050406030204" pitchFamily="18" charset="0"/>
                                    </a:rPr>
                                  </m:ctrlPr>
                                </m:sSupPr>
                                <m:e>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600" i="1">
                                          <a:effectLst/>
                                          <a:latin typeface="Cambria Math" panose="02040503050406030204" pitchFamily="18" charset="0"/>
                                          <a:ea typeface="SimSun" panose="02010600030101010101" pitchFamily="2" charset="-122"/>
                                          <a:cs typeface="Times New Roman" panose="02020603050405020304" pitchFamily="18" charset="0"/>
                                        </a:rPr>
                                        <m:t>𝑑𝑜𝑤𝑛</m:t>
                                      </m:r>
                                    </m:sub>
                                  </m:sSub>
                                </m:e>
                                <m:sup>
                                  <m:r>
                                    <a:rPr lang="en-US" sz="1600" i="1">
                                      <a:effectLst/>
                                      <a:latin typeface="Cambria Math" panose="02040503050406030204" pitchFamily="18" charset="0"/>
                                      <a:ea typeface="SimSun" panose="02010600030101010101" pitchFamily="2" charset="-122"/>
                                      <a:cs typeface="Times New Roman" panose="02020603050405020304" pitchFamily="18" charset="0"/>
                                    </a:rPr>
                                    <m:t>2</m:t>
                                  </m:r>
                                </m:sup>
                              </m:sSup>
                            </m:e>
                          </m:d>
                        </m:num>
                        <m:den>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SimSun" panose="02010600030101010101" pitchFamily="2" charset="-122"/>
                                  <a:cs typeface="Times New Roman" panose="02020603050405020304" pitchFamily="18" charset="0"/>
                                </a:rPr>
                                <m:t>2</m:t>
                              </m:r>
                              <m:r>
                                <a:rPr lang="en-US" sz="16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600" i="1">
                                  <a:effectLst/>
                                  <a:latin typeface="Cambria Math" panose="02040503050406030204" pitchFamily="18" charset="0"/>
                                  <a:ea typeface="SimSun" panose="02010600030101010101" pitchFamily="2" charset="-122"/>
                                  <a:cs typeface="Times New Roman" panose="02020603050405020304" pitchFamily="18" charset="0"/>
                                </a:rPr>
                                <m:t>𝑑𝑜𝑤𝑛</m:t>
                              </m:r>
                            </m:sub>
                          </m:sSub>
                        </m:den>
                      </m:f>
                    </m:oMath>
                  </m:oMathPara>
                </a14:m>
                <a:endParaRPr lang="en-US" sz="160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D0C734A0-FA12-DEAC-BD75-9A6E998117AE}"/>
                  </a:ext>
                </a:extLst>
              </p:cNvPr>
              <p:cNvSpPr txBox="1">
                <a:spLocks noRot="1" noChangeAspect="1" noMove="1" noResize="1" noEditPoints="1" noAdjustHandles="1" noChangeArrowheads="1" noChangeShapeType="1" noTextEdit="1"/>
              </p:cNvSpPr>
              <p:nvPr/>
            </p:nvSpPr>
            <p:spPr>
              <a:xfrm>
                <a:off x="4389084" y="5448482"/>
                <a:ext cx="3061949" cy="649730"/>
              </a:xfrm>
              <a:prstGeom prst="rect">
                <a:avLst/>
              </a:prstGeom>
              <a:blipFill>
                <a:blip r:embed="rId8"/>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8AAD107-BC28-84F6-207C-583CCEFF6EBB}"/>
              </a:ext>
            </a:extLst>
          </p:cNvPr>
          <p:cNvPicPr>
            <a:picLocks noChangeAspect="1"/>
          </p:cNvPicPr>
          <p:nvPr/>
        </p:nvPicPr>
        <p:blipFill>
          <a:blip r:embed="rId9"/>
          <a:stretch>
            <a:fillRect/>
          </a:stretch>
        </p:blipFill>
        <p:spPr>
          <a:xfrm>
            <a:off x="0" y="603727"/>
            <a:ext cx="3603021" cy="3296526"/>
          </a:xfrm>
          <a:prstGeom prst="rect">
            <a:avLst/>
          </a:prstGeom>
        </p:spPr>
      </p:pic>
      <p:pic>
        <p:nvPicPr>
          <p:cNvPr id="10" name="Picture 9">
            <a:extLst>
              <a:ext uri="{FF2B5EF4-FFF2-40B4-BE49-F238E27FC236}">
                <a16:creationId xmlns:a16="http://schemas.microsoft.com/office/drawing/2014/main" id="{0047508B-FCAE-763B-EA96-CA1FEA7CFA4C}"/>
              </a:ext>
            </a:extLst>
          </p:cNvPr>
          <p:cNvPicPr>
            <a:picLocks noChangeAspect="1"/>
          </p:cNvPicPr>
          <p:nvPr/>
        </p:nvPicPr>
        <p:blipFill rotWithShape="1">
          <a:blip r:embed="rId10"/>
          <a:srcRect t="2419" b="12207"/>
          <a:stretch/>
        </p:blipFill>
        <p:spPr>
          <a:xfrm>
            <a:off x="3733130" y="629478"/>
            <a:ext cx="3587839" cy="3296526"/>
          </a:xfrm>
          <a:prstGeom prst="rect">
            <a:avLst/>
          </a:prstGeom>
        </p:spPr>
      </p:pic>
    </p:spTree>
    <p:extLst>
      <p:ext uri="{BB962C8B-B14F-4D97-AF65-F5344CB8AC3E}">
        <p14:creationId xmlns:p14="http://schemas.microsoft.com/office/powerpoint/2010/main" val="374660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7681-82AD-CCAD-A481-FA28C72476FC}"/>
              </a:ext>
            </a:extLst>
          </p:cNvPr>
          <p:cNvSpPr>
            <a:spLocks noGrp="1"/>
          </p:cNvSpPr>
          <p:nvPr>
            <p:ph type="title"/>
          </p:nvPr>
        </p:nvSpPr>
        <p:spPr/>
        <p:txBody>
          <a:bodyPr>
            <a:normAutofit/>
          </a:bodyPr>
          <a:lstStyle/>
          <a:p>
            <a:r>
              <a:rPr lang="en-US">
                <a:latin typeface="Times New Roman" panose="02020603050405020304" pitchFamily="18" charset="0"/>
                <a:cs typeface="Times New Roman" panose="02020603050405020304" pitchFamily="18" charset="0"/>
              </a:rPr>
              <a:t>III.4. Summary</a:t>
            </a:r>
          </a:p>
        </p:txBody>
      </p:sp>
      <p:sp>
        <p:nvSpPr>
          <p:cNvPr id="4" name="Footer Placeholder 3">
            <a:extLst>
              <a:ext uri="{FF2B5EF4-FFF2-40B4-BE49-F238E27FC236}">
                <a16:creationId xmlns:a16="http://schemas.microsoft.com/office/drawing/2014/main" id="{F8077C4F-E46C-B07B-2010-6EE8C30DBBC6}"/>
              </a:ext>
            </a:extLst>
          </p:cNvPr>
          <p:cNvSpPr>
            <a:spLocks noGrp="1"/>
          </p:cNvSpPr>
          <p:nvPr>
            <p:ph type="ftr" sz="quarter" idx="11"/>
          </p:nvPr>
        </p:nvSpPr>
        <p:spPr/>
        <p:txBody>
          <a:bodyPr/>
          <a:lstStyle/>
          <a:p>
            <a:r>
              <a:rPr lang="en-US"/>
              <a:t>New Mexico Tech</a:t>
            </a:r>
          </a:p>
        </p:txBody>
      </p:sp>
      <p:sp>
        <p:nvSpPr>
          <p:cNvPr id="5" name="Slide Number Placeholder 4">
            <a:extLst>
              <a:ext uri="{FF2B5EF4-FFF2-40B4-BE49-F238E27FC236}">
                <a16:creationId xmlns:a16="http://schemas.microsoft.com/office/drawing/2014/main" id="{AEAE0564-0BE3-E1B3-CF63-C40C8062B54C}"/>
              </a:ext>
            </a:extLst>
          </p:cNvPr>
          <p:cNvSpPr>
            <a:spLocks noGrp="1"/>
          </p:cNvSpPr>
          <p:nvPr>
            <p:ph type="sldNum" sz="quarter" idx="12"/>
          </p:nvPr>
        </p:nvSpPr>
        <p:spPr/>
        <p:txBody>
          <a:bodyPr/>
          <a:lstStyle/>
          <a:p>
            <a:fld id="{1D5B28BD-801A-4FF2-B905-7F76235D25C1}" type="slidenum">
              <a:rPr lang="en-US" smtClean="0"/>
              <a:t>8</a:t>
            </a:fld>
            <a:endParaRPr lang="en-US"/>
          </a:p>
        </p:txBody>
      </p:sp>
      <p:graphicFrame>
        <p:nvGraphicFramePr>
          <p:cNvPr id="10" name="Table 9">
            <a:extLst>
              <a:ext uri="{FF2B5EF4-FFF2-40B4-BE49-F238E27FC236}">
                <a16:creationId xmlns:a16="http://schemas.microsoft.com/office/drawing/2014/main" id="{9976626E-8CEF-527A-6BE5-A22D3887C5A8}"/>
              </a:ext>
            </a:extLst>
          </p:cNvPr>
          <p:cNvGraphicFramePr>
            <a:graphicFrameLocks noGrp="1"/>
          </p:cNvGraphicFramePr>
          <p:nvPr>
            <p:extLst>
              <p:ext uri="{D42A27DB-BD31-4B8C-83A1-F6EECF244321}">
                <p14:modId xmlns:p14="http://schemas.microsoft.com/office/powerpoint/2010/main" val="686833113"/>
              </p:ext>
            </p:extLst>
          </p:nvPr>
        </p:nvGraphicFramePr>
        <p:xfrm>
          <a:off x="6148136" y="683813"/>
          <a:ext cx="5965828" cy="5202713"/>
        </p:xfrm>
        <a:graphic>
          <a:graphicData uri="http://schemas.openxmlformats.org/drawingml/2006/table">
            <a:tbl>
              <a:tblPr firstRow="1" firstCol="1" bandRow="1">
                <a:tableStyleId>{7DF18680-E054-41AD-8BC1-D1AEF772440D}</a:tableStyleId>
              </a:tblPr>
              <a:tblGrid>
                <a:gridCol w="397043">
                  <a:extLst>
                    <a:ext uri="{9D8B030D-6E8A-4147-A177-3AD203B41FA5}">
                      <a16:colId xmlns:a16="http://schemas.microsoft.com/office/drawing/2014/main" val="2289221769"/>
                    </a:ext>
                  </a:extLst>
                </a:gridCol>
                <a:gridCol w="1221205">
                  <a:extLst>
                    <a:ext uri="{9D8B030D-6E8A-4147-A177-3AD203B41FA5}">
                      <a16:colId xmlns:a16="http://schemas.microsoft.com/office/drawing/2014/main" val="2244430864"/>
                    </a:ext>
                  </a:extLst>
                </a:gridCol>
                <a:gridCol w="1669141">
                  <a:extLst>
                    <a:ext uri="{9D8B030D-6E8A-4147-A177-3AD203B41FA5}">
                      <a16:colId xmlns:a16="http://schemas.microsoft.com/office/drawing/2014/main" val="2033791874"/>
                    </a:ext>
                  </a:extLst>
                </a:gridCol>
                <a:gridCol w="1844080">
                  <a:extLst>
                    <a:ext uri="{9D8B030D-6E8A-4147-A177-3AD203B41FA5}">
                      <a16:colId xmlns:a16="http://schemas.microsoft.com/office/drawing/2014/main" val="2936127283"/>
                    </a:ext>
                  </a:extLst>
                </a:gridCol>
                <a:gridCol w="474027">
                  <a:extLst>
                    <a:ext uri="{9D8B030D-6E8A-4147-A177-3AD203B41FA5}">
                      <a16:colId xmlns:a16="http://schemas.microsoft.com/office/drawing/2014/main" val="2226868367"/>
                    </a:ext>
                  </a:extLst>
                </a:gridCol>
                <a:gridCol w="360332">
                  <a:extLst>
                    <a:ext uri="{9D8B030D-6E8A-4147-A177-3AD203B41FA5}">
                      <a16:colId xmlns:a16="http://schemas.microsoft.com/office/drawing/2014/main" val="460440912"/>
                    </a:ext>
                  </a:extLst>
                </a:gridCol>
              </a:tblGrid>
              <a:tr h="333912">
                <a:tc>
                  <a:txBody>
                    <a:bodyPr/>
                    <a:lstStyle/>
                    <a:p>
                      <a:pPr marL="0" marR="0" algn="ctr">
                        <a:lnSpc>
                          <a:spcPct val="107000"/>
                        </a:lnSpc>
                        <a:spcBef>
                          <a:spcPts val="0"/>
                        </a:spcBef>
                        <a:spcAft>
                          <a:spcPts val="0"/>
                        </a:spcAft>
                      </a:pPr>
                      <a:r>
                        <a:rPr lang="en-US" sz="1100">
                          <a:effectLst/>
                        </a:rPr>
                        <a:t>No</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7000"/>
                        </a:lnSpc>
                        <a:spcBef>
                          <a:spcPts val="0"/>
                        </a:spcBef>
                        <a:spcAft>
                          <a:spcPts val="0"/>
                        </a:spcAft>
                      </a:pPr>
                      <a:r>
                        <a:rPr lang="en-US" sz="1100" dirty="0">
                          <a:effectLst/>
                        </a:rPr>
                        <a:t>FACTOR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solidFill>
                      <a:srgbClr val="002060"/>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7000"/>
                        </a:lnSpc>
                        <a:spcBef>
                          <a:spcPts val="0"/>
                        </a:spcBef>
                        <a:spcAft>
                          <a:spcPts val="0"/>
                        </a:spcAft>
                      </a:pPr>
                      <a:r>
                        <a:rPr lang="en-US" sz="1100" dirty="0">
                          <a:effectLst/>
                        </a:rPr>
                        <a:t>DESCRIPTION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solidFill>
                      <a:srgbClr val="002060"/>
                    </a:solidFill>
                  </a:tcPr>
                </a:tc>
                <a:tc hMerge="1">
                  <a:txBody>
                    <a:bodyPr/>
                    <a:lstStyle/>
                    <a:p>
                      <a:endParaRPr lang="en-US"/>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7000"/>
                        </a:lnSpc>
                        <a:spcBef>
                          <a:spcPts val="0"/>
                        </a:spcBef>
                        <a:spcAft>
                          <a:spcPts val="0"/>
                        </a:spcAft>
                      </a:pPr>
                      <a:r>
                        <a:rPr lang="en-US" sz="1100">
                          <a:effectLst/>
                        </a:rPr>
                        <a:t>SS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7000"/>
                        </a:lnSpc>
                        <a:spcBef>
                          <a:spcPts val="0"/>
                        </a:spcBef>
                        <a:spcAft>
                          <a:spcPts val="0"/>
                        </a:spcAft>
                      </a:pPr>
                      <a:r>
                        <a:rPr lang="en-US" sz="1100">
                          <a:effectLst/>
                        </a:rPr>
                        <a:t>WF</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solidFill>
                      <a:srgbClr val="002060"/>
                    </a:solidFill>
                  </a:tcPr>
                </a:tc>
                <a:extLst>
                  <a:ext uri="{0D108BD9-81ED-4DB2-BD59-A6C34878D82A}">
                    <a16:rowId xmlns:a16="http://schemas.microsoft.com/office/drawing/2014/main" val="3996682149"/>
                  </a:ext>
                </a:extLst>
              </a:tr>
              <a:tr h="0">
                <a:tc rowSpan="4">
                  <a:txBody>
                    <a:bodyPr/>
                    <a:lstStyle/>
                    <a:p>
                      <a:pPr marL="0" marR="0" algn="ctr">
                        <a:lnSpc>
                          <a:spcPct val="107000"/>
                        </a:lnSpc>
                        <a:spcBef>
                          <a:spcPts val="0"/>
                        </a:spcBef>
                        <a:spcAft>
                          <a:spcPts val="0"/>
                        </a:spcAft>
                      </a:pPr>
                      <a:r>
                        <a:rPr lang="en-US" sz="1100">
                          <a:solidFill>
                            <a:sysClr val="windowText" lastClr="000000"/>
                          </a:solidFill>
                          <a:effectLst/>
                        </a:rPr>
                        <a:t>8</a:t>
                      </a:r>
                      <a:endParaRPr lang="en-U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row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Distance SCS to </a:t>
                      </a:r>
                      <a:r>
                        <a:rPr lang="en-US" sz="1100" dirty="0">
                          <a:solidFill>
                            <a:sysClr val="windowText" lastClr="000000"/>
                          </a:solidFill>
                          <a:effectLst/>
                        </a:rPr>
                        <a:t>Water </a:t>
                      </a:r>
                      <a:r>
                        <a:rPr lang="en-US" sz="1100">
                          <a:solidFill>
                            <a:sysClr val="windowText" lastClr="000000"/>
                          </a:solidFill>
                          <a:effectLst/>
                        </a:rPr>
                        <a:t>Table (ft)</a:t>
                      </a:r>
                      <a:endParaRPr lang="en-U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Within WT; &gt;5000</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extLst>
                  <a:ext uri="{0D108BD9-81ED-4DB2-BD59-A6C34878D82A}">
                    <a16:rowId xmlns:a16="http://schemas.microsoft.com/office/drawing/2014/main" val="2114850954"/>
                  </a:ext>
                </a:extLst>
              </a:tr>
              <a:tr h="0">
                <a:tc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dirty="0">
                          <a:solidFill>
                            <a:sysClr val="windowText" lastClr="000000"/>
                          </a:solidFill>
                          <a:effectLst/>
                        </a:rPr>
                        <a:t>&lt;50</a:t>
                      </a:r>
                      <a:endParaRPr lang="en-U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4</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endParaRPr lang="en-US"/>
                    </a:p>
                  </a:txBody>
                  <a:tcPr/>
                </a:tc>
                <a:extLst>
                  <a:ext uri="{0D108BD9-81ED-4DB2-BD59-A6C34878D82A}">
                    <a16:rowId xmlns:a16="http://schemas.microsoft.com/office/drawing/2014/main" val="620893396"/>
                  </a:ext>
                </a:extLst>
              </a:tr>
              <a:tr h="0">
                <a:tc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50-2000</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endParaRPr lang="en-US"/>
                    </a:p>
                  </a:txBody>
                  <a:tcPr/>
                </a:tc>
                <a:extLst>
                  <a:ext uri="{0D108BD9-81ED-4DB2-BD59-A6C34878D82A}">
                    <a16:rowId xmlns:a16="http://schemas.microsoft.com/office/drawing/2014/main" val="1037689264"/>
                  </a:ext>
                </a:extLst>
              </a:tr>
              <a:tr h="0">
                <a:tc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2000-5000</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endParaRPr lang="en-US"/>
                    </a:p>
                  </a:txBody>
                  <a:tcPr/>
                </a:tc>
                <a:extLst>
                  <a:ext uri="{0D108BD9-81ED-4DB2-BD59-A6C34878D82A}">
                    <a16:rowId xmlns:a16="http://schemas.microsoft.com/office/drawing/2014/main" val="1927410158"/>
                  </a:ext>
                </a:extLst>
              </a:tr>
              <a:tr h="0">
                <a:tc rowSpan="5">
                  <a:txBody>
                    <a:bodyPr/>
                    <a:lstStyle/>
                    <a:p>
                      <a:pPr marL="0" marR="0" algn="ctr">
                        <a:lnSpc>
                          <a:spcPct val="107000"/>
                        </a:lnSpc>
                        <a:spcBef>
                          <a:spcPts val="0"/>
                        </a:spcBef>
                        <a:spcAft>
                          <a:spcPts val="0"/>
                        </a:spcAft>
                      </a:pPr>
                      <a:r>
                        <a:rPr lang="en-US" sz="1100">
                          <a:solidFill>
                            <a:sysClr val="windowText" lastClr="000000"/>
                          </a:solidFill>
                          <a:effectLst/>
                        </a:rPr>
                        <a:t>9</a:t>
                      </a:r>
                      <a:endParaRPr lang="en-U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rowSpan="5">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7000"/>
                        </a:lnSpc>
                        <a:spcBef>
                          <a:spcPts val="0"/>
                        </a:spcBef>
                        <a:spcAft>
                          <a:spcPts val="0"/>
                        </a:spcAft>
                      </a:pPr>
                      <a:r>
                        <a:rPr lang="en-US" sz="1100" dirty="0">
                          <a:solidFill>
                            <a:sysClr val="windowText" lastClr="000000"/>
                          </a:solidFill>
                          <a:effectLst/>
                        </a:rPr>
                        <a:t>Distance from TVD  to Water </a:t>
                      </a:r>
                      <a:r>
                        <a:rPr lang="en-US" sz="1100">
                          <a:solidFill>
                            <a:sysClr val="windowText" lastClr="000000"/>
                          </a:solidFill>
                          <a:effectLst/>
                        </a:rPr>
                        <a:t>Table (ft)</a:t>
                      </a:r>
                      <a:endParaRPr lang="en-U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&gt;1000</a:t>
                      </a:r>
                      <a:endParaRPr lang="en-U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rowSpan="5">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extLst>
                  <a:ext uri="{0D108BD9-81ED-4DB2-BD59-A6C34878D82A}">
                    <a16:rowId xmlns:a16="http://schemas.microsoft.com/office/drawing/2014/main" val="148861236"/>
                  </a:ext>
                </a:extLst>
              </a:tr>
              <a:tr h="0">
                <a:tc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1000-3000</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4</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endParaRPr lang="en-US"/>
                    </a:p>
                  </a:txBody>
                  <a:tcPr/>
                </a:tc>
                <a:extLst>
                  <a:ext uri="{0D108BD9-81ED-4DB2-BD59-A6C34878D82A}">
                    <a16:rowId xmlns:a16="http://schemas.microsoft.com/office/drawing/2014/main" val="1204037450"/>
                  </a:ext>
                </a:extLst>
              </a:tr>
              <a:tr h="0">
                <a:tc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3000-5000</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endParaRPr lang="en-US"/>
                    </a:p>
                  </a:txBody>
                  <a:tcPr/>
                </a:tc>
                <a:extLst>
                  <a:ext uri="{0D108BD9-81ED-4DB2-BD59-A6C34878D82A}">
                    <a16:rowId xmlns:a16="http://schemas.microsoft.com/office/drawing/2014/main" val="1283619466"/>
                  </a:ext>
                </a:extLst>
              </a:tr>
              <a:tr h="0">
                <a:tc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5000-10000</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endParaRPr lang="en-US"/>
                    </a:p>
                  </a:txBody>
                  <a:tcPr/>
                </a:tc>
                <a:extLst>
                  <a:ext uri="{0D108BD9-81ED-4DB2-BD59-A6C34878D82A}">
                    <a16:rowId xmlns:a16="http://schemas.microsoft.com/office/drawing/2014/main" val="2080149005"/>
                  </a:ext>
                </a:extLst>
              </a:tr>
              <a:tr h="0">
                <a:tc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&gt;10000</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endParaRPr lang="en-US"/>
                    </a:p>
                  </a:txBody>
                  <a:tcPr/>
                </a:tc>
                <a:extLst>
                  <a:ext uri="{0D108BD9-81ED-4DB2-BD59-A6C34878D82A}">
                    <a16:rowId xmlns:a16="http://schemas.microsoft.com/office/drawing/2014/main" val="3713281487"/>
                  </a:ext>
                </a:extLst>
              </a:tr>
              <a:tr h="0">
                <a:tc rowSpan="8">
                  <a:txBody>
                    <a:bodyPr/>
                    <a:lstStyle/>
                    <a:p>
                      <a:pPr marL="0" marR="0" algn="ctr" defTabSz="914400" rtl="0" eaLnBrk="1" latinLnBrk="0" hangingPunct="1">
                        <a:lnSpc>
                          <a:spcPct val="107000"/>
                        </a:lnSpc>
                        <a:spcBef>
                          <a:spcPts val="0"/>
                        </a:spcBef>
                        <a:spcAft>
                          <a:spcPts val="0"/>
                        </a:spcAft>
                      </a:pPr>
                      <a:r>
                        <a:rPr lang="en-US" sz="1100" b="1" kern="1200">
                          <a:solidFill>
                            <a:sysClr val="windowText" lastClr="000000"/>
                          </a:solidFill>
                          <a:effectLst/>
                        </a:rPr>
                        <a:t>10</a:t>
                      </a:r>
                      <a:endParaRPr lang="en-US" sz="1100" b="1" kern="12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tc>
                <a:tc rowSpan="8">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defTabSz="914400" rtl="0" eaLnBrk="1" latinLnBrk="0" hangingPunct="1">
                        <a:lnSpc>
                          <a:spcPct val="107000"/>
                        </a:lnSpc>
                        <a:spcBef>
                          <a:spcPts val="0"/>
                        </a:spcBef>
                        <a:spcAft>
                          <a:spcPts val="0"/>
                        </a:spcAft>
                      </a:pPr>
                      <a:r>
                        <a:rPr lang="en-US" sz="1100" b="1" kern="1200" dirty="0">
                          <a:solidFill>
                            <a:sysClr val="windowText" lastClr="000000"/>
                          </a:solidFill>
                          <a:effectLst/>
                        </a:rPr>
                        <a:t>Stimulation</a:t>
                      </a:r>
                      <a:endParaRPr lang="en-US" sz="1100" b="1" kern="12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tc>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defTabSz="914400" rtl="0" eaLnBrk="1" latinLnBrk="0" hangingPunct="1">
                        <a:lnSpc>
                          <a:spcPct val="107000"/>
                        </a:lnSpc>
                        <a:spcBef>
                          <a:spcPts val="0"/>
                        </a:spcBef>
                        <a:spcAft>
                          <a:spcPts val="0"/>
                        </a:spcAft>
                      </a:pPr>
                      <a:r>
                        <a:rPr lang="en-US" sz="1100" kern="1200" dirty="0">
                          <a:solidFill>
                            <a:sysClr val="windowText" lastClr="000000"/>
                          </a:solidFill>
                          <a:effectLst/>
                        </a:rPr>
                        <a:t>Acidizing</a:t>
                      </a:r>
                      <a:endParaRPr lang="en-US" sz="1100" kern="12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1 treatment</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dirty="0">
                          <a:solidFill>
                            <a:sysClr val="windowText" lastClr="000000"/>
                          </a:solidFill>
                          <a:effectLst/>
                        </a:rPr>
                        <a:t>1.1</a:t>
                      </a:r>
                      <a:endParaRPr lang="en-U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rowSpan="8">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defTabSz="914400" rtl="0" eaLnBrk="1" latinLnBrk="0" hangingPunct="1">
                        <a:lnSpc>
                          <a:spcPct val="107000"/>
                        </a:lnSpc>
                        <a:spcBef>
                          <a:spcPts val="0"/>
                        </a:spcBef>
                        <a:spcAft>
                          <a:spcPts val="0"/>
                        </a:spcAft>
                      </a:pPr>
                      <a:r>
                        <a:rPr lang="en-US" sz="1100" kern="1200" dirty="0">
                          <a:solidFill>
                            <a:sysClr val="windowText" lastClr="000000"/>
                          </a:solidFill>
                          <a:effectLst/>
                        </a:rPr>
                        <a:t>2</a:t>
                      </a:r>
                      <a:endParaRPr lang="en-US" sz="1100" kern="12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212564093"/>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2 treatments</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1.2</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endParaRPr lang="en-US"/>
                    </a:p>
                  </a:txBody>
                  <a:tcPr/>
                </a:tc>
                <a:extLst>
                  <a:ext uri="{0D108BD9-81ED-4DB2-BD59-A6C34878D82A}">
                    <a16:rowId xmlns:a16="http://schemas.microsoft.com/office/drawing/2014/main" val="1875165337"/>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&gt;2 treatments</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1.5</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endParaRPr lang="en-US"/>
                    </a:p>
                  </a:txBody>
                  <a:tcPr/>
                </a:tc>
                <a:extLst>
                  <a:ext uri="{0D108BD9-81ED-4DB2-BD59-A6C34878D82A}">
                    <a16:rowId xmlns:a16="http://schemas.microsoft.com/office/drawing/2014/main" val="1784049303"/>
                  </a:ext>
                </a:extLst>
              </a:tr>
              <a:tr h="0">
                <a:tc vMerge="1">
                  <a:txBody>
                    <a:bodyPr/>
                    <a:lstStyle/>
                    <a:p>
                      <a:endParaRPr lang="en-US"/>
                    </a:p>
                  </a:txBody>
                  <a:tcPr/>
                </a:tc>
                <a:tc vMerge="1">
                  <a:txBody>
                    <a:bodyPr/>
                    <a:lstStyle/>
                    <a:p>
                      <a:endParaRPr lang="en-US"/>
                    </a:p>
                  </a:txBody>
                  <a:tcPr/>
                </a:tc>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defTabSz="914400" rtl="0" eaLnBrk="1" latinLnBrk="0" hangingPunct="1">
                        <a:lnSpc>
                          <a:spcPct val="107000"/>
                        </a:lnSpc>
                        <a:spcBef>
                          <a:spcPts val="0"/>
                        </a:spcBef>
                        <a:spcAft>
                          <a:spcPts val="0"/>
                        </a:spcAft>
                      </a:pPr>
                      <a:r>
                        <a:rPr lang="en-US" sz="1100" kern="1200">
                          <a:solidFill>
                            <a:sysClr val="windowText" lastClr="000000"/>
                          </a:solidFill>
                          <a:effectLst/>
                        </a:rPr>
                        <a:t>Hydraulic fracturing</a:t>
                      </a:r>
                      <a:endParaRPr lang="en-US" sz="1100" kern="1200" dirty="0">
                        <a:solidFill>
                          <a:sysClr val="windowText" lastClr="000000"/>
                        </a:solidFill>
                        <a:effectLst/>
                        <a:latin typeface="Times New Roman" panose="02020603050405020304" pitchFamily="18" charset="0"/>
                        <a:cs typeface="Times New Roman" panose="02020603050405020304" pitchFamily="18"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dirty="0">
                          <a:solidFill>
                            <a:sysClr val="windowText" lastClr="000000"/>
                          </a:solidFill>
                          <a:effectLst/>
                        </a:rPr>
                        <a:t>1 treatment</a:t>
                      </a:r>
                      <a:endParaRPr lang="en-U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dirty="0">
                          <a:solidFill>
                            <a:sysClr val="windowText" lastClr="000000"/>
                          </a:solidFill>
                          <a:effectLst/>
                        </a:rPr>
                        <a:t>1.1</a:t>
                      </a:r>
                      <a:endParaRPr lang="en-U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endParaRPr lang="en-US"/>
                    </a:p>
                  </a:txBody>
                  <a:tcPr/>
                </a:tc>
                <a:extLst>
                  <a:ext uri="{0D108BD9-81ED-4DB2-BD59-A6C34878D82A}">
                    <a16:rowId xmlns:a16="http://schemas.microsoft.com/office/drawing/2014/main" val="881701140"/>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2 treatments</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1.2</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endParaRPr lang="en-US"/>
                    </a:p>
                  </a:txBody>
                  <a:tcPr/>
                </a:tc>
                <a:extLst>
                  <a:ext uri="{0D108BD9-81ED-4DB2-BD59-A6C34878D82A}">
                    <a16:rowId xmlns:a16="http://schemas.microsoft.com/office/drawing/2014/main" val="263206745"/>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&gt;2 treatments</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1.5</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endParaRPr lang="en-US"/>
                    </a:p>
                  </a:txBody>
                  <a:tcPr/>
                </a:tc>
                <a:extLst>
                  <a:ext uri="{0D108BD9-81ED-4DB2-BD59-A6C34878D82A}">
                    <a16:rowId xmlns:a16="http://schemas.microsoft.com/office/drawing/2014/main" val="1822675764"/>
                  </a:ext>
                </a:extLst>
              </a:tr>
              <a:tr h="0">
                <a:tc vMerge="1">
                  <a:txBody>
                    <a:bodyPr/>
                    <a:lstStyle/>
                    <a:p>
                      <a:endParaRPr lang="en-US"/>
                    </a:p>
                  </a:txBody>
                  <a:tcPr/>
                </a:tc>
                <a:tc vMerge="1">
                  <a:txBody>
                    <a:bodyPr/>
                    <a:lstStyle/>
                    <a:p>
                      <a:endParaRPr lang="en-US"/>
                    </a:p>
                  </a:txBody>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defTabSz="914400" rtl="0" eaLnBrk="1" latinLnBrk="0" hangingPunct="1">
                        <a:lnSpc>
                          <a:spcPct val="107000"/>
                        </a:lnSpc>
                        <a:spcBef>
                          <a:spcPts val="0"/>
                        </a:spcBef>
                        <a:spcAft>
                          <a:spcPts val="0"/>
                        </a:spcAft>
                      </a:pPr>
                      <a:r>
                        <a:rPr lang="en-US" sz="1100" kern="1200" dirty="0">
                          <a:solidFill>
                            <a:sysClr val="windowText" lastClr="000000"/>
                          </a:solidFill>
                          <a:effectLst/>
                        </a:rPr>
                        <a:t>Perforation</a:t>
                      </a:r>
                      <a:endParaRPr lang="en-US" sz="1100" kern="12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1 perforation</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dirty="0">
                          <a:solidFill>
                            <a:sysClr val="windowText" lastClr="000000"/>
                          </a:solidFill>
                          <a:effectLst/>
                        </a:rPr>
                        <a:t>1.5</a:t>
                      </a:r>
                      <a:endParaRPr lang="en-U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endParaRPr lang="en-US"/>
                    </a:p>
                  </a:txBody>
                  <a:tcPr/>
                </a:tc>
                <a:extLst>
                  <a:ext uri="{0D108BD9-81ED-4DB2-BD59-A6C34878D82A}">
                    <a16:rowId xmlns:a16="http://schemas.microsoft.com/office/drawing/2014/main" val="1367118438"/>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&gt;1 perforations</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endParaRPr lang="en-US"/>
                    </a:p>
                  </a:txBody>
                  <a:tcPr/>
                </a:tc>
                <a:extLst>
                  <a:ext uri="{0D108BD9-81ED-4DB2-BD59-A6C34878D82A}">
                    <a16:rowId xmlns:a16="http://schemas.microsoft.com/office/drawing/2014/main" val="747493794"/>
                  </a:ext>
                </a:extLst>
              </a:tr>
              <a:tr h="365760">
                <a:tc rowSpan="5">
                  <a:txBody>
                    <a:bodyPr/>
                    <a:lstStyle/>
                    <a:p>
                      <a:pPr marL="0" marR="0" algn="ctr" defTabSz="914400" rtl="0" eaLnBrk="1" latinLnBrk="0" hangingPunct="1">
                        <a:lnSpc>
                          <a:spcPct val="107000"/>
                        </a:lnSpc>
                        <a:spcBef>
                          <a:spcPts val="0"/>
                        </a:spcBef>
                        <a:spcAft>
                          <a:spcPts val="0"/>
                        </a:spcAft>
                      </a:pPr>
                      <a:r>
                        <a:rPr lang="en-US" sz="1100" b="1" kern="1200">
                          <a:solidFill>
                            <a:sysClr val="windowText" lastClr="000000"/>
                          </a:solidFill>
                          <a:effectLst/>
                        </a:rPr>
                        <a:t>11</a:t>
                      </a:r>
                      <a:endParaRPr lang="en-US" sz="1100" b="1" kern="12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tc>
                <a:tc rowSpan="5">
                  <a:txBody>
                    <a:bodyPr/>
                    <a:lstStyle/>
                    <a:p>
                      <a:pPr marL="0" marR="0" algn="ctr" defTabSz="914400" rtl="0" eaLnBrk="1" latinLnBrk="0" hangingPunct="1">
                        <a:lnSpc>
                          <a:spcPct val="107000"/>
                        </a:lnSpc>
                        <a:spcBef>
                          <a:spcPts val="0"/>
                        </a:spcBef>
                        <a:spcAft>
                          <a:spcPts val="0"/>
                        </a:spcAft>
                      </a:pPr>
                      <a:r>
                        <a:rPr lang="en-US" sz="1100" b="1" kern="1200">
                          <a:solidFill>
                            <a:sysClr val="windowText" lastClr="000000"/>
                          </a:solidFill>
                          <a:effectLst/>
                        </a:rPr>
                        <a:t>Perforated Reservoir</a:t>
                      </a:r>
                      <a:endParaRPr lang="en-US" sz="1100" b="1" kern="12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tc>
                <a:tc gridSpan="2">
                  <a:txBody>
                    <a:bodyPr/>
                    <a:lstStyle/>
                    <a:p>
                      <a:pPr marL="0" marR="0" algn="l" defTabSz="914400" rtl="0" eaLnBrk="1" latinLnBrk="0" hangingPunct="1">
                        <a:lnSpc>
                          <a:spcPct val="107000"/>
                        </a:lnSpc>
                        <a:spcBef>
                          <a:spcPts val="0"/>
                        </a:spcBef>
                        <a:spcAft>
                          <a:spcPts val="0"/>
                        </a:spcAft>
                      </a:pPr>
                      <a:r>
                        <a:rPr lang="en-US" sz="1100" kern="1200">
                          <a:solidFill>
                            <a:sysClr val="windowText" lastClr="000000"/>
                          </a:solidFill>
                          <a:effectLst/>
                        </a:rPr>
                        <a:t>Produced and injection reservoir are separated by a caprock or caprock is perforated with a shallow distance</a:t>
                      </a:r>
                      <a:endParaRPr lang="en-US" sz="1100" kern="12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p>
                      <a:pPr marL="0" marR="0" algn="ct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rowSpan="5">
                  <a:txBody>
                    <a:bodyPr/>
                    <a:lstStyle/>
                    <a:p>
                      <a:pPr marL="0" marR="0" algn="ctr" defTabSz="914400" rtl="0" eaLnBrk="1" latinLnBrk="0" hangingPunct="1">
                        <a:lnSpc>
                          <a:spcPct val="107000"/>
                        </a:lnSpc>
                        <a:spcBef>
                          <a:spcPts val="0"/>
                        </a:spcBef>
                        <a:spcAft>
                          <a:spcPts val="0"/>
                        </a:spcAft>
                      </a:pPr>
                      <a:r>
                        <a:rPr lang="en-US" sz="1100" kern="1200">
                          <a:solidFill>
                            <a:sysClr val="windowText" lastClr="000000"/>
                          </a:solidFill>
                          <a:effectLst/>
                        </a:rPr>
                        <a:t>5</a:t>
                      </a:r>
                      <a:endParaRPr lang="en-US" sz="1100" kern="12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08609964"/>
                  </a:ext>
                </a:extLst>
              </a:tr>
              <a:tr h="365760">
                <a:tc vMerge="1">
                  <a:txBody>
                    <a:bodyPr/>
                    <a:lstStyle/>
                    <a:p>
                      <a:endParaRPr lang="en-US"/>
                    </a:p>
                  </a:txBody>
                  <a:tcPr/>
                </a:tc>
                <a:tc vMerge="1">
                  <a:txBody>
                    <a:bodyPr/>
                    <a:lstStyle/>
                    <a:p>
                      <a:pPr marL="0" marR="0" algn="ctr" defTabSz="914400" rtl="0" eaLnBrk="1" latinLnBrk="0" hangingPunct="1">
                        <a:lnSpc>
                          <a:spcPct val="107000"/>
                        </a:lnSpc>
                        <a:spcBef>
                          <a:spcPts val="0"/>
                        </a:spcBef>
                        <a:spcAft>
                          <a:spcPts val="0"/>
                        </a:spcAft>
                      </a:pPr>
                      <a:endParaRPr lang="en-US"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5F5F"/>
                    </a:solidFill>
                  </a:tcPr>
                </a:tc>
                <a:tc gridSpan="2">
                  <a:txBody>
                    <a:bodyPr/>
                    <a:lstStyle/>
                    <a:p>
                      <a:pPr marL="0" marR="0" algn="l" defTabSz="914400" rtl="0" eaLnBrk="1" latinLnBrk="0" hangingPunct="1">
                        <a:lnSpc>
                          <a:spcPct val="107000"/>
                        </a:lnSpc>
                        <a:spcBef>
                          <a:spcPts val="0"/>
                        </a:spcBef>
                        <a:spcAft>
                          <a:spcPts val="0"/>
                        </a:spcAft>
                      </a:pPr>
                      <a:r>
                        <a:rPr lang="en-US" sz="1100" kern="1200">
                          <a:solidFill>
                            <a:sysClr val="windowText" lastClr="000000"/>
                          </a:solidFill>
                          <a:effectLst/>
                        </a:rPr>
                        <a:t>Caprock is perforated with a deep distance or; produced is separated from the injection reservoir by three others</a:t>
                      </a:r>
                      <a:endParaRPr lang="en-US" sz="1100" kern="120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p>
                      <a:pPr marL="0" marR="0" algn="ct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pPr marL="0" marR="0" algn="ctr" defTabSz="914400" rtl="0" eaLnBrk="1" latinLnBrk="0" hangingPunct="1">
                        <a:lnSpc>
                          <a:spcPct val="107000"/>
                        </a:lnSpc>
                        <a:spcBef>
                          <a:spcPts val="0"/>
                        </a:spcBef>
                        <a:spcAft>
                          <a:spcPts val="0"/>
                        </a:spcAft>
                      </a:pPr>
                      <a:endParaRPr lang="en-US"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737622992"/>
                  </a:ext>
                </a:extLst>
              </a:tr>
              <a:tr h="182880">
                <a:tc vMerge="1">
                  <a:txBody>
                    <a:bodyPr/>
                    <a:lstStyle/>
                    <a:p>
                      <a:endParaRPr lang="en-US"/>
                    </a:p>
                  </a:txBody>
                  <a:tcPr/>
                </a:tc>
                <a:tc vMerge="1">
                  <a:txBody>
                    <a:bodyPr/>
                    <a:lstStyle/>
                    <a:p>
                      <a:pPr marL="0" marR="0" algn="ctr" defTabSz="914400" rtl="0" eaLnBrk="1" latinLnBrk="0" hangingPunct="1">
                        <a:lnSpc>
                          <a:spcPct val="107000"/>
                        </a:lnSpc>
                        <a:spcBef>
                          <a:spcPts val="0"/>
                        </a:spcBef>
                        <a:spcAft>
                          <a:spcPts val="0"/>
                        </a:spcAft>
                      </a:pPr>
                      <a:endParaRPr lang="en-US"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5F5F"/>
                    </a:solidFill>
                  </a:tcPr>
                </a:tc>
                <a:tc gridSpan="2">
                  <a:txBody>
                    <a:bodyPr/>
                    <a:lstStyle/>
                    <a:p>
                      <a:pPr marL="0" marR="0" algn="l" defTabSz="914400" rtl="0" eaLnBrk="1" latinLnBrk="0" hangingPunct="1">
                        <a:lnSpc>
                          <a:spcPct val="107000"/>
                        </a:lnSpc>
                        <a:spcBef>
                          <a:spcPts val="0"/>
                        </a:spcBef>
                        <a:spcAft>
                          <a:spcPts val="0"/>
                        </a:spcAft>
                      </a:pPr>
                      <a:r>
                        <a:rPr lang="en-US" sz="1100" kern="1200">
                          <a:solidFill>
                            <a:sysClr val="windowText" lastClr="000000"/>
                          </a:solidFill>
                          <a:effectLst/>
                        </a:rPr>
                        <a:t>Produced and injection reservoirs are seperated by two others</a:t>
                      </a:r>
                      <a:endParaRPr lang="en-US" sz="1100" kern="12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p>
                      <a:pPr marL="0" marR="0" algn="ct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pPr marL="0" marR="0" algn="ctr" defTabSz="914400" rtl="0" eaLnBrk="1" latinLnBrk="0" hangingPunct="1">
                        <a:lnSpc>
                          <a:spcPct val="107000"/>
                        </a:lnSpc>
                        <a:spcBef>
                          <a:spcPts val="0"/>
                        </a:spcBef>
                        <a:spcAft>
                          <a:spcPts val="0"/>
                        </a:spcAft>
                      </a:pPr>
                      <a:endParaRPr lang="en-US"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348010523"/>
                  </a:ext>
                </a:extLst>
              </a:tr>
              <a:tr h="182880">
                <a:tc vMerge="1">
                  <a:txBody>
                    <a:bodyPr/>
                    <a:lstStyle/>
                    <a:p>
                      <a:endParaRPr lang="en-US"/>
                    </a:p>
                  </a:txBody>
                  <a:tcPr/>
                </a:tc>
                <a:tc vMerge="1">
                  <a:txBody>
                    <a:bodyPr/>
                    <a:lstStyle/>
                    <a:p>
                      <a:pPr marL="0" marR="0" algn="ctr" defTabSz="914400" rtl="0" eaLnBrk="1" latinLnBrk="0" hangingPunct="1">
                        <a:lnSpc>
                          <a:spcPct val="107000"/>
                        </a:lnSpc>
                        <a:spcBef>
                          <a:spcPts val="0"/>
                        </a:spcBef>
                        <a:spcAft>
                          <a:spcPts val="0"/>
                        </a:spcAft>
                      </a:pPr>
                      <a:endParaRPr lang="en-US"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5F5F"/>
                    </a:solidFill>
                  </a:tcPr>
                </a:tc>
                <a:tc gridSpan="2">
                  <a:txBody>
                    <a:bodyPr/>
                    <a:lstStyle/>
                    <a:p>
                      <a:pPr marL="0" marR="0" algn="l" defTabSz="914400" rtl="0" eaLnBrk="1" latinLnBrk="0" hangingPunct="1">
                        <a:lnSpc>
                          <a:spcPct val="107000"/>
                        </a:lnSpc>
                        <a:spcBef>
                          <a:spcPts val="0"/>
                        </a:spcBef>
                        <a:spcAft>
                          <a:spcPts val="0"/>
                        </a:spcAft>
                      </a:pPr>
                      <a:r>
                        <a:rPr lang="en-US" sz="1100" kern="1200">
                          <a:solidFill>
                            <a:sysClr val="windowText" lastClr="000000"/>
                          </a:solidFill>
                          <a:effectLst/>
                        </a:rPr>
                        <a:t>Produced and injection reservoirs are seperated by another reservoir</a:t>
                      </a:r>
                      <a:endParaRPr lang="en-US" sz="1100" kern="12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p>
                      <a:pPr marL="0" marR="0" algn="ctr">
                        <a:lnSpc>
                          <a:spcPct val="107000"/>
                        </a:lnSpc>
                        <a:spcBef>
                          <a:spcPts val="0"/>
                        </a:spcBef>
                        <a:spcAft>
                          <a:spcPts val="0"/>
                        </a:spcAft>
                      </a:pPr>
                      <a:r>
                        <a:rPr lang="en-US" sz="1100">
                          <a:solidFill>
                            <a:sysClr val="windowText" lastClr="000000"/>
                          </a:solidFill>
                          <a:effectLst/>
                        </a:rPr>
                        <a:t>4</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pPr marL="0" marR="0" algn="ctr" defTabSz="914400" rtl="0" eaLnBrk="1" latinLnBrk="0" hangingPunct="1">
                        <a:lnSpc>
                          <a:spcPct val="107000"/>
                        </a:lnSpc>
                        <a:spcBef>
                          <a:spcPts val="0"/>
                        </a:spcBef>
                        <a:spcAft>
                          <a:spcPts val="0"/>
                        </a:spcAft>
                      </a:pPr>
                      <a:endParaRPr lang="en-US"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4011742366"/>
                  </a:ext>
                </a:extLst>
              </a:tr>
              <a:tr h="0">
                <a:tc vMerge="1">
                  <a:txBody>
                    <a:bodyPr/>
                    <a:lstStyle/>
                    <a:p>
                      <a:endParaRPr lang="en-US"/>
                    </a:p>
                  </a:txBody>
                  <a:tcPr/>
                </a:tc>
                <a:tc vMerge="1">
                  <a:txBody>
                    <a:bodyPr/>
                    <a:lstStyle/>
                    <a:p>
                      <a:pPr marL="0" marR="0" algn="ctr" defTabSz="914400" rtl="0" eaLnBrk="1" latinLnBrk="0" hangingPunct="1">
                        <a:lnSpc>
                          <a:spcPct val="107000"/>
                        </a:lnSpc>
                        <a:spcBef>
                          <a:spcPts val="0"/>
                        </a:spcBef>
                        <a:spcAft>
                          <a:spcPts val="0"/>
                        </a:spcAft>
                      </a:pPr>
                      <a:endParaRPr lang="en-US"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F5F5F"/>
                    </a:solidFill>
                  </a:tcPr>
                </a:tc>
                <a:tc gridSpan="2">
                  <a:txBody>
                    <a:bodyPr/>
                    <a:lstStyle/>
                    <a:p>
                      <a:pPr marL="0" marR="0" algn="l" defTabSz="914400" rtl="0" eaLnBrk="1" latinLnBrk="0" hangingPunct="1">
                        <a:lnSpc>
                          <a:spcPct val="107000"/>
                        </a:lnSpc>
                        <a:spcBef>
                          <a:spcPts val="0"/>
                        </a:spcBef>
                        <a:spcAft>
                          <a:spcPts val="0"/>
                        </a:spcAft>
                      </a:pPr>
                      <a:r>
                        <a:rPr lang="en-US" sz="1100" kern="1200">
                          <a:solidFill>
                            <a:sysClr val="windowText" lastClr="000000"/>
                          </a:solidFill>
                          <a:effectLst/>
                        </a:rPr>
                        <a:t>Produced reservoir is the same as the injection reservoir.</a:t>
                      </a:r>
                      <a:endParaRPr lang="en-US" sz="1100" kern="12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p>
                      <a:pPr marL="0" marR="0" algn="ct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530" marR="48530" marT="0" marB="0" anchor="ctr"/>
                </a:tc>
                <a:tc vMerge="1">
                  <a:txBody>
                    <a:bodyPr/>
                    <a:lstStyle/>
                    <a:p>
                      <a:pPr marL="0" marR="0" algn="ctr" defTabSz="914400" rtl="0" eaLnBrk="1" latinLnBrk="0" hangingPunct="1">
                        <a:lnSpc>
                          <a:spcPct val="107000"/>
                        </a:lnSpc>
                        <a:spcBef>
                          <a:spcPts val="0"/>
                        </a:spcBef>
                        <a:spcAft>
                          <a:spcPts val="0"/>
                        </a:spcAft>
                      </a:pPr>
                      <a:endParaRPr lang="en-US"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044207093"/>
                  </a:ext>
                </a:extLst>
              </a:tr>
            </a:tbl>
          </a:graphicData>
        </a:graphic>
      </p:graphicFrame>
      <p:graphicFrame>
        <p:nvGraphicFramePr>
          <p:cNvPr id="3" name="Table 2">
            <a:extLst>
              <a:ext uri="{FF2B5EF4-FFF2-40B4-BE49-F238E27FC236}">
                <a16:creationId xmlns:a16="http://schemas.microsoft.com/office/drawing/2014/main" id="{7DDCAE4B-D85F-9DC0-3C53-A41CE0FBA445}"/>
              </a:ext>
            </a:extLst>
          </p:cNvPr>
          <p:cNvGraphicFramePr>
            <a:graphicFrameLocks noGrp="1"/>
          </p:cNvGraphicFramePr>
          <p:nvPr>
            <p:extLst>
              <p:ext uri="{D42A27DB-BD31-4B8C-83A1-F6EECF244321}">
                <p14:modId xmlns:p14="http://schemas.microsoft.com/office/powerpoint/2010/main" val="1445979615"/>
              </p:ext>
            </p:extLst>
          </p:nvPr>
        </p:nvGraphicFramePr>
        <p:xfrm>
          <a:off x="0" y="683813"/>
          <a:ext cx="5861981" cy="5738211"/>
        </p:xfrm>
        <a:graphic>
          <a:graphicData uri="http://schemas.openxmlformats.org/drawingml/2006/table">
            <a:tbl>
              <a:tblPr firstRow="1" firstCol="1" bandRow="1">
                <a:tableStyleId>{7DF18680-E054-41AD-8BC1-D1AEF772440D}</a:tableStyleId>
              </a:tblPr>
              <a:tblGrid>
                <a:gridCol w="432707">
                  <a:extLst>
                    <a:ext uri="{9D8B030D-6E8A-4147-A177-3AD203B41FA5}">
                      <a16:colId xmlns:a16="http://schemas.microsoft.com/office/drawing/2014/main" val="1995773101"/>
                    </a:ext>
                  </a:extLst>
                </a:gridCol>
                <a:gridCol w="1005114">
                  <a:extLst>
                    <a:ext uri="{9D8B030D-6E8A-4147-A177-3AD203B41FA5}">
                      <a16:colId xmlns:a16="http://schemas.microsoft.com/office/drawing/2014/main" val="4151567909"/>
                    </a:ext>
                  </a:extLst>
                </a:gridCol>
                <a:gridCol w="3486150">
                  <a:extLst>
                    <a:ext uri="{9D8B030D-6E8A-4147-A177-3AD203B41FA5}">
                      <a16:colId xmlns:a16="http://schemas.microsoft.com/office/drawing/2014/main" val="2201549376"/>
                    </a:ext>
                  </a:extLst>
                </a:gridCol>
                <a:gridCol w="481693">
                  <a:extLst>
                    <a:ext uri="{9D8B030D-6E8A-4147-A177-3AD203B41FA5}">
                      <a16:colId xmlns:a16="http://schemas.microsoft.com/office/drawing/2014/main" val="1420993329"/>
                    </a:ext>
                  </a:extLst>
                </a:gridCol>
                <a:gridCol w="456317">
                  <a:extLst>
                    <a:ext uri="{9D8B030D-6E8A-4147-A177-3AD203B41FA5}">
                      <a16:colId xmlns:a16="http://schemas.microsoft.com/office/drawing/2014/main" val="1289226088"/>
                    </a:ext>
                  </a:extLst>
                </a:gridCol>
              </a:tblGrid>
              <a:tr h="313101">
                <a:tc>
                  <a:txBody>
                    <a:bodyPr/>
                    <a:lstStyle/>
                    <a:p>
                      <a:pPr marL="0" marR="0" algn="ctr">
                        <a:lnSpc>
                          <a:spcPct val="100000"/>
                        </a:lnSpc>
                        <a:spcBef>
                          <a:spcPts val="0"/>
                        </a:spcBef>
                        <a:spcAft>
                          <a:spcPts val="0"/>
                        </a:spcAft>
                      </a:pPr>
                      <a:r>
                        <a:rPr lang="en-US" sz="1100">
                          <a:solidFill>
                            <a:schemeClr val="bg1"/>
                          </a:solidFill>
                          <a:effectLst/>
                        </a:rPr>
                        <a:t>No.</a:t>
                      </a:r>
                      <a:endPar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100" dirty="0">
                          <a:solidFill>
                            <a:schemeClr val="bg1"/>
                          </a:solidFill>
                          <a:effectLst/>
                        </a:rPr>
                        <a:t>FACTOR</a:t>
                      </a:r>
                      <a:endPar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100" dirty="0">
                          <a:solidFill>
                            <a:schemeClr val="bg1"/>
                          </a:solidFill>
                          <a:effectLst/>
                        </a:rPr>
                        <a:t>DESCRIPTION</a:t>
                      </a:r>
                      <a:endPar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100">
                          <a:solidFill>
                            <a:schemeClr val="bg1"/>
                          </a:solidFill>
                          <a:effectLst/>
                        </a:rPr>
                        <a:t>SS</a:t>
                      </a:r>
                      <a:endPar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100">
                          <a:solidFill>
                            <a:schemeClr val="bg1"/>
                          </a:solidFill>
                          <a:effectLst/>
                        </a:rPr>
                        <a:t>WF</a:t>
                      </a:r>
                      <a:endPar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solidFill>
                      <a:srgbClr val="002060"/>
                    </a:solidFill>
                  </a:tcPr>
                </a:tc>
                <a:extLst>
                  <a:ext uri="{0D108BD9-81ED-4DB2-BD59-A6C34878D82A}">
                    <a16:rowId xmlns:a16="http://schemas.microsoft.com/office/drawing/2014/main" val="3737037064"/>
                  </a:ext>
                </a:extLst>
              </a:tr>
              <a:tr h="0">
                <a:tc rowSpan="5">
                  <a:txBody>
                    <a:bodyPr/>
                    <a:lstStyle/>
                    <a:p>
                      <a:pPr marL="0" marR="0" algn="ctr">
                        <a:lnSpc>
                          <a:spcPct val="100000"/>
                        </a:lnSpc>
                        <a:spcBef>
                          <a:spcPts val="0"/>
                        </a:spcBef>
                        <a:spcAft>
                          <a:spcPts val="0"/>
                        </a:spcAft>
                      </a:pPr>
                      <a:r>
                        <a:rPr lang="en-US" sz="1100">
                          <a:solidFill>
                            <a:schemeClr val="tx1"/>
                          </a:solidFill>
                          <a:effectLst/>
                        </a:rPr>
                        <a:t>1</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rowSpan="5">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100" dirty="0">
                          <a:solidFill>
                            <a:schemeClr val="tx1"/>
                          </a:solidFill>
                          <a:effectLst/>
                        </a:rPr>
                        <a:t>Well Age</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kern="0">
                          <a:solidFill>
                            <a:schemeClr val="tx1"/>
                          </a:solidFill>
                          <a:effectLst/>
                        </a:rPr>
                        <a:t>Before 1930, Unknow</a:t>
                      </a:r>
                      <a:endParaRPr lang="en-US"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kern="0">
                          <a:solidFill>
                            <a:schemeClr val="tx1"/>
                          </a:solidFill>
                          <a:effectLst/>
                        </a:rPr>
                        <a:t>5</a:t>
                      </a:r>
                      <a:endParaRPr lang="en-US"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1</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4153590477"/>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kern="0">
                          <a:solidFill>
                            <a:schemeClr val="tx1"/>
                          </a:solidFill>
                          <a:effectLst/>
                        </a:rPr>
                        <a:t>1930-1950</a:t>
                      </a:r>
                      <a:endParaRPr lang="en-US"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kern="0">
                          <a:solidFill>
                            <a:schemeClr val="tx1"/>
                          </a:solidFill>
                          <a:effectLst/>
                        </a:rPr>
                        <a:t>4</a:t>
                      </a:r>
                      <a:endParaRPr lang="en-US"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3095866925"/>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kern="0">
                          <a:solidFill>
                            <a:schemeClr val="tx1"/>
                          </a:solidFill>
                          <a:effectLst/>
                        </a:rPr>
                        <a:t>1950-1970</a:t>
                      </a:r>
                      <a:endParaRPr lang="en-US"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kern="0">
                          <a:solidFill>
                            <a:schemeClr val="tx1"/>
                          </a:solidFill>
                          <a:effectLst/>
                        </a:rPr>
                        <a:t>3</a:t>
                      </a:r>
                      <a:endParaRPr lang="en-US"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3653251571"/>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kern="0">
                          <a:solidFill>
                            <a:schemeClr val="tx1"/>
                          </a:solidFill>
                          <a:effectLst/>
                        </a:rPr>
                        <a:t>1970-1990</a:t>
                      </a:r>
                      <a:endParaRPr lang="en-US"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kern="0">
                          <a:solidFill>
                            <a:schemeClr val="tx1"/>
                          </a:solidFill>
                          <a:effectLst/>
                        </a:rPr>
                        <a:t>2</a:t>
                      </a:r>
                      <a:endParaRPr lang="en-US"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2293833600"/>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kern="0">
                          <a:solidFill>
                            <a:schemeClr val="tx1"/>
                          </a:solidFill>
                          <a:effectLst/>
                        </a:rPr>
                        <a:t>After 1990</a:t>
                      </a:r>
                      <a:endParaRPr lang="en-US"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kern="0">
                          <a:solidFill>
                            <a:schemeClr val="tx1"/>
                          </a:solidFill>
                          <a:effectLst/>
                        </a:rPr>
                        <a:t>1</a:t>
                      </a:r>
                      <a:endParaRPr lang="en-US"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1789531998"/>
                  </a:ext>
                </a:extLst>
              </a:tr>
              <a:tr h="0">
                <a:tc rowSpan="5">
                  <a:txBody>
                    <a:bodyPr/>
                    <a:lstStyle/>
                    <a:p>
                      <a:pPr marL="0" marR="0" algn="ctr">
                        <a:lnSpc>
                          <a:spcPct val="100000"/>
                        </a:lnSpc>
                        <a:spcBef>
                          <a:spcPts val="0"/>
                        </a:spcBef>
                        <a:spcAft>
                          <a:spcPts val="0"/>
                        </a:spcAft>
                      </a:pPr>
                      <a:r>
                        <a:rPr lang="en-US" sz="1100">
                          <a:solidFill>
                            <a:schemeClr val="tx1"/>
                          </a:solidFill>
                          <a:effectLst/>
                        </a:rPr>
                        <a:t>2</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rowSpan="5">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100" dirty="0">
                          <a:solidFill>
                            <a:schemeClr val="tx1"/>
                          </a:solidFill>
                          <a:effectLst/>
                        </a:rPr>
                        <a:t>Wellbore Trajectory</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kern="0">
                          <a:solidFill>
                            <a:schemeClr val="tx1"/>
                          </a:solidFill>
                          <a:effectLst/>
                        </a:rPr>
                        <a:t>Unknow</a:t>
                      </a:r>
                      <a:endParaRPr lang="en-US"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5</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rowSpan="5">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3</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4142410401"/>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defTabSz="914400" rtl="0" eaLnBrk="1" latinLnBrk="0" hangingPunct="1">
                        <a:lnSpc>
                          <a:spcPct val="100000"/>
                        </a:lnSpc>
                        <a:spcBef>
                          <a:spcPts val="0"/>
                        </a:spcBef>
                        <a:spcAft>
                          <a:spcPts val="0"/>
                        </a:spcAft>
                      </a:pPr>
                      <a:r>
                        <a:rPr lang="en-US" sz="1100" kern="0">
                          <a:solidFill>
                            <a:schemeClr val="tx1"/>
                          </a:solidFill>
                          <a:effectLst/>
                        </a:rPr>
                        <a:t>Horizontal</a:t>
                      </a:r>
                      <a:endParaRPr lang="en-US" sz="1100" ker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4</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2213986381"/>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kern="0">
                          <a:solidFill>
                            <a:schemeClr val="tx1"/>
                          </a:solidFill>
                          <a:effectLst/>
                        </a:rPr>
                        <a:t>Slanted</a:t>
                      </a:r>
                      <a:endParaRPr lang="en-US"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3</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3389208216"/>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kern="0">
                          <a:solidFill>
                            <a:schemeClr val="tx1"/>
                          </a:solidFill>
                          <a:effectLst/>
                        </a:rPr>
                        <a:t>Deviated</a:t>
                      </a:r>
                      <a:endParaRPr lang="en-US"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2</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1704236391"/>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kern="0">
                          <a:solidFill>
                            <a:schemeClr val="tx1"/>
                          </a:solidFill>
                          <a:effectLst/>
                        </a:rPr>
                        <a:t>Vertical</a:t>
                      </a:r>
                      <a:endParaRPr lang="en-US"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1</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2259101814"/>
                  </a:ext>
                </a:extLst>
              </a:tr>
              <a:tr h="0">
                <a:tc rowSpan="3">
                  <a:txBody>
                    <a:bodyPr/>
                    <a:lstStyle/>
                    <a:p>
                      <a:pPr marL="0" marR="0" algn="ctr">
                        <a:lnSpc>
                          <a:spcPct val="100000"/>
                        </a:lnSpc>
                        <a:spcBef>
                          <a:spcPts val="0"/>
                        </a:spcBef>
                        <a:spcAft>
                          <a:spcPts val="0"/>
                        </a:spcAft>
                      </a:pPr>
                      <a:r>
                        <a:rPr lang="en-US" sz="1100">
                          <a:solidFill>
                            <a:schemeClr val="tx1"/>
                          </a:solidFill>
                          <a:effectLst/>
                        </a:rPr>
                        <a:t>3</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row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100" dirty="0">
                          <a:solidFill>
                            <a:schemeClr val="tx1"/>
                          </a:solidFill>
                          <a:effectLst/>
                        </a:rPr>
                        <a:t>Well Type</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defTabSz="914400" rtl="0" eaLnBrk="1" latinLnBrk="0" hangingPunct="1">
                        <a:lnSpc>
                          <a:spcPct val="100000"/>
                        </a:lnSpc>
                        <a:spcBef>
                          <a:spcPts val="0"/>
                        </a:spcBef>
                        <a:spcAft>
                          <a:spcPts val="0"/>
                        </a:spcAft>
                      </a:pPr>
                      <a:r>
                        <a:rPr lang="en-US" sz="1100" kern="0">
                          <a:solidFill>
                            <a:schemeClr val="tx1"/>
                          </a:solidFill>
                          <a:effectLst/>
                        </a:rPr>
                        <a:t>Undetermined</a:t>
                      </a:r>
                      <a:endParaRPr lang="en-US" sz="11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5</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4</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2106721943"/>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defTabSz="914400" rtl="0" eaLnBrk="1" latinLnBrk="0" hangingPunct="1">
                        <a:lnSpc>
                          <a:spcPct val="100000"/>
                        </a:lnSpc>
                        <a:spcBef>
                          <a:spcPts val="0"/>
                        </a:spcBef>
                        <a:spcAft>
                          <a:spcPts val="0"/>
                        </a:spcAft>
                      </a:pPr>
                      <a:r>
                        <a:rPr lang="en-US" sz="1100" kern="0">
                          <a:solidFill>
                            <a:schemeClr val="tx1"/>
                          </a:solidFill>
                          <a:effectLst/>
                        </a:rPr>
                        <a:t>Gas, Disposal, Injection</a:t>
                      </a:r>
                      <a:endParaRPr lang="en-US" sz="11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4</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2966960665"/>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defTabSz="914400" rtl="0" eaLnBrk="1" latinLnBrk="0" hangingPunct="1">
                        <a:lnSpc>
                          <a:spcPct val="100000"/>
                        </a:lnSpc>
                        <a:spcBef>
                          <a:spcPts val="0"/>
                        </a:spcBef>
                        <a:spcAft>
                          <a:spcPts val="0"/>
                        </a:spcAft>
                      </a:pPr>
                      <a:r>
                        <a:rPr lang="en-US" sz="1100" kern="0">
                          <a:solidFill>
                            <a:schemeClr val="tx1"/>
                          </a:solidFill>
                          <a:effectLst/>
                        </a:rPr>
                        <a:t>Oil, dry hole, monitoring</a:t>
                      </a:r>
                      <a:endParaRPr lang="en-US" sz="11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1</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1424553368"/>
                  </a:ext>
                </a:extLst>
              </a:tr>
              <a:tr h="0">
                <a:tc rowSpan="4">
                  <a:txBody>
                    <a:bodyPr/>
                    <a:lstStyle/>
                    <a:p>
                      <a:pPr marL="0" marR="0" algn="ctr">
                        <a:lnSpc>
                          <a:spcPct val="100000"/>
                        </a:lnSpc>
                        <a:spcBef>
                          <a:spcPts val="0"/>
                        </a:spcBef>
                        <a:spcAft>
                          <a:spcPts val="0"/>
                        </a:spcAft>
                      </a:pPr>
                      <a:r>
                        <a:rPr lang="en-US" sz="1100">
                          <a:solidFill>
                            <a:schemeClr val="tx1"/>
                          </a:solidFill>
                          <a:effectLst/>
                        </a:rPr>
                        <a:t>4</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row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100" dirty="0">
                          <a:solidFill>
                            <a:schemeClr val="tx1"/>
                          </a:solidFill>
                          <a:effectLst/>
                        </a:rPr>
                        <a:t>Well Status</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Inactive, undetermined</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5</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tc>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1</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3700473290"/>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Plugged</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4</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1712158063"/>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Active</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3</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3922649108"/>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Abandoned</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1</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2967067845"/>
                  </a:ext>
                </a:extLst>
              </a:tr>
              <a:tr h="0">
                <a:tc rowSpan="5">
                  <a:txBody>
                    <a:bodyPr/>
                    <a:lstStyle/>
                    <a:p>
                      <a:pPr marL="0" marR="0" algn="ctr">
                        <a:lnSpc>
                          <a:spcPct val="100000"/>
                        </a:lnSpc>
                        <a:spcBef>
                          <a:spcPts val="0"/>
                        </a:spcBef>
                        <a:spcAft>
                          <a:spcPts val="0"/>
                        </a:spcAft>
                      </a:pPr>
                      <a:r>
                        <a:rPr lang="en-US" sz="1100">
                          <a:solidFill>
                            <a:schemeClr val="tx1"/>
                          </a:solidFill>
                          <a:effectLst/>
                        </a:rPr>
                        <a:t>5</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rowSpan="5">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100" dirty="0">
                          <a:solidFill>
                            <a:schemeClr val="tx1"/>
                          </a:solidFill>
                          <a:effectLst/>
                        </a:rPr>
                        <a:t>Estimated leakage rate (m3/year)</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&gt;50</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5</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rowSpan="5">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5</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2412560993"/>
                  </a:ext>
                </a:extLst>
              </a:tr>
              <a:tr h="80644">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10-50</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4</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1478158291"/>
                  </a:ext>
                </a:extLst>
              </a:tr>
              <a:tr h="229828">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defTabSz="914400" rtl="0" eaLnBrk="1" latinLnBrk="0" hangingPunct="1">
                        <a:lnSpc>
                          <a:spcPct val="100000"/>
                        </a:lnSpc>
                        <a:spcBef>
                          <a:spcPts val="0"/>
                        </a:spcBef>
                        <a:spcAft>
                          <a:spcPts val="0"/>
                        </a:spcAft>
                      </a:pPr>
                      <a:r>
                        <a:rPr lang="en-US" sz="1100" kern="1200">
                          <a:solidFill>
                            <a:schemeClr val="tx1"/>
                          </a:solidFill>
                          <a:effectLst/>
                          <a:latin typeface="Arial"/>
                          <a:ea typeface="+mn-ea"/>
                          <a:cs typeface="+mn-cs"/>
                        </a:rPr>
                        <a:t>5-10</a:t>
                      </a:r>
                      <a:endParaRPr lang="en-US" sz="1100" kern="1200" dirty="0">
                        <a:solidFill>
                          <a:schemeClr val="tx1"/>
                        </a:solidFill>
                        <a:effectLst/>
                        <a:latin typeface="Arial"/>
                        <a:ea typeface="+mn-ea"/>
                        <a:cs typeface="+mn-cs"/>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3</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8439507"/>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1-5</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2</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3537926827"/>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&lt;1</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1</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3537439120"/>
                  </a:ext>
                </a:extLst>
              </a:tr>
              <a:tr h="0">
                <a:tc rowSpan="5">
                  <a:txBody>
                    <a:bodyPr/>
                    <a:lstStyle/>
                    <a:p>
                      <a:pPr marL="0" marR="0" algn="ctr">
                        <a:lnSpc>
                          <a:spcPct val="100000"/>
                        </a:lnSpc>
                        <a:spcBef>
                          <a:spcPts val="0"/>
                        </a:spcBef>
                        <a:spcAft>
                          <a:spcPts val="0"/>
                        </a:spcAft>
                      </a:pPr>
                      <a:r>
                        <a:rPr lang="en-US" sz="1100">
                          <a:solidFill>
                            <a:schemeClr val="tx1"/>
                          </a:solidFill>
                          <a:effectLst/>
                        </a:rPr>
                        <a:t>6</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rowSpan="5">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100" dirty="0">
                          <a:solidFill>
                            <a:schemeClr val="tx1"/>
                          </a:solidFill>
                          <a:effectLst/>
                        </a:rPr>
                        <a:t>Number of casings</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0</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5</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rowSpan="5">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a:solidFill>
                            <a:schemeClr val="tx1"/>
                          </a:solidFill>
                          <a:effectLst/>
                        </a:rPr>
                        <a:t>3</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652136930"/>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1</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4</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332595180"/>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2</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3</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2869983469"/>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3</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2</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306778770"/>
                  </a:ext>
                </a:extLst>
              </a:tr>
              <a:tr h="0">
                <a:tc vMerge="1">
                  <a:txBody>
                    <a:bodyPr/>
                    <a:lstStyle/>
                    <a:p>
                      <a:endParaRPr lang="en-US"/>
                    </a:p>
                  </a:txBody>
                  <a:tcP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&gt;3</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100" dirty="0">
                          <a:solidFill>
                            <a:schemeClr val="tx1"/>
                          </a:solidFill>
                          <a:effectLst/>
                        </a:rPr>
                        <a:t>1</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4227611216"/>
                  </a:ext>
                </a:extLst>
              </a:tr>
              <a:tr h="0">
                <a:tc rowSpan="3">
                  <a:txBody>
                    <a:bodyPr/>
                    <a:lstStyle/>
                    <a:p>
                      <a:pPr marL="0" marR="0" algn="ctr">
                        <a:lnSpc>
                          <a:spcPct val="100000"/>
                        </a:lnSpc>
                        <a:spcBef>
                          <a:spcPts val="0"/>
                        </a:spcBef>
                        <a:spcAft>
                          <a:spcPts val="0"/>
                        </a:spcAft>
                      </a:pPr>
                      <a:r>
                        <a:rPr lang="en-US" sz="1100" b="1">
                          <a:solidFill>
                            <a:schemeClr val="tx1"/>
                          </a:solidFill>
                          <a:effectLst/>
                        </a:rPr>
                        <a:t>7</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rowSpan="3">
                  <a:txBody>
                    <a:bodyPr/>
                    <a:lstStyle/>
                    <a:p>
                      <a:pPr marL="0" marR="0" algn="ctr">
                        <a:lnSpc>
                          <a:spcPct val="100000"/>
                        </a:lnSpc>
                        <a:spcBef>
                          <a:spcPts val="0"/>
                        </a:spcBef>
                        <a:spcAft>
                          <a:spcPts val="0"/>
                        </a:spcAft>
                      </a:pPr>
                      <a:r>
                        <a:rPr lang="en-US" sz="1100" b="1">
                          <a:solidFill>
                            <a:schemeClr val="tx1"/>
                          </a:solidFill>
                          <a:effectLst/>
                        </a:rPr>
                        <a:t>Cement status</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a:txBody>
                    <a:bodyPr/>
                    <a:lstStyle/>
                    <a:p>
                      <a:pPr marL="0" marR="0" algn="ctr" defTabSz="914400" rtl="0" eaLnBrk="1" latinLnBrk="0" hangingPunct="1">
                        <a:lnSpc>
                          <a:spcPct val="100000"/>
                        </a:lnSpc>
                        <a:spcBef>
                          <a:spcPts val="0"/>
                        </a:spcBef>
                        <a:spcAft>
                          <a:spcPts val="0"/>
                        </a:spcAft>
                      </a:pPr>
                      <a:r>
                        <a:rPr lang="en-US" sz="1100" kern="1200">
                          <a:solidFill>
                            <a:schemeClr val="tx1"/>
                          </a:solidFill>
                          <a:effectLst/>
                        </a:rPr>
                        <a:t>Any casings that do not have TOC reach to the surface plug</a:t>
                      </a:r>
                      <a:endParaRPr lang="en-US" sz="11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812" marR="37812" marT="0" marB="0" anchor="ctr"/>
                </a:tc>
                <a:tc>
                  <a:txBody>
                    <a:bodyPr/>
                    <a:lstStyle/>
                    <a:p>
                      <a:pPr marL="0" marR="0" algn="ctr" defTabSz="914400" rtl="0" eaLnBrk="1" latinLnBrk="0" hangingPunct="1">
                        <a:lnSpc>
                          <a:spcPct val="100000"/>
                        </a:lnSpc>
                        <a:spcBef>
                          <a:spcPts val="0"/>
                        </a:spcBef>
                        <a:spcAft>
                          <a:spcPts val="0"/>
                        </a:spcAft>
                      </a:pPr>
                      <a:r>
                        <a:rPr lang="en-US" sz="1100" kern="1200">
                          <a:solidFill>
                            <a:schemeClr val="tx1"/>
                          </a:solidFill>
                          <a:effectLst/>
                        </a:rPr>
                        <a:t>5</a:t>
                      </a:r>
                      <a:endParaRPr lang="en-US" sz="11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812" marR="37812" marT="0" marB="0" anchor="ctr"/>
                </a:tc>
                <a:tc rowSpan="3">
                  <a:txBody>
                    <a:bodyPr/>
                    <a:lstStyle/>
                    <a:p>
                      <a:pPr marL="0" marR="0" algn="ctr">
                        <a:lnSpc>
                          <a:spcPct val="100000"/>
                        </a:lnSpc>
                        <a:spcBef>
                          <a:spcPts val="0"/>
                        </a:spcBef>
                        <a:spcAft>
                          <a:spcPts val="0"/>
                        </a:spcAft>
                      </a:pPr>
                      <a:r>
                        <a:rPr lang="en-US" sz="1100">
                          <a:solidFill>
                            <a:schemeClr val="tx1"/>
                          </a:solidFill>
                          <a:effectLst/>
                        </a:rPr>
                        <a:t>5</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extLst>
                  <a:ext uri="{0D108BD9-81ED-4DB2-BD59-A6C34878D82A}">
                    <a16:rowId xmlns:a16="http://schemas.microsoft.com/office/drawing/2014/main" val="4052262109"/>
                  </a:ext>
                </a:extLst>
              </a:tr>
              <a:tr h="174232">
                <a:tc vMerge="1">
                  <a:txBody>
                    <a:bodyPr/>
                    <a:lstStyle/>
                    <a:p>
                      <a:endParaRPr lang="en-US"/>
                    </a:p>
                  </a:txBody>
                  <a:tcPr/>
                </a:tc>
                <a:tc vMerge="1">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5F5F"/>
                    </a:solidFill>
                  </a:tcPr>
                </a:tc>
                <a:tc>
                  <a:txBody>
                    <a:bodyPr/>
                    <a:lstStyle/>
                    <a:p>
                      <a:pPr marL="0" marR="0" algn="ctr">
                        <a:lnSpc>
                          <a:spcPct val="100000"/>
                        </a:lnSpc>
                        <a:spcBef>
                          <a:spcPts val="0"/>
                        </a:spcBef>
                        <a:spcAft>
                          <a:spcPts val="0"/>
                        </a:spcAft>
                      </a:pPr>
                      <a:r>
                        <a:rPr lang="en-US" sz="1100">
                          <a:solidFill>
                            <a:schemeClr val="tx1"/>
                          </a:solidFill>
                          <a:effectLst/>
                        </a:rPr>
                        <a:t>Liners which have TOC below the previous casing shoe</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lnL w="12700" cap="flat" cmpd="sng" algn="ctr">
                      <a:solidFill>
                        <a:srgbClr val="FFFFFF"/>
                      </a:solidFill>
                      <a:prstDash val="solid"/>
                      <a:round/>
                      <a:headEnd type="none" w="med" len="med"/>
                      <a:tailEnd type="none" w="med" len="med"/>
                    </a:lnL>
                  </a:tcPr>
                </a:tc>
                <a:tc>
                  <a:txBody>
                    <a:bodyPr/>
                    <a:lstStyle/>
                    <a:p>
                      <a:pPr marL="0" marR="0" algn="ctr">
                        <a:lnSpc>
                          <a:spcPct val="100000"/>
                        </a:lnSpc>
                        <a:spcBef>
                          <a:spcPts val="0"/>
                        </a:spcBef>
                        <a:spcAft>
                          <a:spcPts val="0"/>
                        </a:spcAft>
                      </a:pPr>
                      <a:r>
                        <a:rPr lang="en-US" sz="1100">
                          <a:solidFill>
                            <a:schemeClr val="tx1"/>
                          </a:solidFill>
                          <a:effectLst/>
                        </a:rPr>
                        <a:t>2</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lnR w="12700" cmpd="sng">
                      <a:solidFill>
                        <a:srgbClr val="FFFFFF"/>
                      </a:solidFill>
                    </a:lnR>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3247310612"/>
                  </a:ext>
                </a:extLst>
              </a:tr>
              <a:tr h="494770">
                <a:tc vMerge="1">
                  <a:txBody>
                    <a:bodyPr/>
                    <a:lstStyle/>
                    <a:p>
                      <a:endParaRPr lang="en-US"/>
                    </a:p>
                  </a:txBody>
                  <a:tcPr/>
                </a:tc>
                <a:tc vMerge="1">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5F5F"/>
                    </a:solidFill>
                  </a:tcPr>
                </a:tc>
                <a:tc>
                  <a:txBody>
                    <a:bodyPr/>
                    <a:lstStyle/>
                    <a:p>
                      <a:pPr marL="0" marR="0" algn="ctr">
                        <a:lnSpc>
                          <a:spcPct val="100000"/>
                        </a:lnSpc>
                        <a:spcBef>
                          <a:spcPts val="0"/>
                        </a:spcBef>
                        <a:spcAft>
                          <a:spcPts val="0"/>
                        </a:spcAft>
                      </a:pPr>
                      <a:r>
                        <a:rPr lang="en-US" sz="1100">
                          <a:solidFill>
                            <a:schemeClr val="tx1"/>
                          </a:solidFill>
                          <a:effectLst/>
                        </a:rPr>
                        <a:t>Liners which have TOC above the previous casing shoe; or all casings have TOC reach to the surface plug</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lnL w="12700" cap="flat" cmpd="sng" algn="ctr">
                      <a:solidFill>
                        <a:srgbClr val="FFFFFF"/>
                      </a:solidFill>
                      <a:prstDash val="solid"/>
                      <a:round/>
                      <a:headEnd type="none" w="med" len="med"/>
                      <a:tailEnd type="none" w="med" len="med"/>
                    </a:lnL>
                  </a:tcPr>
                </a:tc>
                <a:tc>
                  <a:txBody>
                    <a:bodyPr/>
                    <a:lstStyle/>
                    <a:p>
                      <a:pPr marL="0" marR="0" algn="ctr">
                        <a:lnSpc>
                          <a:spcPct val="100000"/>
                        </a:lnSpc>
                        <a:spcBef>
                          <a:spcPts val="0"/>
                        </a:spcBef>
                        <a:spcAft>
                          <a:spcPts val="0"/>
                        </a:spcAft>
                      </a:pPr>
                      <a:r>
                        <a:rPr lang="en-US" sz="1100">
                          <a:solidFill>
                            <a:schemeClr val="tx1"/>
                          </a:solidFill>
                          <a:effectLst/>
                        </a:rPr>
                        <a:t>1</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tc>
                <a:tc vMerge="1">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812" marR="37812" marT="0" marB="0" anchor="ctr">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978026562"/>
                  </a:ext>
                </a:extLst>
              </a:tr>
            </a:tbl>
          </a:graphicData>
        </a:graphic>
      </p:graphicFrame>
    </p:spTree>
    <p:extLst>
      <p:ext uri="{BB962C8B-B14F-4D97-AF65-F5344CB8AC3E}">
        <p14:creationId xmlns:p14="http://schemas.microsoft.com/office/powerpoint/2010/main" val="427296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98534-5902-1215-DDA1-EA63A3D42F89}"/>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IV. A CASE STUDY– Input Information</a:t>
            </a:r>
          </a:p>
        </p:txBody>
      </p:sp>
      <p:sp>
        <p:nvSpPr>
          <p:cNvPr id="4" name="Footer Placeholder 3">
            <a:extLst>
              <a:ext uri="{FF2B5EF4-FFF2-40B4-BE49-F238E27FC236}">
                <a16:creationId xmlns:a16="http://schemas.microsoft.com/office/drawing/2014/main" id="{63A87F72-5EEF-04CB-5319-27ED7A610EFF}"/>
              </a:ext>
            </a:extLst>
          </p:cNvPr>
          <p:cNvSpPr>
            <a:spLocks noGrp="1"/>
          </p:cNvSpPr>
          <p:nvPr>
            <p:ph type="ftr" sz="quarter" idx="11"/>
          </p:nvPr>
        </p:nvSpPr>
        <p:spPr/>
        <p:txBody>
          <a:bodyPr/>
          <a:lstStyle/>
          <a:p>
            <a:r>
              <a:rPr lang="en-US"/>
              <a:t>New Mexico Tech</a:t>
            </a:r>
          </a:p>
        </p:txBody>
      </p:sp>
      <p:sp>
        <p:nvSpPr>
          <p:cNvPr id="5" name="Slide Number Placeholder 4">
            <a:extLst>
              <a:ext uri="{FF2B5EF4-FFF2-40B4-BE49-F238E27FC236}">
                <a16:creationId xmlns:a16="http://schemas.microsoft.com/office/drawing/2014/main" id="{7A53E205-B926-8EDA-9B19-F44C57DF3B4D}"/>
              </a:ext>
            </a:extLst>
          </p:cNvPr>
          <p:cNvSpPr>
            <a:spLocks noGrp="1"/>
          </p:cNvSpPr>
          <p:nvPr>
            <p:ph type="sldNum" sz="quarter" idx="12"/>
          </p:nvPr>
        </p:nvSpPr>
        <p:spPr/>
        <p:txBody>
          <a:bodyPr/>
          <a:lstStyle/>
          <a:p>
            <a:fld id="{1D5B28BD-801A-4FF2-B905-7F76235D25C1}" type="slidenum">
              <a:rPr lang="en-US" smtClean="0"/>
              <a:t>9</a:t>
            </a:fld>
            <a:endParaRPr lang="en-US"/>
          </a:p>
        </p:txBody>
      </p:sp>
      <p:pic>
        <p:nvPicPr>
          <p:cNvPr id="6" name="Picture 5">
            <a:extLst>
              <a:ext uri="{FF2B5EF4-FFF2-40B4-BE49-F238E27FC236}">
                <a16:creationId xmlns:a16="http://schemas.microsoft.com/office/drawing/2014/main" id="{F14CAE3D-CF5F-49C3-82D8-847B1D0AD6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4949"/>
            <a:ext cx="12103100" cy="3054695"/>
          </a:xfrm>
          <a:prstGeom prst="rect">
            <a:avLst/>
          </a:prstGeom>
          <a:noFill/>
          <a:ln>
            <a:noFill/>
          </a:ln>
        </p:spPr>
      </p:pic>
      <p:graphicFrame>
        <p:nvGraphicFramePr>
          <p:cNvPr id="8" name="Table 7">
            <a:extLst>
              <a:ext uri="{FF2B5EF4-FFF2-40B4-BE49-F238E27FC236}">
                <a16:creationId xmlns:a16="http://schemas.microsoft.com/office/drawing/2014/main" id="{F1E38D50-B5EC-C1DB-1743-1F4FA2B9B270}"/>
              </a:ext>
            </a:extLst>
          </p:cNvPr>
          <p:cNvGraphicFramePr>
            <a:graphicFrameLocks noGrp="1"/>
          </p:cNvGraphicFramePr>
          <p:nvPr>
            <p:extLst>
              <p:ext uri="{D42A27DB-BD31-4B8C-83A1-F6EECF244321}">
                <p14:modId xmlns:p14="http://schemas.microsoft.com/office/powerpoint/2010/main" val="765295099"/>
              </p:ext>
            </p:extLst>
          </p:nvPr>
        </p:nvGraphicFramePr>
        <p:xfrm>
          <a:off x="0" y="3871488"/>
          <a:ext cx="12103100" cy="2415011"/>
        </p:xfrm>
        <a:graphic>
          <a:graphicData uri="http://schemas.openxmlformats.org/drawingml/2006/table">
            <a:tbl>
              <a:tblPr firstRow="1" firstCol="1" bandRow="1">
                <a:tableStyleId>{3B4B98B0-60AC-42C2-AFA5-B58CD77FA1E5}</a:tableStyleId>
              </a:tblPr>
              <a:tblGrid>
                <a:gridCol w="944042">
                  <a:extLst>
                    <a:ext uri="{9D8B030D-6E8A-4147-A177-3AD203B41FA5}">
                      <a16:colId xmlns:a16="http://schemas.microsoft.com/office/drawing/2014/main" val="3379760255"/>
                    </a:ext>
                  </a:extLst>
                </a:gridCol>
                <a:gridCol w="643885">
                  <a:extLst>
                    <a:ext uri="{9D8B030D-6E8A-4147-A177-3AD203B41FA5}">
                      <a16:colId xmlns:a16="http://schemas.microsoft.com/office/drawing/2014/main" val="2961787917"/>
                    </a:ext>
                  </a:extLst>
                </a:gridCol>
                <a:gridCol w="1188525">
                  <a:extLst>
                    <a:ext uri="{9D8B030D-6E8A-4147-A177-3AD203B41FA5}">
                      <a16:colId xmlns:a16="http://schemas.microsoft.com/office/drawing/2014/main" val="1657397945"/>
                    </a:ext>
                  </a:extLst>
                </a:gridCol>
                <a:gridCol w="672932">
                  <a:extLst>
                    <a:ext uri="{9D8B030D-6E8A-4147-A177-3AD203B41FA5}">
                      <a16:colId xmlns:a16="http://schemas.microsoft.com/office/drawing/2014/main" val="2466731000"/>
                    </a:ext>
                  </a:extLst>
                </a:gridCol>
                <a:gridCol w="760075">
                  <a:extLst>
                    <a:ext uri="{9D8B030D-6E8A-4147-A177-3AD203B41FA5}">
                      <a16:colId xmlns:a16="http://schemas.microsoft.com/office/drawing/2014/main" val="2931160700"/>
                    </a:ext>
                  </a:extLst>
                </a:gridCol>
                <a:gridCol w="1048129">
                  <a:extLst>
                    <a:ext uri="{9D8B030D-6E8A-4147-A177-3AD203B41FA5}">
                      <a16:colId xmlns:a16="http://schemas.microsoft.com/office/drawing/2014/main" val="3027368103"/>
                    </a:ext>
                  </a:extLst>
                </a:gridCol>
                <a:gridCol w="985193">
                  <a:extLst>
                    <a:ext uri="{9D8B030D-6E8A-4147-A177-3AD203B41FA5}">
                      <a16:colId xmlns:a16="http://schemas.microsoft.com/office/drawing/2014/main" val="1280715837"/>
                    </a:ext>
                  </a:extLst>
                </a:gridCol>
                <a:gridCol w="1217571">
                  <a:extLst>
                    <a:ext uri="{9D8B030D-6E8A-4147-A177-3AD203B41FA5}">
                      <a16:colId xmlns:a16="http://schemas.microsoft.com/office/drawing/2014/main" val="3271315516"/>
                    </a:ext>
                  </a:extLst>
                </a:gridCol>
                <a:gridCol w="1006978">
                  <a:extLst>
                    <a:ext uri="{9D8B030D-6E8A-4147-A177-3AD203B41FA5}">
                      <a16:colId xmlns:a16="http://schemas.microsoft.com/office/drawing/2014/main" val="1874616812"/>
                    </a:ext>
                  </a:extLst>
                </a:gridCol>
                <a:gridCol w="1014239">
                  <a:extLst>
                    <a:ext uri="{9D8B030D-6E8A-4147-A177-3AD203B41FA5}">
                      <a16:colId xmlns:a16="http://schemas.microsoft.com/office/drawing/2014/main" val="1736877334"/>
                    </a:ext>
                  </a:extLst>
                </a:gridCol>
                <a:gridCol w="1287770">
                  <a:extLst>
                    <a:ext uri="{9D8B030D-6E8A-4147-A177-3AD203B41FA5}">
                      <a16:colId xmlns:a16="http://schemas.microsoft.com/office/drawing/2014/main" val="572875712"/>
                    </a:ext>
                  </a:extLst>
                </a:gridCol>
                <a:gridCol w="1333761">
                  <a:extLst>
                    <a:ext uri="{9D8B030D-6E8A-4147-A177-3AD203B41FA5}">
                      <a16:colId xmlns:a16="http://schemas.microsoft.com/office/drawing/2014/main" val="1550065665"/>
                    </a:ext>
                  </a:extLst>
                </a:gridCol>
              </a:tblGrid>
              <a:tr h="415734">
                <a:tc>
                  <a:txBody>
                    <a:bodyPr/>
                    <a:lstStyle/>
                    <a:p>
                      <a:pPr marL="0" marR="0" algn="ctr">
                        <a:lnSpc>
                          <a:spcPct val="100000"/>
                        </a:lnSpc>
                        <a:spcBef>
                          <a:spcPts val="0"/>
                        </a:spcBef>
                        <a:spcAft>
                          <a:spcPts val="0"/>
                        </a:spcAft>
                      </a:pPr>
                      <a:r>
                        <a:rPr lang="en-US" sz="1200" kern="100">
                          <a:effectLst/>
                        </a:rPr>
                        <a:t>Well</a:t>
                      </a:r>
                    </a:p>
                    <a:p>
                      <a:pPr marL="0" marR="0" algn="ctr">
                        <a:lnSpc>
                          <a:spcPct val="100000"/>
                        </a:lnSpc>
                        <a:spcBef>
                          <a:spcPts val="0"/>
                        </a:spcBef>
                        <a:spcAft>
                          <a:spcPts val="0"/>
                        </a:spcAft>
                      </a:pPr>
                      <a:r>
                        <a:rPr lang="en-US" sz="1200" kern="100">
                          <a:effectLst/>
                        </a:rPr>
                        <a:t> (i)</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Well Age</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Well bore</a:t>
                      </a:r>
                      <a:br>
                        <a:rPr lang="en-US" sz="1200" kern="100">
                          <a:effectLst/>
                        </a:rPr>
                      </a:br>
                      <a:r>
                        <a:rPr lang="en-US" sz="1200" kern="100">
                          <a:effectLst/>
                        </a:rPr>
                        <a:t>Trajectory</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Well Type</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Well status</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Probable</a:t>
                      </a:r>
                      <a:br>
                        <a:rPr lang="en-US" sz="1200" kern="100">
                          <a:effectLst/>
                        </a:rPr>
                      </a:br>
                      <a:r>
                        <a:rPr lang="en-US" sz="1200" kern="100">
                          <a:effectLst/>
                        </a:rPr>
                        <a:t>Leakage</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Number of casing</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Cementing Status</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Distance SCS to WT</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Distance TVD to WT</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Stimulation</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Perforated</a:t>
                      </a:r>
                    </a:p>
                    <a:p>
                      <a:pPr marL="0" marR="0" algn="ctr">
                        <a:lnSpc>
                          <a:spcPct val="100000"/>
                        </a:lnSpc>
                        <a:spcBef>
                          <a:spcPts val="0"/>
                        </a:spcBef>
                        <a:spcAft>
                          <a:spcPts val="0"/>
                        </a:spcAft>
                      </a:pPr>
                      <a:r>
                        <a:rPr lang="en-US" sz="1200" kern="100">
                          <a:effectLst/>
                        </a:rPr>
                        <a:t>Formation</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28369590"/>
                  </a:ext>
                </a:extLst>
              </a:tr>
              <a:tr h="226633">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4</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3</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41108111"/>
                  </a:ext>
                </a:extLst>
              </a:tr>
              <a:tr h="317575">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4</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3</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3</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05364099"/>
                  </a:ext>
                </a:extLst>
              </a:tr>
              <a:tr h="207867">
                <a:tc>
                  <a:txBody>
                    <a:bodyPr/>
                    <a:lstStyle/>
                    <a:p>
                      <a:pPr marL="0" marR="0" algn="ctr">
                        <a:lnSpc>
                          <a:spcPct val="100000"/>
                        </a:lnSpc>
                        <a:spcBef>
                          <a:spcPts val="0"/>
                        </a:spcBef>
                        <a:spcAft>
                          <a:spcPts val="0"/>
                        </a:spcAft>
                      </a:pPr>
                      <a:r>
                        <a:rPr lang="en-US" sz="1200" kern="100">
                          <a:effectLst/>
                        </a:rPr>
                        <a:t>3</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3</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4</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3</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3</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4</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51141185"/>
                  </a:ext>
                </a:extLst>
              </a:tr>
              <a:tr h="207867">
                <a:tc>
                  <a:txBody>
                    <a:bodyPr/>
                    <a:lstStyle/>
                    <a:p>
                      <a:pPr marL="0" marR="0" algn="ctr">
                        <a:lnSpc>
                          <a:spcPct val="100000"/>
                        </a:lnSpc>
                        <a:spcBef>
                          <a:spcPts val="0"/>
                        </a:spcBef>
                        <a:spcAft>
                          <a:spcPts val="0"/>
                        </a:spcAft>
                      </a:pPr>
                      <a:r>
                        <a:rPr lang="en-US" sz="1200" kern="100">
                          <a:effectLst/>
                        </a:rPr>
                        <a:t>4</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4</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4</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470726202"/>
                  </a:ext>
                </a:extLst>
              </a:tr>
              <a:tr h="207867">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4</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4</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3</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3</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97068657"/>
                  </a:ext>
                </a:extLst>
              </a:tr>
              <a:tr h="207867">
                <a:tc>
                  <a:txBody>
                    <a:bodyPr/>
                    <a:lstStyle/>
                    <a:p>
                      <a:pPr marL="0" marR="0" algn="ctr">
                        <a:lnSpc>
                          <a:spcPct val="100000"/>
                        </a:lnSpc>
                        <a:spcBef>
                          <a:spcPts val="0"/>
                        </a:spcBef>
                        <a:spcAft>
                          <a:spcPts val="0"/>
                        </a:spcAft>
                      </a:pPr>
                      <a:r>
                        <a:rPr lang="en-US" sz="1200" kern="100">
                          <a:effectLst/>
                        </a:rPr>
                        <a:t>6</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4</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4</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3</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224813431"/>
                  </a:ext>
                </a:extLst>
              </a:tr>
              <a:tr h="207867">
                <a:tc>
                  <a:txBody>
                    <a:bodyPr/>
                    <a:lstStyle/>
                    <a:p>
                      <a:pPr marL="0" marR="0" algn="ctr">
                        <a:lnSpc>
                          <a:spcPct val="100000"/>
                        </a:lnSpc>
                        <a:spcBef>
                          <a:spcPts val="0"/>
                        </a:spcBef>
                        <a:spcAft>
                          <a:spcPts val="0"/>
                        </a:spcAft>
                      </a:pPr>
                      <a:r>
                        <a:rPr lang="en-US" sz="1200" kern="100">
                          <a:effectLst/>
                        </a:rPr>
                        <a:t>…</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10677934"/>
                  </a:ext>
                </a:extLst>
              </a:tr>
              <a:tr h="207867">
                <a:tc>
                  <a:txBody>
                    <a:bodyPr/>
                    <a:lstStyle/>
                    <a:p>
                      <a:pPr marL="0" marR="0" algn="ctr">
                        <a:lnSpc>
                          <a:spcPct val="100000"/>
                        </a:lnSpc>
                        <a:spcBef>
                          <a:spcPts val="0"/>
                        </a:spcBef>
                        <a:spcAft>
                          <a:spcPts val="0"/>
                        </a:spcAft>
                      </a:pPr>
                      <a:r>
                        <a:rPr lang="en-US" sz="1200" kern="100">
                          <a:effectLst/>
                        </a:rPr>
                        <a:t>35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4</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3</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4</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4496974"/>
                  </a:ext>
                </a:extLst>
              </a:tr>
              <a:tr h="207867">
                <a:tc>
                  <a:txBody>
                    <a:bodyPr/>
                    <a:lstStyle/>
                    <a:p>
                      <a:pPr marL="0" marR="0" algn="ctr">
                        <a:lnSpc>
                          <a:spcPct val="100000"/>
                        </a:lnSpc>
                        <a:spcBef>
                          <a:spcPts val="0"/>
                        </a:spcBef>
                        <a:spcAft>
                          <a:spcPts val="0"/>
                        </a:spcAft>
                      </a:pPr>
                      <a:r>
                        <a:rPr lang="en-US" sz="1200" kern="100">
                          <a:effectLst/>
                        </a:rPr>
                        <a:t>36</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4</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1</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3</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2</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kern="100">
                          <a:effectLst/>
                        </a:rPr>
                        <a:t>5</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01015830"/>
                  </a:ext>
                </a:extLst>
              </a:tr>
            </a:tbl>
          </a:graphicData>
        </a:graphic>
      </p:graphicFrame>
    </p:spTree>
    <p:extLst>
      <p:ext uri="{BB962C8B-B14F-4D97-AF65-F5344CB8AC3E}">
        <p14:creationId xmlns:p14="http://schemas.microsoft.com/office/powerpoint/2010/main" val="370535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0D8F690-A804-4CFE-8786-2DBCE2C592D1}" vid="{D1AA2933-F2D1-4616-A1DF-001D3D24C9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NMT Template</Template>
  <TotalTime>2874</TotalTime>
  <Words>1872</Words>
  <Application>Microsoft Office PowerPoint</Application>
  <PresentationFormat>Widescreen</PresentationFormat>
  <Paragraphs>395</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SimSun</vt:lpstr>
      <vt:lpstr>Arial</vt:lpstr>
      <vt:lpstr>Calibri</vt:lpstr>
      <vt:lpstr>Calibri Light</vt:lpstr>
      <vt:lpstr>Cambria Math</vt:lpstr>
      <vt:lpstr>Times New Roman</vt:lpstr>
      <vt:lpstr>Wingdings</vt:lpstr>
      <vt:lpstr>Office Theme</vt:lpstr>
      <vt:lpstr>PowerPoint Presentation</vt:lpstr>
      <vt:lpstr>I. INTRODUCTION</vt:lpstr>
      <vt:lpstr>II. WELL RISK</vt:lpstr>
      <vt:lpstr>III. RISK SCORE</vt:lpstr>
      <vt:lpstr>III.1. Data Processing</vt:lpstr>
      <vt:lpstr>III.2. Assigning Score</vt:lpstr>
      <vt:lpstr>III.3. Estimated leakage rate</vt:lpstr>
      <vt:lpstr>III.4. Summary</vt:lpstr>
      <vt:lpstr>IV. A CASE STUDY– Input Information</vt:lpstr>
      <vt:lpstr>IV. A CASE STUDY - Results</vt:lpstr>
      <vt:lpstr>IV. 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Van Tang Nguyen</dc:creator>
  <cp:lastModifiedBy>McShannon, Judith</cp:lastModifiedBy>
  <cp:revision>42</cp:revision>
  <dcterms:created xsi:type="dcterms:W3CDTF">2023-11-24T20:22:14Z</dcterms:created>
  <dcterms:modified xsi:type="dcterms:W3CDTF">2024-03-04T15:49:58Z</dcterms:modified>
</cp:coreProperties>
</file>