
<file path=[Content_Types].xml><?xml version="1.0" encoding="utf-8"?>
<Types xmlns="http://schemas.openxmlformats.org/package/2006/content-types">
  <Default Extension="png" ContentType="image/png"/>
  <Default Extension="jpeg" ContentType="image/jpeg"/>
  <Default Extension="wmf" ContentType="image/x-wmf"/>
  <Default Extension="mov" ContentType="video/quicktime"/>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363" r:id="rId2"/>
    <p:sldId id="364" r:id="rId3"/>
    <p:sldId id="378" r:id="rId4"/>
    <p:sldId id="258" r:id="rId5"/>
    <p:sldId id="355" r:id="rId6"/>
    <p:sldId id="277" r:id="rId7"/>
    <p:sldId id="397" r:id="rId8"/>
    <p:sldId id="362" r:id="rId9"/>
    <p:sldId id="280" r:id="rId10"/>
    <p:sldId id="348" r:id="rId11"/>
    <p:sldId id="371" r:id="rId12"/>
    <p:sldId id="391" r:id="rId13"/>
    <p:sldId id="263" r:id="rId14"/>
    <p:sldId id="372" r:id="rId15"/>
    <p:sldId id="392" r:id="rId16"/>
    <p:sldId id="328" r:id="rId17"/>
    <p:sldId id="395" r:id="rId18"/>
    <p:sldId id="366" r:id="rId19"/>
    <p:sldId id="388" r:id="rId20"/>
    <p:sldId id="383" r:id="rId21"/>
    <p:sldId id="386" r:id="rId22"/>
    <p:sldId id="387" r:id="rId23"/>
    <p:sldId id="384" r:id="rId24"/>
    <p:sldId id="275" r:id="rId25"/>
    <p:sldId id="279" r:id="rId26"/>
    <p:sldId id="389" r:id="rId27"/>
    <p:sldId id="259" r:id="rId28"/>
    <p:sldId id="390" r:id="rId29"/>
    <p:sldId id="396" r:id="rId30"/>
    <p:sldId id="3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r Hargather" initials="" lastIdx="9" clrIdx="0"/>
  <p:cmAuthor id="1" name="Matthew" initials="M" lastIdx="1" clrIdx="1"/>
  <p:cmAuthor id="2" name="Chelsey Hargather" initials="CH" lastIdx="1" clrIdx="2">
    <p:extLst>
      <p:ext uri="{19B8F6BF-5375-455C-9EA6-DF929625EA0E}">
        <p15:presenceInfo xmlns:p15="http://schemas.microsoft.com/office/powerpoint/2012/main" userId="S::chelsey@xbowsystems.com::3edd62a7-8904-4f01-9c57-dcd7d60e8ddd" providerId="AD"/>
      </p:ext>
    </p:extLst>
  </p:cmAuthor>
  <p:cmAuthor id="3" name="Chelsey Hargather"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990A07"/>
    <a:srgbClr val="800040"/>
    <a:srgbClr val="FF6600"/>
    <a:srgbClr val="B109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9" autoAdjust="0"/>
    <p:restoredTop sz="93115" autoAdjust="0"/>
  </p:normalViewPr>
  <p:slideViewPr>
    <p:cSldViewPr>
      <p:cViewPr varScale="1">
        <p:scale>
          <a:sx n="98" d="100"/>
          <a:sy n="98" d="100"/>
        </p:scale>
        <p:origin x="1026" y="72"/>
      </p:cViewPr>
      <p:guideLst>
        <p:guide orient="horz" pos="2160"/>
        <p:guide pos="3840"/>
      </p:guideLst>
    </p:cSldViewPr>
  </p:slideViewPr>
  <p:notesTextViewPr>
    <p:cViewPr>
      <p:scale>
        <a:sx n="1" d="1"/>
        <a:sy n="1" d="1"/>
      </p:scale>
      <p:origin x="0" y="0"/>
    </p:cViewPr>
  </p:notesText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DDAEF-81F9-4689-9A45-9B8B28178661}" type="datetimeFigureOut">
              <a:rPr lang="en-US" smtClean="0"/>
              <a:t>2/29/2024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16AD8-9FE4-4F12-B1A4-8D60BEC6D58A}" type="slidenum">
              <a:rPr lang="en-US" smtClean="0"/>
              <a:t>‹#›</a:t>
            </a:fld>
            <a:endParaRPr lang="en-US" dirty="0"/>
          </a:p>
        </p:txBody>
      </p:sp>
    </p:spTree>
    <p:extLst>
      <p:ext uri="{BB962C8B-B14F-4D97-AF65-F5344CB8AC3E}">
        <p14:creationId xmlns:p14="http://schemas.microsoft.com/office/powerpoint/2010/main" val="12250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on Operation are in Section</a:t>
            </a:r>
            <a:r>
              <a:rPr lang="en-US" baseline="0" dirty="0"/>
              <a:t> 2 and Appendix in my Thesis</a:t>
            </a:r>
          </a:p>
          <a:p>
            <a:r>
              <a:rPr lang="en-US" sz="1200" b="0" i="0" kern="1200" dirty="0">
                <a:solidFill>
                  <a:schemeClr val="tx1"/>
                </a:solidFill>
                <a:effectLst/>
                <a:latin typeface="+mn-lt"/>
                <a:ea typeface="+mn-ea"/>
                <a:cs typeface="+mn-cs"/>
              </a:rPr>
              <a:t> assumption about negligible losses from geometric changes has been verified in case anyone asks the question.</a:t>
            </a:r>
            <a:endParaRPr lang="en-US" dirty="0"/>
          </a:p>
        </p:txBody>
      </p:sp>
      <p:sp>
        <p:nvSpPr>
          <p:cNvPr id="4" name="Slide Number Placeholder 3"/>
          <p:cNvSpPr>
            <a:spLocks noGrp="1"/>
          </p:cNvSpPr>
          <p:nvPr>
            <p:ph type="sldNum" sz="quarter" idx="10"/>
          </p:nvPr>
        </p:nvSpPr>
        <p:spPr/>
        <p:txBody>
          <a:bodyPr/>
          <a:lstStyle/>
          <a:p>
            <a:fld id="{634C98B5-5AAD-4FE3-BF01-E93BE068B08C}" type="slidenum">
              <a:rPr lang="en-US" smtClean="0"/>
              <a:t>5</a:t>
            </a:fld>
            <a:endParaRPr lang="en-US"/>
          </a:p>
        </p:txBody>
      </p:sp>
    </p:spTree>
    <p:extLst>
      <p:ext uri="{BB962C8B-B14F-4D97-AF65-F5344CB8AC3E}">
        <p14:creationId xmlns:p14="http://schemas.microsoft.com/office/powerpoint/2010/main" val="589684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Irregularity in Formula 6 data points to its non-New </a:t>
            </a:r>
            <a:r>
              <a:rPr lang="en-US" dirty="0" err="1"/>
              <a:t>tonian</a:t>
            </a:r>
            <a:r>
              <a:rPr lang="en-US" dirty="0"/>
              <a:t> behavior</a:t>
            </a:r>
          </a:p>
        </p:txBody>
      </p:sp>
      <p:sp>
        <p:nvSpPr>
          <p:cNvPr id="4" name="Slide Number Placeholder 3"/>
          <p:cNvSpPr>
            <a:spLocks noGrp="1"/>
          </p:cNvSpPr>
          <p:nvPr>
            <p:ph type="sldNum" sz="quarter" idx="5"/>
          </p:nvPr>
        </p:nvSpPr>
        <p:spPr/>
        <p:txBody>
          <a:bodyPr/>
          <a:lstStyle/>
          <a:p>
            <a:fld id="{2F616AD8-9FE4-4F12-B1A4-8D60BEC6D58A}" type="slidenum">
              <a:rPr lang="en-US" smtClean="0"/>
              <a:t>6</a:t>
            </a:fld>
            <a:endParaRPr lang="en-US" dirty="0"/>
          </a:p>
        </p:txBody>
      </p:sp>
    </p:spTree>
    <p:extLst>
      <p:ext uri="{BB962C8B-B14F-4D97-AF65-F5344CB8AC3E}">
        <p14:creationId xmlns:p14="http://schemas.microsoft.com/office/powerpoint/2010/main" val="195180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Yield Stress calculated</a:t>
            </a:r>
            <a:r>
              <a:rPr lang="en-US" baseline="0" dirty="0"/>
              <a:t> from linear regression of data is 997 Pa. (For reference, this corresponds to approximately 5 cm of material height)</a:t>
            </a:r>
            <a:endParaRPr lang="en-US" dirty="0"/>
          </a:p>
        </p:txBody>
      </p:sp>
      <p:sp>
        <p:nvSpPr>
          <p:cNvPr id="4" name="Slide Number Placeholder 3"/>
          <p:cNvSpPr>
            <a:spLocks noGrp="1"/>
          </p:cNvSpPr>
          <p:nvPr>
            <p:ph type="sldNum" sz="quarter" idx="5"/>
          </p:nvPr>
        </p:nvSpPr>
        <p:spPr/>
        <p:txBody>
          <a:bodyPr/>
          <a:lstStyle/>
          <a:p>
            <a:fld id="{2F616AD8-9FE4-4F12-B1A4-8D60BEC6D58A}" type="slidenum">
              <a:rPr lang="en-US" smtClean="0"/>
              <a:t>8</a:t>
            </a:fld>
            <a:endParaRPr lang="en-US" dirty="0"/>
          </a:p>
        </p:txBody>
      </p:sp>
    </p:spTree>
    <p:extLst>
      <p:ext uri="{BB962C8B-B14F-4D97-AF65-F5344CB8AC3E}">
        <p14:creationId xmlns:p14="http://schemas.microsoft.com/office/powerpoint/2010/main" val="348198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1865fad577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the Sr 85% SL series</a:t>
            </a:r>
            <a:endParaRPr/>
          </a:p>
          <a:p>
            <a:pPr marL="0" lvl="0" indent="0" algn="l" rtl="0">
              <a:lnSpc>
                <a:spcPct val="100000"/>
              </a:lnSpc>
              <a:spcBef>
                <a:spcPts val="0"/>
              </a:spcBef>
              <a:spcAft>
                <a:spcPts val="0"/>
              </a:spcAft>
              <a:buSzPts val="1400"/>
              <a:buNone/>
            </a:pPr>
            <a:r>
              <a:rPr lang="en-US"/>
              <a:t>Strand dimensions are 4.26x0.36x0.36 inches</a:t>
            </a:r>
            <a:endParaRPr/>
          </a:p>
        </p:txBody>
      </p:sp>
      <p:sp>
        <p:nvSpPr>
          <p:cNvPr id="161" name="Google Shape;161;g21865fad57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Yield Stress calculated</a:t>
            </a:r>
            <a:r>
              <a:rPr lang="en-US" baseline="0" dirty="0"/>
              <a:t> from linear regression of data is 997 Pa. (For reference, this corresponds to approximately 5 cm of material height)</a:t>
            </a:r>
            <a:endParaRPr lang="en-US" dirty="0"/>
          </a:p>
        </p:txBody>
      </p:sp>
      <p:sp>
        <p:nvSpPr>
          <p:cNvPr id="4" name="Slide Number Placeholder 3"/>
          <p:cNvSpPr>
            <a:spLocks noGrp="1"/>
          </p:cNvSpPr>
          <p:nvPr>
            <p:ph type="sldNum" sz="quarter" idx="5"/>
          </p:nvPr>
        </p:nvSpPr>
        <p:spPr/>
        <p:txBody>
          <a:bodyPr/>
          <a:lstStyle/>
          <a:p>
            <a:fld id="{2F616AD8-9FE4-4F12-B1A4-8D60BEC6D58A}" type="slidenum">
              <a:rPr lang="en-US" smtClean="0"/>
              <a:t>20</a:t>
            </a:fld>
            <a:endParaRPr lang="en-US" dirty="0"/>
          </a:p>
        </p:txBody>
      </p:sp>
    </p:spTree>
    <p:extLst>
      <p:ext uri="{BB962C8B-B14F-4D97-AF65-F5344CB8AC3E}">
        <p14:creationId xmlns:p14="http://schemas.microsoft.com/office/powerpoint/2010/main" val="48701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conclusion that material is a Bingham plastic</a:t>
            </a:r>
          </a:p>
        </p:txBody>
      </p:sp>
      <p:sp>
        <p:nvSpPr>
          <p:cNvPr id="4" name="Slide Number Placeholder 3"/>
          <p:cNvSpPr>
            <a:spLocks noGrp="1"/>
          </p:cNvSpPr>
          <p:nvPr>
            <p:ph type="sldNum" sz="quarter" idx="5"/>
          </p:nvPr>
        </p:nvSpPr>
        <p:spPr/>
        <p:txBody>
          <a:bodyPr/>
          <a:lstStyle/>
          <a:p>
            <a:fld id="{2F616AD8-9FE4-4F12-B1A4-8D60BEC6D58A}" type="slidenum">
              <a:rPr lang="en-US" smtClean="0"/>
              <a:t>22</a:t>
            </a:fld>
            <a:endParaRPr lang="en-US" dirty="0"/>
          </a:p>
        </p:txBody>
      </p:sp>
    </p:spTree>
    <p:extLst>
      <p:ext uri="{BB962C8B-B14F-4D97-AF65-F5344CB8AC3E}">
        <p14:creationId xmlns:p14="http://schemas.microsoft.com/office/powerpoint/2010/main" val="342624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e1b770dd0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g22e1b770dd0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Talk about why adding Fe-S -&gt; more control over burn rate and burn profile compared to pure thermite</a:t>
            </a:r>
            <a:endParaRPr/>
          </a:p>
        </p:txBody>
      </p:sp>
      <p:sp>
        <p:nvSpPr>
          <p:cNvPr id="118" name="Google Shape;118;g22e1b770dd0_1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26</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43064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a134e13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28a134e138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Values are volume% solids</a:t>
            </a:r>
            <a:endParaRPr/>
          </a:p>
          <a:p>
            <a:pPr marL="0" lvl="0" indent="0" algn="l" rtl="0">
              <a:lnSpc>
                <a:spcPct val="100000"/>
              </a:lnSpc>
              <a:spcBef>
                <a:spcPts val="0"/>
              </a:spcBef>
              <a:spcAft>
                <a:spcPts val="0"/>
              </a:spcAft>
              <a:buSzPts val="1400"/>
              <a:buNone/>
            </a:pPr>
            <a:r>
              <a:rPr lang="en-US"/>
              <a:t>36 individual compositions </a:t>
            </a:r>
            <a:endParaRPr/>
          </a:p>
          <a:p>
            <a:pPr marL="0" lvl="0" indent="0" algn="l" rtl="0">
              <a:lnSpc>
                <a:spcPct val="100000"/>
              </a:lnSpc>
              <a:spcBef>
                <a:spcPts val="0"/>
              </a:spcBef>
              <a:spcAft>
                <a:spcPts val="0"/>
              </a:spcAft>
              <a:buSzPts val="1400"/>
              <a:buNone/>
            </a:pPr>
            <a:r>
              <a:rPr lang="en-US"/>
              <a:t>Mn is the most dense of the oxidizers which is why it has the lowest volume solids</a:t>
            </a:r>
            <a:endParaRPr/>
          </a:p>
        </p:txBody>
      </p:sp>
      <p:sp>
        <p:nvSpPr>
          <p:cNvPr id="126" name="Google Shape;126;g28a134e138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1543578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4" descr="C:\mike\NMT\pictures\NMT_banner_full_page2.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172" y="0"/>
            <a:ext cx="12209172" cy="916029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C:\mike\NMT\pictures\NMT_banner_full_page2.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7172" y="2143765"/>
            <a:ext cx="12209172" cy="471423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D081B5-8A48-493C-A1E7-3EF551A946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2FBEF52-C322-40AC-BB00-2877A5D09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F20359-4650-4D36-902A-CB66A070F7B3}"/>
              </a:ext>
            </a:extLst>
          </p:cNvPr>
          <p:cNvSpPr>
            <a:spLocks noGrp="1"/>
          </p:cNvSpPr>
          <p:nvPr>
            <p:ph type="dt" sz="half" idx="10"/>
          </p:nvPr>
        </p:nvSpPr>
        <p:spPr/>
        <p:txBody>
          <a:bodyPr/>
          <a:lstStyle/>
          <a:p>
            <a:fld id="{079D41CA-5FB8-47A0-A81D-7CE77F9D1225}" type="datetime1">
              <a:rPr lang="en-US" smtClean="0"/>
              <a:t>2/29/2024</a:t>
            </a:fld>
            <a:endParaRPr lang="en-US" dirty="0"/>
          </a:p>
        </p:txBody>
      </p:sp>
      <p:sp>
        <p:nvSpPr>
          <p:cNvPr id="5" name="Footer Placeholder 4">
            <a:extLst>
              <a:ext uri="{FF2B5EF4-FFF2-40B4-BE49-F238E27FC236}">
                <a16:creationId xmlns:a16="http://schemas.microsoft.com/office/drawing/2014/main" id="{1B1B2E1E-A0BE-429B-9597-00DC07B8EC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9835DA-95E4-4917-B054-D20229664268}"/>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1049075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FB1F-C954-4A79-86C3-638AB42869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3B5FB8-FC48-4879-BD52-3540C53544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25969-2DD3-4D4A-AB99-315AF9A5E3E9}"/>
              </a:ext>
            </a:extLst>
          </p:cNvPr>
          <p:cNvSpPr>
            <a:spLocks noGrp="1"/>
          </p:cNvSpPr>
          <p:nvPr>
            <p:ph type="dt" sz="half" idx="10"/>
          </p:nvPr>
        </p:nvSpPr>
        <p:spPr/>
        <p:txBody>
          <a:bodyPr/>
          <a:lstStyle/>
          <a:p>
            <a:fld id="{D75690C9-1458-4352-A534-023C6259B5D9}" type="datetime1">
              <a:rPr lang="en-US" smtClean="0"/>
              <a:t>2/29/2024</a:t>
            </a:fld>
            <a:endParaRPr lang="en-US" dirty="0"/>
          </a:p>
        </p:txBody>
      </p:sp>
      <p:sp>
        <p:nvSpPr>
          <p:cNvPr id="5" name="Footer Placeholder 4">
            <a:extLst>
              <a:ext uri="{FF2B5EF4-FFF2-40B4-BE49-F238E27FC236}">
                <a16:creationId xmlns:a16="http://schemas.microsoft.com/office/drawing/2014/main" id="{85513340-5F86-4DDD-87D3-E37A135E0D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6E718F-5FA3-4341-B078-E2715AB5679A}"/>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345292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53A1C-5C3C-461B-8A78-E57FBEF132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D6288D-E227-49D2-9938-D8A2488A81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5CEA0-9B87-4499-BB0C-AB5B0BEAD63E}"/>
              </a:ext>
            </a:extLst>
          </p:cNvPr>
          <p:cNvSpPr>
            <a:spLocks noGrp="1"/>
          </p:cNvSpPr>
          <p:nvPr>
            <p:ph type="dt" sz="half" idx="10"/>
          </p:nvPr>
        </p:nvSpPr>
        <p:spPr/>
        <p:txBody>
          <a:bodyPr/>
          <a:lstStyle/>
          <a:p>
            <a:fld id="{85B39241-88C6-45B0-BEDB-51560616E442}" type="datetime1">
              <a:rPr lang="en-US" smtClean="0"/>
              <a:t>2/29/2024</a:t>
            </a:fld>
            <a:endParaRPr lang="en-US" dirty="0"/>
          </a:p>
        </p:txBody>
      </p:sp>
      <p:sp>
        <p:nvSpPr>
          <p:cNvPr id="5" name="Footer Placeholder 4">
            <a:extLst>
              <a:ext uri="{FF2B5EF4-FFF2-40B4-BE49-F238E27FC236}">
                <a16:creationId xmlns:a16="http://schemas.microsoft.com/office/drawing/2014/main" id="{271533BF-5149-439F-B135-0A60DB704F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495622-CEB6-4571-81E3-D0F67F20B7E4}"/>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1386555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NL 1">
    <p:spTree>
      <p:nvGrpSpPr>
        <p:cNvPr id="1" name=""/>
        <p:cNvGrpSpPr/>
        <p:nvPr/>
      </p:nvGrpSpPr>
      <p:grpSpPr>
        <a:xfrm>
          <a:off x="0" y="0"/>
          <a:ext cx="0" cy="0"/>
          <a:chOff x="0" y="0"/>
          <a:chExt cx="0" cy="0"/>
        </a:xfrm>
      </p:grpSpPr>
      <p:sp>
        <p:nvSpPr>
          <p:cNvPr id="7" name="Rectangle 6"/>
          <p:cNvSpPr/>
          <p:nvPr userDrawn="1"/>
        </p:nvSpPr>
        <p:spPr>
          <a:xfrm>
            <a:off x="0" y="985093"/>
            <a:ext cx="12192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atin typeface="Times" panose="02020603050405020304" pitchFamily="18" charset="0"/>
            </a:endParaRPr>
          </a:p>
        </p:txBody>
      </p:sp>
      <p:sp>
        <p:nvSpPr>
          <p:cNvPr id="2" name="Title 1"/>
          <p:cNvSpPr>
            <a:spLocks noGrp="1"/>
          </p:cNvSpPr>
          <p:nvPr>
            <p:ph type="title" hasCustomPrompt="1"/>
          </p:nvPr>
        </p:nvSpPr>
        <p:spPr>
          <a:xfrm>
            <a:off x="609600" y="3"/>
            <a:ext cx="10972800" cy="985093"/>
          </a:xfrm>
          <a:prstGeom prst="rect">
            <a:avLst/>
          </a:prstGeom>
        </p:spPr>
        <p:txBody>
          <a:bodyPr anchor="ctr"/>
          <a:lstStyle>
            <a:lvl1pPr>
              <a:defRPr>
                <a:latin typeface="Times" panose="02020603050405020304" pitchFamily="18" charset="0"/>
              </a:defRPr>
            </a:lvl1pPr>
          </a:lstStyle>
          <a:p>
            <a:r>
              <a:rPr lang="en-US" dirty="0"/>
              <a:t>Click to edit title</a:t>
            </a:r>
          </a:p>
        </p:txBody>
      </p:sp>
      <p:sp>
        <p:nvSpPr>
          <p:cNvPr id="9" name="Date Placeholder 8"/>
          <p:cNvSpPr>
            <a:spLocks noGrp="1"/>
          </p:cNvSpPr>
          <p:nvPr>
            <p:ph type="dt" sz="half" idx="10"/>
          </p:nvPr>
        </p:nvSpPr>
        <p:spPr>
          <a:xfrm>
            <a:off x="9338733" y="6491818"/>
            <a:ext cx="2844800" cy="366182"/>
          </a:xfrm>
          <a:prstGeom prst="rect">
            <a:avLst/>
          </a:prstGeom>
        </p:spPr>
        <p:txBody>
          <a:bodyPr/>
          <a:lstStyle/>
          <a:p>
            <a:fld id="{3BB050BD-D5D4-004B-87E1-382D8D28594F}" type="datetime1">
              <a:rPr lang="en-US" smtClean="0">
                <a:latin typeface="Times" panose="02020603050405020304" pitchFamily="18" charset="0"/>
              </a:rPr>
              <a:pPr/>
              <a:t>2/29/2024</a:t>
            </a:fld>
            <a:r>
              <a:rPr lang="en-US" dirty="0">
                <a:latin typeface="Times" panose="02020603050405020304" pitchFamily="18" charset="0"/>
              </a:rPr>
              <a:t>   |   </a:t>
            </a:r>
            <a:fld id="{5D01E7E5-6465-7A46-A26D-BAABC2D34D38}" type="slidenum">
              <a:rPr lang="en-US" smtClean="0">
                <a:latin typeface="Times" panose="02020603050405020304" pitchFamily="18" charset="0"/>
              </a:rPr>
              <a:pPr/>
              <a:t>‹#›</a:t>
            </a:fld>
            <a:endParaRPr lang="en-US" dirty="0">
              <a:latin typeface="Times" panose="02020603050405020304" pitchFamily="18" charset="0"/>
            </a:endParaRPr>
          </a:p>
        </p:txBody>
      </p:sp>
      <p:sp>
        <p:nvSpPr>
          <p:cNvPr id="8" name="Content Placeholder 2"/>
          <p:cNvSpPr>
            <a:spLocks noGrp="1"/>
          </p:cNvSpPr>
          <p:nvPr>
            <p:ph idx="1" hasCustomPrompt="1"/>
          </p:nvPr>
        </p:nvSpPr>
        <p:spPr>
          <a:xfrm>
            <a:off x="609600" y="1131636"/>
            <a:ext cx="10972800" cy="5194128"/>
          </a:xfrm>
          <a:prstGeom prst="rect">
            <a:avLst/>
          </a:prstGeom>
        </p:spPr>
        <p:txBody>
          <a:bodyPr/>
          <a:lstStyle>
            <a:lvl1pPr>
              <a:defRPr>
                <a:latin typeface="Times" panose="02020603050405020304" pitchFamily="18" charset="0"/>
              </a:defRPr>
            </a:lvl1pPr>
            <a:lvl2pPr>
              <a:defRPr>
                <a:latin typeface="Times" panose="02020603050405020304" pitchFamily="18" charset="0"/>
              </a:defRPr>
            </a:lvl2pPr>
            <a:lvl3pPr>
              <a:defRPr>
                <a:latin typeface="Times" panose="02020603050405020304" pitchFamily="18" charset="0"/>
              </a:defRPr>
            </a:lvl3pPr>
            <a:lvl4pPr>
              <a:defRPr>
                <a:latin typeface="Times" panose="02020603050405020304" pitchFamily="18" charset="0"/>
              </a:defRPr>
            </a:lvl4pPr>
            <a:lvl5pPr>
              <a:defRPr>
                <a:latin typeface="Times" panose="02020603050405020304" pitchFamily="18" charset="0"/>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74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4" descr="C:\mike\NMT\pictures\NMT_banner.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9114"/>
          <a:stretch/>
        </p:blipFill>
        <p:spPr bwMode="auto">
          <a:xfrm>
            <a:off x="1947241" y="0"/>
            <a:ext cx="10244759" cy="14287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E8F375-0DDD-4612-82F6-E273A6FD0FB8}"/>
              </a:ext>
            </a:extLst>
          </p:cNvPr>
          <p:cNvSpPr>
            <a:spLocks noGrp="1"/>
          </p:cNvSpPr>
          <p:nvPr>
            <p:ph idx="1"/>
          </p:nvPr>
        </p:nvSpPr>
        <p:spPr>
          <a:xfrm>
            <a:off x="838200" y="1622425"/>
            <a:ext cx="10515600" cy="4351338"/>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F42897-3E4B-4FA5-A986-C4E6996A6BED}"/>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0DFCB75-9A06-4C55-B3E0-74907648CC07}" type="datetime1">
              <a:rPr lang="en-US" smtClean="0"/>
              <a:t>2/29/2024</a:t>
            </a:fld>
            <a:endParaRPr lang="en-US" dirty="0"/>
          </a:p>
        </p:txBody>
      </p:sp>
      <p:sp>
        <p:nvSpPr>
          <p:cNvPr id="5" name="Footer Placeholder 4">
            <a:extLst>
              <a:ext uri="{FF2B5EF4-FFF2-40B4-BE49-F238E27FC236}">
                <a16:creationId xmlns:a16="http://schemas.microsoft.com/office/drawing/2014/main" id="{9ED0C31F-FD4A-4804-A7D4-1ED5E9EE8CE7}"/>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DCDFCBA-173E-41F3-BB6B-7B666656C4D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20514D5-8284-4111-9E4A-205D4509E6BB}" type="slidenum">
              <a:rPr lang="en-US" smtClean="0"/>
              <a:pPr/>
              <a:t>‹#›</a:t>
            </a:fld>
            <a:endParaRPr lang="en-US" dirty="0"/>
          </a:p>
        </p:txBody>
      </p:sp>
      <p:pic>
        <p:nvPicPr>
          <p:cNvPr id="8" name="Picture 4" descr="C:\mike\NMT\pictures\NMT_banner.png">
            <a:extLst>
              <a:ext uri="{FF2B5EF4-FFF2-40B4-BE49-F238E27FC236}">
                <a16:creationId xmlns:a16="http://schemas.microsoft.com/office/drawing/2014/main" id="{28E247E0-51DF-CB47-906D-D190BA7E49BA}"/>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0"/>
            <a:ext cx="8115300" cy="14287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0FA0AB-547F-4BC4-BDA1-DBF9BF31C9C2}"/>
              </a:ext>
            </a:extLst>
          </p:cNvPr>
          <p:cNvSpPr>
            <a:spLocks noGrp="1"/>
          </p:cNvSpPr>
          <p:nvPr>
            <p:ph type="title"/>
          </p:nvPr>
        </p:nvSpPr>
        <p:spPr>
          <a:xfrm>
            <a:off x="838200" y="400050"/>
            <a:ext cx="10515600" cy="892175"/>
          </a:xfrm>
        </p:spPr>
        <p:txBody>
          <a:bodyPr>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2983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FD2C-3376-435E-834E-97E6B087DB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4376A6-2F34-4760-B3C6-5855B4D44B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0C8C1A-CDBE-4E5C-B130-698535BF491E}"/>
              </a:ext>
            </a:extLst>
          </p:cNvPr>
          <p:cNvSpPr>
            <a:spLocks noGrp="1"/>
          </p:cNvSpPr>
          <p:nvPr>
            <p:ph type="dt" sz="half" idx="10"/>
          </p:nvPr>
        </p:nvSpPr>
        <p:spPr/>
        <p:txBody>
          <a:bodyPr/>
          <a:lstStyle/>
          <a:p>
            <a:fld id="{EBAC69CB-31E4-4372-93B7-C16B25782FB0}" type="datetime1">
              <a:rPr lang="en-US" smtClean="0"/>
              <a:t>2/29/2024</a:t>
            </a:fld>
            <a:endParaRPr lang="en-US" dirty="0"/>
          </a:p>
        </p:txBody>
      </p:sp>
      <p:sp>
        <p:nvSpPr>
          <p:cNvPr id="5" name="Footer Placeholder 4">
            <a:extLst>
              <a:ext uri="{FF2B5EF4-FFF2-40B4-BE49-F238E27FC236}">
                <a16:creationId xmlns:a16="http://schemas.microsoft.com/office/drawing/2014/main" id="{7DE6F60C-810B-41EA-B883-08B26CF8D7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36E375-6986-40A7-A95F-8FB144F22C57}"/>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402966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7661-8E7C-4DE3-A312-542C8D6FE9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87586-EE4D-49C4-A00A-8FA9CF8831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1D6C0-DAB5-418E-A06F-27E72B8A39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E81299-78BA-4F75-B2E7-59E3633A2136}"/>
              </a:ext>
            </a:extLst>
          </p:cNvPr>
          <p:cNvSpPr>
            <a:spLocks noGrp="1"/>
          </p:cNvSpPr>
          <p:nvPr>
            <p:ph type="dt" sz="half" idx="10"/>
          </p:nvPr>
        </p:nvSpPr>
        <p:spPr/>
        <p:txBody>
          <a:bodyPr/>
          <a:lstStyle/>
          <a:p>
            <a:fld id="{34264E1A-CB52-4E2F-BB4F-F033CA9B16F5}" type="datetime1">
              <a:rPr lang="en-US" smtClean="0"/>
              <a:t>2/29/2024</a:t>
            </a:fld>
            <a:endParaRPr lang="en-US" dirty="0"/>
          </a:p>
        </p:txBody>
      </p:sp>
      <p:sp>
        <p:nvSpPr>
          <p:cNvPr id="6" name="Footer Placeholder 5">
            <a:extLst>
              <a:ext uri="{FF2B5EF4-FFF2-40B4-BE49-F238E27FC236}">
                <a16:creationId xmlns:a16="http://schemas.microsoft.com/office/drawing/2014/main" id="{4C732BA9-86F5-41E1-94A4-48A7F9D299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5FB30-B554-47A2-AE27-F9639CA32297}"/>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3315424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BC3B-A08D-44D6-B172-F7204EB5B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DB31A-E007-4C3B-887E-1DC862338D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99BDF3-9D56-45C7-864A-9CEE461508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BE78E-EBE5-478E-B944-7C10B30CC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CEFB1-70F4-4A8A-BB3D-397C7D28F4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ECF59-9014-4F81-B5D6-9D09B013326C}"/>
              </a:ext>
            </a:extLst>
          </p:cNvPr>
          <p:cNvSpPr>
            <a:spLocks noGrp="1"/>
          </p:cNvSpPr>
          <p:nvPr>
            <p:ph type="dt" sz="half" idx="10"/>
          </p:nvPr>
        </p:nvSpPr>
        <p:spPr/>
        <p:txBody>
          <a:bodyPr/>
          <a:lstStyle/>
          <a:p>
            <a:fld id="{2173C7A7-70D3-4AD2-AB24-FE3A3387A544}" type="datetime1">
              <a:rPr lang="en-US" smtClean="0"/>
              <a:t>2/29/2024</a:t>
            </a:fld>
            <a:endParaRPr lang="en-US" dirty="0"/>
          </a:p>
        </p:txBody>
      </p:sp>
      <p:sp>
        <p:nvSpPr>
          <p:cNvPr id="8" name="Footer Placeholder 7">
            <a:extLst>
              <a:ext uri="{FF2B5EF4-FFF2-40B4-BE49-F238E27FC236}">
                <a16:creationId xmlns:a16="http://schemas.microsoft.com/office/drawing/2014/main" id="{614A49E3-3AA5-47FC-8A2A-EFBFF8FA8A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1594EBF-C264-4EE6-AD56-5FBC41B5ABF5}"/>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113789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4" descr="C:\mike\NMT\pictures\NMT_banner.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1" b="6723"/>
          <a:stretch/>
        </p:blipFill>
        <p:spPr bwMode="auto">
          <a:xfrm>
            <a:off x="-1" y="0"/>
            <a:ext cx="12225499" cy="178308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5A8516-817F-4CDE-94A2-4CF58C4B102A}"/>
              </a:ext>
            </a:extLst>
          </p:cNvPr>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0910D8-98BA-4B5A-8A38-CD8C6A72035B}"/>
              </a:ext>
            </a:extLst>
          </p:cNvPr>
          <p:cNvSpPr>
            <a:spLocks noGrp="1"/>
          </p:cNvSpPr>
          <p:nvPr>
            <p:ph type="dt" sz="half" idx="10"/>
          </p:nvPr>
        </p:nvSpPr>
        <p:spPr/>
        <p:txBody>
          <a:bodyPr/>
          <a:lstStyle/>
          <a:p>
            <a:fld id="{2B9DBEA3-FE59-4B0C-A963-F8BDDDBD45F2}" type="datetime1">
              <a:rPr lang="en-US" smtClean="0"/>
              <a:t>2/29/2024</a:t>
            </a:fld>
            <a:endParaRPr lang="en-US" dirty="0"/>
          </a:p>
        </p:txBody>
      </p:sp>
      <p:sp>
        <p:nvSpPr>
          <p:cNvPr id="4" name="Footer Placeholder 3">
            <a:extLst>
              <a:ext uri="{FF2B5EF4-FFF2-40B4-BE49-F238E27FC236}">
                <a16:creationId xmlns:a16="http://schemas.microsoft.com/office/drawing/2014/main" id="{14059691-8630-40D2-9AF0-A838709AA1A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3472CE-3D6B-4C50-BDCA-B3C00DE7FE2C}"/>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1785408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505A8-2009-4923-9874-8731966E8161}"/>
              </a:ext>
            </a:extLst>
          </p:cNvPr>
          <p:cNvSpPr>
            <a:spLocks noGrp="1"/>
          </p:cNvSpPr>
          <p:nvPr>
            <p:ph type="dt" sz="half" idx="10"/>
          </p:nvPr>
        </p:nvSpPr>
        <p:spPr/>
        <p:txBody>
          <a:bodyPr/>
          <a:lstStyle/>
          <a:p>
            <a:fld id="{2EDCA503-C52F-4DED-B55A-898E2B6E09C4}" type="datetime1">
              <a:rPr lang="en-US" smtClean="0"/>
              <a:t>2/29/2024</a:t>
            </a:fld>
            <a:endParaRPr lang="en-US" dirty="0"/>
          </a:p>
        </p:txBody>
      </p:sp>
      <p:sp>
        <p:nvSpPr>
          <p:cNvPr id="3" name="Footer Placeholder 2">
            <a:extLst>
              <a:ext uri="{FF2B5EF4-FFF2-40B4-BE49-F238E27FC236}">
                <a16:creationId xmlns:a16="http://schemas.microsoft.com/office/drawing/2014/main" id="{C818C25C-149A-4DD9-B040-D2B377D9AA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D403ED2-3B3F-42A1-989C-5C81122618F7}"/>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410479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94B6-9803-4353-B4AB-A16058D47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9F89-B32F-4BFD-8C3A-C66A9B548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DF310-B53A-4F96-9024-2A421C3D7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37B59-B916-43D3-A26E-E8990F02B6A8}"/>
              </a:ext>
            </a:extLst>
          </p:cNvPr>
          <p:cNvSpPr>
            <a:spLocks noGrp="1"/>
          </p:cNvSpPr>
          <p:nvPr>
            <p:ph type="dt" sz="half" idx="10"/>
          </p:nvPr>
        </p:nvSpPr>
        <p:spPr/>
        <p:txBody>
          <a:bodyPr/>
          <a:lstStyle/>
          <a:p>
            <a:fld id="{BE1FCF2F-C3ED-48CC-BAAD-06CEF21BABFA}" type="datetime1">
              <a:rPr lang="en-US" smtClean="0"/>
              <a:t>2/29/2024</a:t>
            </a:fld>
            <a:endParaRPr lang="en-US" dirty="0"/>
          </a:p>
        </p:txBody>
      </p:sp>
      <p:sp>
        <p:nvSpPr>
          <p:cNvPr id="6" name="Footer Placeholder 5">
            <a:extLst>
              <a:ext uri="{FF2B5EF4-FFF2-40B4-BE49-F238E27FC236}">
                <a16:creationId xmlns:a16="http://schemas.microsoft.com/office/drawing/2014/main" id="{D6499BFC-AAC6-4D74-BA2A-0A5C6DD9B5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713B03-2A0F-469F-8595-A4A864125DA6}"/>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163973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1FB3-A6AA-4CC1-BFB5-FABCC3860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239CF-B8FF-41CC-9CD2-DABA8439D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a:extLst>
              <a:ext uri="{FF2B5EF4-FFF2-40B4-BE49-F238E27FC236}">
                <a16:creationId xmlns:a16="http://schemas.microsoft.com/office/drawing/2014/main" id="{457AE08A-ECF4-4E6A-9634-C076D6BD9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60989-7B30-43CA-B904-DE3C53A53AC7}"/>
              </a:ext>
            </a:extLst>
          </p:cNvPr>
          <p:cNvSpPr>
            <a:spLocks noGrp="1"/>
          </p:cNvSpPr>
          <p:nvPr>
            <p:ph type="dt" sz="half" idx="10"/>
          </p:nvPr>
        </p:nvSpPr>
        <p:spPr/>
        <p:txBody>
          <a:bodyPr/>
          <a:lstStyle/>
          <a:p>
            <a:fld id="{1A086116-8584-4BD5-8F4B-94F4A7CB0892}" type="datetime1">
              <a:rPr lang="en-US" smtClean="0"/>
              <a:t>2/29/2024</a:t>
            </a:fld>
            <a:endParaRPr lang="en-US" dirty="0"/>
          </a:p>
        </p:txBody>
      </p:sp>
      <p:sp>
        <p:nvSpPr>
          <p:cNvPr id="6" name="Footer Placeholder 5">
            <a:extLst>
              <a:ext uri="{FF2B5EF4-FFF2-40B4-BE49-F238E27FC236}">
                <a16:creationId xmlns:a16="http://schemas.microsoft.com/office/drawing/2014/main" id="{2667A8BF-B52F-46A6-B663-069DEB3E7A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862AC1-49EF-4F50-AEF4-65471C5A17E7}"/>
              </a:ext>
            </a:extLst>
          </p:cNvPr>
          <p:cNvSpPr>
            <a:spLocks noGrp="1"/>
          </p:cNvSpPr>
          <p:nvPr>
            <p:ph type="sldNum" sz="quarter" idx="12"/>
          </p:nvPr>
        </p:nvSpPr>
        <p:spPr/>
        <p:txBody>
          <a:bodyPr/>
          <a:lstStyle/>
          <a:p>
            <a:fld id="{920514D5-8284-4111-9E4A-205D4509E6BB}" type="slidenum">
              <a:rPr lang="en-US" smtClean="0"/>
              <a:t>‹#›</a:t>
            </a:fld>
            <a:endParaRPr lang="en-US" dirty="0"/>
          </a:p>
        </p:txBody>
      </p:sp>
    </p:spTree>
    <p:extLst>
      <p:ext uri="{BB962C8B-B14F-4D97-AF65-F5344CB8AC3E}">
        <p14:creationId xmlns:p14="http://schemas.microsoft.com/office/powerpoint/2010/main" val="169765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84A498-53DA-48DC-B383-BA568A218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BD7442-BDD5-4497-96A3-C1458E94BE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DD7E273-8137-4137-B396-256242E4A3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75E7A-79B9-41B3-AEF6-556E0281B068}" type="datetime1">
              <a:rPr lang="en-US" smtClean="0"/>
              <a:t>2/29/2024</a:t>
            </a:fld>
            <a:endParaRPr lang="en-US" dirty="0"/>
          </a:p>
        </p:txBody>
      </p:sp>
      <p:sp>
        <p:nvSpPr>
          <p:cNvPr id="5" name="Footer Placeholder 4">
            <a:extLst>
              <a:ext uri="{FF2B5EF4-FFF2-40B4-BE49-F238E27FC236}">
                <a16:creationId xmlns:a16="http://schemas.microsoft.com/office/drawing/2014/main" id="{AF340951-9E04-49FC-AAFC-A63393FD6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45090A-4EF3-4BD0-954E-ABF44A0D5B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514D5-8284-4111-9E4A-205D4509E6BB}" type="slidenum">
              <a:rPr lang="en-US" smtClean="0"/>
              <a:t>‹#›</a:t>
            </a:fld>
            <a:endParaRPr lang="en-US" dirty="0"/>
          </a:p>
        </p:txBody>
      </p:sp>
    </p:spTree>
    <p:extLst>
      <p:ext uri="{BB962C8B-B14F-4D97-AF65-F5344CB8AC3E}">
        <p14:creationId xmlns:p14="http://schemas.microsoft.com/office/powerpoint/2010/main" val="1211339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0.em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43.emf"/><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9.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F30A-E360-4942-8437-DBE8C0405968}"/>
              </a:ext>
            </a:extLst>
          </p:cNvPr>
          <p:cNvSpPr>
            <a:spLocks noGrp="1"/>
          </p:cNvSpPr>
          <p:nvPr>
            <p:ph type="ctrTitle"/>
          </p:nvPr>
        </p:nvSpPr>
        <p:spPr>
          <a:xfrm>
            <a:off x="325395" y="404557"/>
            <a:ext cx="11541210" cy="1886108"/>
          </a:xfrm>
        </p:spPr>
        <p:txBody>
          <a:bodyPr>
            <a:normAutofit/>
          </a:bodyPr>
          <a:lstStyle/>
          <a:p>
            <a:r>
              <a:rPr lang="en-US" sz="4000" dirty="0">
                <a:solidFill>
                  <a:srgbClr val="1F497D">
                    <a:lumMod val="75000"/>
                  </a:srgbClr>
                </a:solidFill>
                <a:latin typeface="Arial" panose="020B0604020202020204" pitchFamily="34" charset="0"/>
                <a:ea typeface="+mn-ea"/>
                <a:cs typeface="Arial" panose="020B0604020202020204" pitchFamily="34" charset="0"/>
              </a:rPr>
              <a:t>Additive Manufacturing of Energetics: </a:t>
            </a:r>
            <a:br>
              <a:rPr lang="en-US" sz="4000" dirty="0">
                <a:solidFill>
                  <a:srgbClr val="1F497D">
                    <a:lumMod val="75000"/>
                  </a:srgbClr>
                </a:solidFill>
                <a:latin typeface="Arial" panose="020B0604020202020204" pitchFamily="34" charset="0"/>
                <a:ea typeface="+mn-ea"/>
                <a:cs typeface="Arial" panose="020B0604020202020204" pitchFamily="34" charset="0"/>
              </a:rPr>
            </a:br>
            <a:r>
              <a:rPr lang="en-US" sz="4000" dirty="0">
                <a:solidFill>
                  <a:srgbClr val="1F497D">
                    <a:lumMod val="75000"/>
                  </a:srgbClr>
                </a:solidFill>
                <a:latin typeface="Arial" panose="020B0604020202020204" pitchFamily="34" charset="0"/>
                <a:ea typeface="+mn-ea"/>
                <a:cs typeface="Arial" panose="020B0604020202020204" pitchFamily="34" charset="0"/>
              </a:rPr>
              <a:t>from propellants to energetic initiator inks </a:t>
            </a:r>
          </a:p>
        </p:txBody>
      </p:sp>
      <p:sp>
        <p:nvSpPr>
          <p:cNvPr id="3" name="Subtitle 2"/>
          <p:cNvSpPr>
            <a:spLocks noGrp="1"/>
          </p:cNvSpPr>
          <p:nvPr>
            <p:ph type="subTitle" idx="1"/>
          </p:nvPr>
        </p:nvSpPr>
        <p:spPr>
          <a:xfrm>
            <a:off x="1352550" y="2628900"/>
            <a:ext cx="9723787" cy="3691422"/>
          </a:xfrm>
        </p:spPr>
        <p:txBody>
          <a:bodyPr>
            <a:normAutofit/>
          </a:bodyPr>
          <a:lstStyle/>
          <a:p>
            <a:pPr lvl="0">
              <a:lnSpc>
                <a:spcPct val="110000"/>
              </a:lnSpc>
            </a:pPr>
            <a:r>
              <a:rPr lang="en-US" sz="2800" dirty="0">
                <a:solidFill>
                  <a:srgbClr val="C0504D">
                    <a:lumMod val="75000"/>
                  </a:srgbClr>
                </a:solidFill>
              </a:rPr>
              <a:t>Chelsey Hargather, Associate Professor</a:t>
            </a:r>
          </a:p>
          <a:p>
            <a:pPr lvl="0">
              <a:lnSpc>
                <a:spcPct val="110000"/>
              </a:lnSpc>
            </a:pPr>
            <a:endParaRPr lang="en-US" sz="1800" dirty="0">
              <a:solidFill>
                <a:srgbClr val="C0504D">
                  <a:lumMod val="75000"/>
                </a:srgbClr>
              </a:solidFill>
            </a:endParaRPr>
          </a:p>
          <a:p>
            <a:r>
              <a:rPr lang="en-US" sz="2000" dirty="0">
                <a:solidFill>
                  <a:srgbClr val="C0504D">
                    <a:lumMod val="75000"/>
                  </a:srgbClr>
                </a:solidFill>
              </a:rPr>
              <a:t>D.C. Purcell, PhD student, Mechanical Engineering, manuscript </a:t>
            </a:r>
            <a:r>
              <a:rPr lang="en-US" sz="2000" dirty="0">
                <a:solidFill>
                  <a:srgbClr val="C0504D">
                    <a:lumMod val="75000"/>
                  </a:srgbClr>
                </a:solidFill>
                <a:sym typeface="Wingdings" pitchFamily="2" charset="2"/>
              </a:rPr>
              <a:t></a:t>
            </a:r>
            <a:endParaRPr lang="en-US" sz="2000" dirty="0">
              <a:solidFill>
                <a:srgbClr val="C0504D">
                  <a:lumMod val="75000"/>
                </a:srgbClr>
              </a:solidFill>
            </a:endParaRPr>
          </a:p>
          <a:p>
            <a:pPr lvl="0">
              <a:lnSpc>
                <a:spcPct val="110000"/>
              </a:lnSpc>
            </a:pPr>
            <a:r>
              <a:rPr lang="en-US" dirty="0">
                <a:solidFill>
                  <a:srgbClr val="1F497D">
                    <a:lumMod val="75000"/>
                  </a:srgbClr>
                </a:solidFill>
              </a:rPr>
              <a:t>New Mexico Tech Research Colloquium</a:t>
            </a:r>
          </a:p>
          <a:p>
            <a:pPr lvl="0">
              <a:lnSpc>
                <a:spcPct val="110000"/>
              </a:lnSpc>
            </a:pPr>
            <a:r>
              <a:rPr lang="en-US" dirty="0">
                <a:solidFill>
                  <a:srgbClr val="1F497D">
                    <a:lumMod val="75000"/>
                  </a:srgbClr>
                </a:solidFill>
              </a:rPr>
              <a:t>1 March, 2024</a:t>
            </a:r>
          </a:p>
          <a:p>
            <a:pPr lvl="0"/>
            <a:endParaRPr lang="en-US" dirty="0">
              <a:solidFill>
                <a:srgbClr val="1F497D">
                  <a:lumMod val="75000"/>
                </a:srgbClr>
              </a:solidFill>
            </a:endParaRPr>
          </a:p>
          <a:p>
            <a:pPr lvl="0"/>
            <a:endParaRPr lang="en-US" dirty="0">
              <a:solidFill>
                <a:srgbClr val="1F497D">
                  <a:lumMod val="75000"/>
                </a:srgbClr>
              </a:solidFill>
            </a:endParaRPr>
          </a:p>
          <a:p>
            <a:pPr lvl="0"/>
            <a:endParaRPr lang="en-US" dirty="0">
              <a:solidFill>
                <a:srgbClr val="1F497D">
                  <a:lumMod val="75000"/>
                </a:srgbClr>
              </a:solidFill>
            </a:endParaRPr>
          </a:p>
          <a:p>
            <a:pPr lvl="0"/>
            <a:endParaRPr lang="en-US" dirty="0">
              <a:solidFill>
                <a:srgbClr val="1F497D">
                  <a:lumMod val="75000"/>
                </a:srgbClr>
              </a:solidFill>
            </a:endParaRPr>
          </a:p>
          <a:p>
            <a:endParaRPr lang="en-US" sz="2000" dirty="0"/>
          </a:p>
          <a:p>
            <a:endParaRPr lang="en-US" sz="2000" dirty="0"/>
          </a:p>
        </p:txBody>
      </p:sp>
      <p:pic>
        <p:nvPicPr>
          <p:cNvPr id="4" name="Picture 2" descr="C:\Mike\NMT\department\blue_large_high_def.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40832" y="5033473"/>
            <a:ext cx="3581400" cy="111879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A0C15BA6-29E4-20B1-5FD1-B996F4C6FB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9755" y="5454904"/>
            <a:ext cx="1986742" cy="708681"/>
          </a:xfrm>
          <a:prstGeom prst="rect">
            <a:avLst/>
          </a:prstGeom>
        </p:spPr>
      </p:pic>
      <p:pic>
        <p:nvPicPr>
          <p:cNvPr id="6" name="Picture 5" descr="DARPA_Logo.jpg">
            <a:extLst>
              <a:ext uri="{FF2B5EF4-FFF2-40B4-BE49-F238E27FC236}">
                <a16:creationId xmlns:a16="http://schemas.microsoft.com/office/drawing/2014/main" id="{C30FC53F-3403-926E-45CC-48DB9C2C01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830" y="5234256"/>
            <a:ext cx="1959590" cy="1004496"/>
          </a:xfrm>
          <a:prstGeom prst="rect">
            <a:avLst/>
          </a:prstGeom>
        </p:spPr>
      </p:pic>
      <p:pic>
        <p:nvPicPr>
          <p:cNvPr id="7" name="Picture 2">
            <a:extLst>
              <a:ext uri="{FF2B5EF4-FFF2-40B4-BE49-F238E27FC236}">
                <a16:creationId xmlns:a16="http://schemas.microsoft.com/office/drawing/2014/main" id="{AAA172C4-F55B-3F93-0A20-126DF6746D7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56084" y="5320739"/>
            <a:ext cx="2190085" cy="8315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Brief History of the Department of Energy | Department of Energy">
            <a:extLst>
              <a:ext uri="{FF2B5EF4-FFF2-40B4-BE49-F238E27FC236}">
                <a16:creationId xmlns:a16="http://schemas.microsoft.com/office/drawing/2014/main" id="{EAD7CA5C-D0E0-AEEE-51A2-1004AE28EF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39150" y="5028288"/>
            <a:ext cx="1122362" cy="11223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88CD33-1530-F6A9-4E04-CFA6AB68A48C}"/>
              </a:ext>
            </a:extLst>
          </p:cNvPr>
          <p:cNvPicPr>
            <a:picLocks noChangeAspect="1"/>
          </p:cNvPicPr>
          <p:nvPr/>
        </p:nvPicPr>
        <p:blipFill>
          <a:blip r:embed="rId7"/>
          <a:stretch>
            <a:fillRect/>
          </a:stretch>
        </p:blipFill>
        <p:spPr>
          <a:xfrm>
            <a:off x="10153650" y="3131159"/>
            <a:ext cx="1450437" cy="1476493"/>
          </a:xfrm>
          <a:prstGeom prst="rect">
            <a:avLst/>
          </a:prstGeom>
        </p:spPr>
      </p:pic>
    </p:spTree>
    <p:extLst>
      <p:ext uri="{BB962C8B-B14F-4D97-AF65-F5344CB8AC3E}">
        <p14:creationId xmlns:p14="http://schemas.microsoft.com/office/powerpoint/2010/main" val="3439632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99B34F-5973-7915-927F-B456DBE8A9D1}"/>
              </a:ext>
            </a:extLst>
          </p:cNvPr>
          <p:cNvSpPr>
            <a:spLocks noGrp="1"/>
          </p:cNvSpPr>
          <p:nvPr>
            <p:ph type="ctrTitle"/>
          </p:nvPr>
        </p:nvSpPr>
        <p:spPr>
          <a:xfrm>
            <a:off x="1524000" y="342900"/>
            <a:ext cx="9144000" cy="2387600"/>
          </a:xfrm>
        </p:spPr>
        <p:txBody>
          <a:bodyPr>
            <a:normAutofit/>
          </a:bodyPr>
          <a:lstStyle/>
          <a:p>
            <a:r>
              <a:rPr lang="en-US" sz="4800" dirty="0">
                <a:solidFill>
                  <a:srgbClr val="1F497D">
                    <a:lumMod val="75000"/>
                  </a:srgbClr>
                </a:solidFill>
                <a:latin typeface="Arial" panose="020B0604020202020204" pitchFamily="34" charset="0"/>
                <a:ea typeface="+mn-ea"/>
                <a:cs typeface="Arial" panose="020B0604020202020204" pitchFamily="34" charset="0"/>
              </a:rPr>
              <a:t>Pyrotechnic</a:t>
            </a:r>
            <a:r>
              <a:rPr lang="en-US" sz="8000" dirty="0">
                <a:solidFill>
                  <a:srgbClr val="1F497D">
                    <a:lumMod val="75000"/>
                  </a:srgbClr>
                </a:solidFill>
                <a:latin typeface="Arial" panose="020B0604020202020204" pitchFamily="34" charset="0"/>
                <a:ea typeface="+mn-ea"/>
                <a:cs typeface="Arial" panose="020B0604020202020204" pitchFamily="34" charset="0"/>
              </a:rPr>
              <a:t> </a:t>
            </a:r>
            <a:r>
              <a:rPr lang="en-US" sz="4800" dirty="0">
                <a:solidFill>
                  <a:srgbClr val="1F497D">
                    <a:lumMod val="75000"/>
                  </a:srgbClr>
                </a:solidFill>
                <a:latin typeface="Arial" panose="020B0604020202020204" pitchFamily="34" charset="0"/>
                <a:ea typeface="+mn-ea"/>
                <a:cs typeface="Arial" panose="020B0604020202020204" pitchFamily="34" charset="0"/>
              </a:rPr>
              <a:t>initiator ink</a:t>
            </a:r>
          </a:p>
        </p:txBody>
      </p:sp>
      <p:sp>
        <p:nvSpPr>
          <p:cNvPr id="6" name="Subtitle 5">
            <a:extLst>
              <a:ext uri="{FF2B5EF4-FFF2-40B4-BE49-F238E27FC236}">
                <a16:creationId xmlns:a16="http://schemas.microsoft.com/office/drawing/2014/main" id="{7ABCC138-2C7E-4F95-CC16-9D7781FFC172}"/>
              </a:ext>
            </a:extLst>
          </p:cNvPr>
          <p:cNvSpPr>
            <a:spLocks noGrp="1"/>
          </p:cNvSpPr>
          <p:nvPr>
            <p:ph type="subTitle" idx="1"/>
          </p:nvPr>
        </p:nvSpPr>
        <p:spPr>
          <a:xfrm>
            <a:off x="1524000" y="2790568"/>
            <a:ext cx="9144000" cy="1655762"/>
          </a:xfrm>
        </p:spPr>
        <p:txBody>
          <a:bodyPr>
            <a:normAutofit/>
          </a:bodyPr>
          <a:lstStyle/>
          <a:p>
            <a:r>
              <a:rPr lang="en-US" dirty="0"/>
              <a:t>Benito Silva (BS, Materials Engineering)</a:t>
            </a:r>
          </a:p>
          <a:p>
            <a:r>
              <a:rPr lang="en-US" dirty="0"/>
              <a:t>Hannah Morgan Smith-Meyers (BS/MS, Materials Engineering)</a:t>
            </a:r>
          </a:p>
          <a:p>
            <a:r>
              <a:rPr lang="en-US" dirty="0"/>
              <a:t>Kayleigh Cameron (BS/MS, Materials Engineering)</a:t>
            </a:r>
          </a:p>
          <a:p>
            <a:endParaRPr lang="en-US" dirty="0"/>
          </a:p>
        </p:txBody>
      </p:sp>
      <p:sp>
        <p:nvSpPr>
          <p:cNvPr id="3" name="Slide Number Placeholder 2">
            <a:extLst>
              <a:ext uri="{FF2B5EF4-FFF2-40B4-BE49-F238E27FC236}">
                <a16:creationId xmlns:a16="http://schemas.microsoft.com/office/drawing/2014/main" id="{1C29BA1E-D774-F402-E55C-9BDA8D82691D}"/>
              </a:ext>
            </a:extLst>
          </p:cNvPr>
          <p:cNvSpPr>
            <a:spLocks noGrp="1"/>
          </p:cNvSpPr>
          <p:nvPr>
            <p:ph type="sldNum" sz="quarter" idx="12"/>
          </p:nvPr>
        </p:nvSpPr>
        <p:spPr/>
        <p:txBody>
          <a:bodyPr/>
          <a:lstStyle/>
          <a:p>
            <a:fld id="{920514D5-8284-4111-9E4A-205D4509E6BB}" type="slidenum">
              <a:rPr lang="en-US" smtClean="0"/>
              <a:pPr/>
              <a:t>10</a:t>
            </a:fld>
            <a:endParaRPr lang="en-US" dirty="0"/>
          </a:p>
        </p:txBody>
      </p:sp>
      <p:pic>
        <p:nvPicPr>
          <p:cNvPr id="2" name="Picture 2">
            <a:extLst>
              <a:ext uri="{FF2B5EF4-FFF2-40B4-BE49-F238E27FC236}">
                <a16:creationId xmlns:a16="http://schemas.microsoft.com/office/drawing/2014/main" id="{CCD40FF0-81C3-1986-02BA-9E2FC0DFD7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5965" y="4899025"/>
            <a:ext cx="2374900" cy="901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Brief History of the Department of Energy | Department of Energy">
            <a:extLst>
              <a:ext uri="{FF2B5EF4-FFF2-40B4-BE49-F238E27FC236}">
                <a16:creationId xmlns:a16="http://schemas.microsoft.com/office/drawing/2014/main" id="{8B85BFE7-6B8F-4BA8-0FB7-66DE446D5A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6332" y="4695825"/>
            <a:ext cx="1308100" cy="1308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D5556E-C981-F6EA-0B04-4A2548C37A11}"/>
              </a:ext>
            </a:extLst>
          </p:cNvPr>
          <p:cNvSpPr txBox="1"/>
          <p:nvPr/>
        </p:nvSpPr>
        <p:spPr>
          <a:xfrm>
            <a:off x="6973973" y="6050033"/>
            <a:ext cx="1412818" cy="461665"/>
          </a:xfrm>
          <a:prstGeom prst="rect">
            <a:avLst/>
          </a:prstGeom>
          <a:noFill/>
        </p:spPr>
        <p:txBody>
          <a:bodyPr wrap="square" rtlCol="0">
            <a:spAutoFit/>
          </a:bodyPr>
          <a:lstStyle/>
          <a:p>
            <a:pPr algn="ctr"/>
            <a:r>
              <a:rPr lang="en-US" sz="2400" dirty="0"/>
              <a:t>MSIPP</a:t>
            </a:r>
          </a:p>
        </p:txBody>
      </p:sp>
    </p:spTree>
    <p:extLst>
      <p:ext uri="{BB962C8B-B14F-4D97-AF65-F5344CB8AC3E}">
        <p14:creationId xmlns:p14="http://schemas.microsoft.com/office/powerpoint/2010/main" val="416384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E76A76-9FFF-D94C-BDB7-FF10E73DA120}"/>
              </a:ext>
            </a:extLst>
          </p:cNvPr>
          <p:cNvSpPr>
            <a:spLocks noGrp="1"/>
          </p:cNvSpPr>
          <p:nvPr>
            <p:ph idx="1"/>
          </p:nvPr>
        </p:nvSpPr>
        <p:spPr>
          <a:xfrm>
            <a:off x="838200" y="1622425"/>
            <a:ext cx="5600700" cy="4351338"/>
          </a:xfrm>
        </p:spPr>
        <p:txBody>
          <a:bodyPr>
            <a:normAutofit/>
          </a:bodyPr>
          <a:lstStyle/>
          <a:p>
            <a:pPr>
              <a:spcBef>
                <a:spcPts val="0"/>
              </a:spcBef>
            </a:pPr>
            <a:r>
              <a:rPr lang="en-US" dirty="0">
                <a:ea typeface="Georgia"/>
                <a:sym typeface="Georgia"/>
              </a:rPr>
              <a:t>Develop </a:t>
            </a:r>
            <a:r>
              <a:rPr lang="en-US" dirty="0">
                <a:solidFill>
                  <a:schemeClr val="dk1"/>
                </a:solidFill>
                <a:ea typeface="Georgia"/>
                <a:sym typeface="Georgia"/>
              </a:rPr>
              <a:t>a pyrotechnic fuse capable of igniting less sensitive energetic materials </a:t>
            </a:r>
          </a:p>
          <a:p>
            <a:pPr>
              <a:spcBef>
                <a:spcPts val="0"/>
              </a:spcBef>
            </a:pPr>
            <a:r>
              <a:rPr lang="en-US" dirty="0">
                <a:solidFill>
                  <a:schemeClr val="dk1"/>
                </a:solidFill>
                <a:ea typeface="Georgia"/>
                <a:sym typeface="Georgia"/>
              </a:rPr>
              <a:t>Goal: demonstrate multi-point or simultaneous initiation of the energetic material.</a:t>
            </a:r>
          </a:p>
          <a:p>
            <a:pPr>
              <a:spcBef>
                <a:spcPts val="0"/>
              </a:spcBef>
            </a:pPr>
            <a:r>
              <a:rPr lang="en-US" dirty="0">
                <a:solidFill>
                  <a:schemeClr val="dk1"/>
                </a:solidFill>
                <a:ea typeface="Georgia"/>
                <a:sym typeface="Georgia"/>
              </a:rPr>
              <a:t>3 thermite formulations + </a:t>
            </a:r>
            <a:r>
              <a:rPr lang="en-US" dirty="0">
                <a:ea typeface="Georgia"/>
                <a:sym typeface="Georgia"/>
              </a:rPr>
              <a:t>Fe-S blended within a polymer binder.</a:t>
            </a:r>
          </a:p>
          <a:p>
            <a:pPr lvl="1">
              <a:spcBef>
                <a:spcPts val="0"/>
              </a:spcBef>
            </a:pPr>
            <a:r>
              <a:rPr lang="en-US" dirty="0">
                <a:sym typeface="Georgia"/>
              </a:rPr>
              <a:t>Burn rate, viscosity, burn temperature, printability</a:t>
            </a:r>
            <a:endParaRPr lang="en-US" dirty="0"/>
          </a:p>
        </p:txBody>
      </p:sp>
      <p:sp>
        <p:nvSpPr>
          <p:cNvPr id="3" name="Slide Number Placeholder 2">
            <a:extLst>
              <a:ext uri="{FF2B5EF4-FFF2-40B4-BE49-F238E27FC236}">
                <a16:creationId xmlns:a16="http://schemas.microsoft.com/office/drawing/2014/main" id="{D7533B2C-4B80-C84F-8B6A-4A356A370D80}"/>
              </a:ext>
            </a:extLst>
          </p:cNvPr>
          <p:cNvSpPr>
            <a:spLocks noGrp="1"/>
          </p:cNvSpPr>
          <p:nvPr>
            <p:ph type="sldNum" sz="quarter" idx="12"/>
          </p:nvPr>
        </p:nvSpPr>
        <p:spPr/>
        <p:txBody>
          <a:bodyPr/>
          <a:lstStyle/>
          <a:p>
            <a:fld id="{920514D5-8284-4111-9E4A-205D4509E6BB}" type="slidenum">
              <a:rPr lang="en-US" smtClean="0"/>
              <a:pPr/>
              <a:t>11</a:t>
            </a:fld>
            <a:endParaRPr lang="en-US" dirty="0"/>
          </a:p>
        </p:txBody>
      </p:sp>
      <p:sp>
        <p:nvSpPr>
          <p:cNvPr id="4" name="Title 3">
            <a:extLst>
              <a:ext uri="{FF2B5EF4-FFF2-40B4-BE49-F238E27FC236}">
                <a16:creationId xmlns:a16="http://schemas.microsoft.com/office/drawing/2014/main" id="{0BBDCA73-C03C-7F4F-B46C-CBCE3D838C64}"/>
              </a:ext>
            </a:extLst>
          </p:cNvPr>
          <p:cNvSpPr>
            <a:spLocks noGrp="1"/>
          </p:cNvSpPr>
          <p:nvPr>
            <p:ph type="title"/>
          </p:nvPr>
        </p:nvSpPr>
        <p:spPr/>
        <p:txBody>
          <a:bodyPr>
            <a:normAutofit fontScale="90000"/>
          </a:bodyPr>
          <a:lstStyle/>
          <a:p>
            <a:r>
              <a:rPr lang="en-US" dirty="0"/>
              <a:t>Pyrotechnic initiator ink for additive manufacturing applications</a:t>
            </a:r>
          </a:p>
        </p:txBody>
      </p:sp>
      <p:pic>
        <p:nvPicPr>
          <p:cNvPr id="17" name="Epoxy-Y-burn_trimmed.mov" descr="Epoxy-Y-burn_trimmed.mov">
            <a:hlinkClick r:id="" action="ppaction://media"/>
            <a:extLst>
              <a:ext uri="{FF2B5EF4-FFF2-40B4-BE49-F238E27FC236}">
                <a16:creationId xmlns:a16="http://schemas.microsoft.com/office/drawing/2014/main" id="{2982D7AE-C1DF-99F1-8345-D0084AE0C0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157" r="23477" b="11421"/>
          <a:stretch/>
        </p:blipFill>
        <p:spPr>
          <a:xfrm>
            <a:off x="9355049" y="3200400"/>
            <a:ext cx="2662608" cy="2533443"/>
          </a:xfrm>
          <a:prstGeom prst="rect">
            <a:avLst/>
          </a:prstGeom>
        </p:spPr>
      </p:pic>
      <p:pic>
        <p:nvPicPr>
          <p:cNvPr id="54" name="Picture 53">
            <a:extLst>
              <a:ext uri="{FF2B5EF4-FFF2-40B4-BE49-F238E27FC236}">
                <a16:creationId xmlns:a16="http://schemas.microsoft.com/office/drawing/2014/main" id="{ECC3F3F0-2965-7E07-1736-6C2159D32C80}"/>
              </a:ext>
            </a:extLst>
          </p:cNvPr>
          <p:cNvPicPr>
            <a:picLocks noChangeAspect="1"/>
          </p:cNvPicPr>
          <p:nvPr/>
        </p:nvPicPr>
        <p:blipFill>
          <a:blip r:embed="rId5"/>
          <a:stretch>
            <a:fillRect/>
          </a:stretch>
        </p:blipFill>
        <p:spPr>
          <a:xfrm>
            <a:off x="6110200" y="2379006"/>
            <a:ext cx="3071899" cy="3354837"/>
          </a:xfrm>
          <a:prstGeom prst="rect">
            <a:avLst/>
          </a:prstGeom>
        </p:spPr>
      </p:pic>
    </p:spTree>
    <p:extLst>
      <p:ext uri="{BB962C8B-B14F-4D97-AF65-F5344CB8AC3E}">
        <p14:creationId xmlns:p14="http://schemas.microsoft.com/office/powerpoint/2010/main" val="21074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repeatCount="indefinite"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DD7237A-0B2F-2A76-8DE2-1F66B123CD94}"/>
              </a:ext>
            </a:extLst>
          </p:cNvPr>
          <p:cNvSpPr>
            <a:spLocks noGrp="1"/>
          </p:cNvSpPr>
          <p:nvPr>
            <p:ph idx="1"/>
          </p:nvPr>
        </p:nvSpPr>
        <p:spPr>
          <a:xfrm>
            <a:off x="838200" y="1622425"/>
            <a:ext cx="10401300" cy="1743339"/>
          </a:xfrm>
        </p:spPr>
        <p:txBody>
          <a:bodyPr>
            <a:normAutofit/>
          </a:bodyPr>
          <a:lstStyle/>
          <a:p>
            <a:r>
              <a:rPr lang="en-US" dirty="0"/>
              <a:t>Amount of secondary fuel is varied</a:t>
            </a:r>
          </a:p>
          <a:p>
            <a:r>
              <a:rPr lang="en-US" dirty="0"/>
              <a:t>Characterize: ambient burn rate, combustion temperature, viscosity and printability in relation to </a:t>
            </a:r>
            <a:r>
              <a:rPr lang="en-US" dirty="0" err="1"/>
              <a:t>potlife</a:t>
            </a:r>
            <a:endParaRPr lang="en-US" dirty="0"/>
          </a:p>
        </p:txBody>
      </p:sp>
      <p:sp>
        <p:nvSpPr>
          <p:cNvPr id="3" name="Slide Number Placeholder 2">
            <a:extLst>
              <a:ext uri="{FF2B5EF4-FFF2-40B4-BE49-F238E27FC236}">
                <a16:creationId xmlns:a16="http://schemas.microsoft.com/office/drawing/2014/main" id="{685968D0-59A6-1774-A11A-AA07F9AEF7ED}"/>
              </a:ext>
            </a:extLst>
          </p:cNvPr>
          <p:cNvSpPr>
            <a:spLocks noGrp="1"/>
          </p:cNvSpPr>
          <p:nvPr>
            <p:ph type="sldNum" sz="quarter" idx="12"/>
          </p:nvPr>
        </p:nvSpPr>
        <p:spPr/>
        <p:txBody>
          <a:bodyPr/>
          <a:lstStyle/>
          <a:p>
            <a:fld id="{920514D5-8284-4111-9E4A-205D4509E6BB}" type="slidenum">
              <a:rPr lang="en-US" smtClean="0"/>
              <a:pPr/>
              <a:t>12</a:t>
            </a:fld>
            <a:endParaRPr lang="en-US" dirty="0"/>
          </a:p>
        </p:txBody>
      </p:sp>
      <p:sp>
        <p:nvSpPr>
          <p:cNvPr id="4" name="Title 3">
            <a:extLst>
              <a:ext uri="{FF2B5EF4-FFF2-40B4-BE49-F238E27FC236}">
                <a16:creationId xmlns:a16="http://schemas.microsoft.com/office/drawing/2014/main" id="{6C668B92-D387-564B-2D8F-4A80EA9B7C5F}"/>
              </a:ext>
            </a:extLst>
          </p:cNvPr>
          <p:cNvSpPr>
            <a:spLocks noGrp="1"/>
          </p:cNvSpPr>
          <p:nvPr>
            <p:ph type="title"/>
          </p:nvPr>
        </p:nvSpPr>
        <p:spPr/>
        <p:txBody>
          <a:bodyPr>
            <a:normAutofit fontScale="90000"/>
          </a:bodyPr>
          <a:lstStyle/>
          <a:p>
            <a:r>
              <a:rPr lang="en-US" dirty="0"/>
              <a:t>36 formulations studied in this project, varying particle size, thermite type, and % solids loading</a:t>
            </a:r>
          </a:p>
        </p:txBody>
      </p:sp>
      <p:sp>
        <p:nvSpPr>
          <p:cNvPr id="7" name="Rectangle 6">
            <a:extLst>
              <a:ext uri="{FF2B5EF4-FFF2-40B4-BE49-F238E27FC236}">
                <a16:creationId xmlns:a16="http://schemas.microsoft.com/office/drawing/2014/main" id="{3FC7C78E-060B-4027-2848-1F1FAD5DAE42}"/>
              </a:ext>
            </a:extLst>
          </p:cNvPr>
          <p:cNvSpPr/>
          <p:nvPr/>
        </p:nvSpPr>
        <p:spPr>
          <a:xfrm>
            <a:off x="21475" y="6292177"/>
            <a:ext cx="8324850" cy="523220"/>
          </a:xfrm>
          <a:prstGeom prst="rect">
            <a:avLst/>
          </a:prstGeom>
        </p:spPr>
        <p:txBody>
          <a:bodyPr wrap="square">
            <a:spAutoFit/>
          </a:bodyPr>
          <a:lstStyle/>
          <a:p>
            <a:r>
              <a:rPr lang="en-US" sz="1400" dirty="0" err="1"/>
              <a:t>Oberth</a:t>
            </a:r>
            <a:r>
              <a:rPr lang="en-US" sz="1400" dirty="0"/>
              <a:t>, </a:t>
            </a:r>
            <a:r>
              <a:rPr lang="en-US" sz="1400" i="1" dirty="0"/>
              <a:t>Principles of Solid Propellant Development, 1987</a:t>
            </a:r>
          </a:p>
          <a:p>
            <a:r>
              <a:rPr lang="en-US" sz="1400" i="1" dirty="0"/>
              <a:t>Farris, Trans. Soc. </a:t>
            </a:r>
            <a:r>
              <a:rPr lang="en-US" sz="1400" i="1" dirty="0" err="1"/>
              <a:t>Rheol</a:t>
            </a:r>
            <a:r>
              <a:rPr lang="en-US" sz="1400" i="1" dirty="0"/>
              <a:t>., vol. 12, no. 2, pp. 281–301, Jul. 1968 </a:t>
            </a:r>
          </a:p>
        </p:txBody>
      </p:sp>
      <p:graphicFrame>
        <p:nvGraphicFramePr>
          <p:cNvPr id="9" name="Table 8">
            <a:extLst>
              <a:ext uri="{FF2B5EF4-FFF2-40B4-BE49-F238E27FC236}">
                <a16:creationId xmlns:a16="http://schemas.microsoft.com/office/drawing/2014/main" id="{5FB15A5B-F97D-E198-11CF-A82FFB8331FB}"/>
              </a:ext>
            </a:extLst>
          </p:cNvPr>
          <p:cNvGraphicFramePr>
            <a:graphicFrameLocks noGrp="1"/>
          </p:cNvGraphicFramePr>
          <p:nvPr>
            <p:extLst>
              <p:ext uri="{D42A27DB-BD31-4B8C-83A1-F6EECF244321}">
                <p14:modId xmlns:p14="http://schemas.microsoft.com/office/powerpoint/2010/main" val="2280531368"/>
              </p:ext>
            </p:extLst>
          </p:nvPr>
        </p:nvGraphicFramePr>
        <p:xfrm>
          <a:off x="781050" y="3365764"/>
          <a:ext cx="10515600" cy="2754130"/>
        </p:xfrm>
        <a:graphic>
          <a:graphicData uri="http://schemas.openxmlformats.org/drawingml/2006/table">
            <a:tbl>
              <a:tblPr/>
              <a:tblGrid>
                <a:gridCol w="2643009">
                  <a:extLst>
                    <a:ext uri="{9D8B030D-6E8A-4147-A177-3AD203B41FA5}">
                      <a16:colId xmlns:a16="http://schemas.microsoft.com/office/drawing/2014/main" val="4059499124"/>
                    </a:ext>
                  </a:extLst>
                </a:gridCol>
                <a:gridCol w="2755877">
                  <a:extLst>
                    <a:ext uri="{9D8B030D-6E8A-4147-A177-3AD203B41FA5}">
                      <a16:colId xmlns:a16="http://schemas.microsoft.com/office/drawing/2014/main" val="639221631"/>
                    </a:ext>
                  </a:extLst>
                </a:gridCol>
                <a:gridCol w="2530140">
                  <a:extLst>
                    <a:ext uri="{9D8B030D-6E8A-4147-A177-3AD203B41FA5}">
                      <a16:colId xmlns:a16="http://schemas.microsoft.com/office/drawing/2014/main" val="574180325"/>
                    </a:ext>
                  </a:extLst>
                </a:gridCol>
                <a:gridCol w="2586574">
                  <a:extLst>
                    <a:ext uri="{9D8B030D-6E8A-4147-A177-3AD203B41FA5}">
                      <a16:colId xmlns:a16="http://schemas.microsoft.com/office/drawing/2014/main" val="2220630449"/>
                    </a:ext>
                  </a:extLst>
                </a:gridCol>
              </a:tblGrid>
              <a:tr h="549294">
                <a:tc gridSpan="2">
                  <a:txBody>
                    <a:bodyPr/>
                    <a:lstStyle/>
                    <a:p>
                      <a:pPr algn="ctr" rtl="0" fontAlgn="ctr">
                        <a:spcBef>
                          <a:spcPts val="0"/>
                        </a:spcBef>
                        <a:spcAft>
                          <a:spcPts val="0"/>
                        </a:spcAft>
                      </a:pPr>
                      <a:r>
                        <a:rPr lang="en-US" sz="2400" b="0" i="0" u="none" strike="noStrike" dirty="0">
                          <a:solidFill>
                            <a:srgbClr val="FFFFFF"/>
                          </a:solidFill>
                          <a:effectLst/>
                          <a:latin typeface="Arial" panose="020B0604020202020204" pitchFamily="34" charset="0"/>
                        </a:rPr>
                        <a:t>Solids</a:t>
                      </a:r>
                      <a:endParaRPr lang="en-US" sz="1800" dirty="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1A4165"/>
                    </a:solidFill>
                  </a:tcPr>
                </a:tc>
                <a:tc hMerge="1">
                  <a:txBody>
                    <a:bodyPr/>
                    <a:lstStyle/>
                    <a:p>
                      <a:endParaRPr lang="en-US"/>
                    </a:p>
                  </a:txBody>
                  <a:tcPr/>
                </a:tc>
                <a:tc gridSpan="2">
                  <a:txBody>
                    <a:bodyPr/>
                    <a:lstStyle/>
                    <a:p>
                      <a:pPr algn="ctr" rtl="0" fontAlgn="ctr">
                        <a:spcBef>
                          <a:spcPts val="0"/>
                        </a:spcBef>
                        <a:spcAft>
                          <a:spcPts val="0"/>
                        </a:spcAft>
                      </a:pPr>
                      <a:r>
                        <a:rPr lang="en-US" sz="2400" b="0" i="0" u="none" strike="noStrike">
                          <a:solidFill>
                            <a:srgbClr val="FFFFFF"/>
                          </a:solidFill>
                          <a:effectLst/>
                          <a:latin typeface="Arial" panose="020B0604020202020204" pitchFamily="34" charset="0"/>
                        </a:rPr>
                        <a:t>Liquids</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1A4165"/>
                    </a:solidFill>
                  </a:tcPr>
                </a:tc>
                <a:tc hMerge="1">
                  <a:txBody>
                    <a:bodyPr/>
                    <a:lstStyle/>
                    <a:p>
                      <a:endParaRPr lang="en-US"/>
                    </a:p>
                  </a:txBody>
                  <a:tcPr/>
                </a:tc>
                <a:extLst>
                  <a:ext uri="{0D108BD9-81ED-4DB2-BD59-A6C34878D82A}">
                    <a16:rowId xmlns:a16="http://schemas.microsoft.com/office/drawing/2014/main" val="3096805900"/>
                  </a:ext>
                </a:extLst>
              </a:tr>
              <a:tr h="489098">
                <a:tc>
                  <a:txBody>
                    <a:bodyPr/>
                    <a:lstStyle/>
                    <a:p>
                      <a:pPr algn="ctr" rtl="0" fontAlgn="ctr">
                        <a:spcBef>
                          <a:spcPts val="0"/>
                        </a:spcBef>
                        <a:spcAft>
                          <a:spcPts val="0"/>
                        </a:spcAft>
                      </a:pPr>
                      <a:r>
                        <a:rPr lang="en-US" sz="2000" b="1" i="0" u="none" strike="noStrike">
                          <a:solidFill>
                            <a:srgbClr val="000000"/>
                          </a:solidFill>
                          <a:effectLst/>
                          <a:latin typeface="Arial" panose="020B0604020202020204" pitchFamily="34" charset="0"/>
                        </a:rPr>
                        <a:t>Purpose</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2000" b="1" i="0" u="none" strike="noStrike">
                          <a:solidFill>
                            <a:srgbClr val="000000"/>
                          </a:solidFill>
                          <a:effectLst/>
                          <a:latin typeface="Arial" panose="020B0604020202020204" pitchFamily="34" charset="0"/>
                        </a:rPr>
                        <a:t>Material</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2000" b="1" i="0" u="none" strike="noStrike">
                          <a:solidFill>
                            <a:srgbClr val="000000"/>
                          </a:solidFill>
                          <a:effectLst/>
                          <a:latin typeface="Arial" panose="020B0604020202020204" pitchFamily="34" charset="0"/>
                        </a:rPr>
                        <a:t>Purpose</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2000" b="1" i="0" u="none" strike="noStrike">
                          <a:solidFill>
                            <a:srgbClr val="000000"/>
                          </a:solidFill>
                          <a:effectLst/>
                          <a:latin typeface="Arial" panose="020B0604020202020204" pitchFamily="34" charset="0"/>
                        </a:rPr>
                        <a:t>Material</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225108533"/>
                  </a:ext>
                </a:extLst>
              </a:tr>
              <a:tr h="639589">
                <a:tc>
                  <a:txBody>
                    <a:bodyPr/>
                    <a:lstStyle/>
                    <a:p>
                      <a:pPr algn="ctr" rtl="0" fontAlgn="ctr">
                        <a:spcBef>
                          <a:spcPts val="0"/>
                        </a:spcBef>
                        <a:spcAft>
                          <a:spcPts val="0"/>
                        </a:spcAft>
                      </a:pPr>
                      <a:r>
                        <a:rPr lang="en-US" sz="1500" b="0" i="0" u="none" strike="noStrike" dirty="0">
                          <a:solidFill>
                            <a:srgbClr val="000000"/>
                          </a:solidFill>
                          <a:effectLst/>
                          <a:latin typeface="Arial" panose="020B0604020202020204" pitchFamily="34" charset="0"/>
                        </a:rPr>
                        <a:t>Oxidizer</a:t>
                      </a:r>
                      <a:endParaRPr lang="en-US" sz="1800" dirty="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Sr(NO</a:t>
                      </a:r>
                      <a:r>
                        <a:rPr lang="en-US" sz="1500" b="0" i="0" u="none" strike="noStrike" baseline="-25000">
                          <a:solidFill>
                            <a:srgbClr val="000000"/>
                          </a:solidFill>
                          <a:effectLst/>
                          <a:latin typeface="Arial" panose="020B0604020202020204" pitchFamily="34" charset="0"/>
                        </a:rPr>
                        <a:t>3</a:t>
                      </a:r>
                      <a:r>
                        <a:rPr lang="en-US" sz="1500" b="0" i="0" u="none" strike="noStrike">
                          <a:solidFill>
                            <a:srgbClr val="000000"/>
                          </a:solidFill>
                          <a:effectLst/>
                          <a:latin typeface="Arial" panose="020B0604020202020204" pitchFamily="34" charset="0"/>
                        </a:rPr>
                        <a:t>)</a:t>
                      </a:r>
                      <a:r>
                        <a:rPr lang="en-US" sz="1500" b="0" i="0" u="none" strike="noStrike" baseline="-25000">
                          <a:solidFill>
                            <a:srgbClr val="000000"/>
                          </a:solidFill>
                          <a:effectLst/>
                          <a:latin typeface="Arial" panose="020B0604020202020204" pitchFamily="34" charset="0"/>
                        </a:rPr>
                        <a:t>2</a:t>
                      </a:r>
                      <a:r>
                        <a:rPr lang="en-US" sz="1500" b="0" i="0" u="none" strike="noStrike">
                          <a:solidFill>
                            <a:srgbClr val="000000"/>
                          </a:solidFill>
                          <a:effectLst/>
                          <a:latin typeface="Arial" panose="020B0604020202020204" pitchFamily="34" charset="0"/>
                        </a:rPr>
                        <a:t> or Ba(NO</a:t>
                      </a:r>
                      <a:r>
                        <a:rPr lang="en-US" sz="1500" b="0" i="0" u="none" strike="noStrike" baseline="-25000">
                          <a:solidFill>
                            <a:srgbClr val="000000"/>
                          </a:solidFill>
                          <a:effectLst/>
                          <a:latin typeface="Arial" panose="020B0604020202020204" pitchFamily="34" charset="0"/>
                        </a:rPr>
                        <a:t>3</a:t>
                      </a:r>
                      <a:r>
                        <a:rPr lang="en-US" sz="1500" b="0" i="0" u="none" strike="noStrike">
                          <a:solidFill>
                            <a:srgbClr val="000000"/>
                          </a:solidFill>
                          <a:effectLst/>
                          <a:latin typeface="Arial" panose="020B0604020202020204" pitchFamily="34" charset="0"/>
                        </a:rPr>
                        <a:t>)</a:t>
                      </a:r>
                      <a:r>
                        <a:rPr lang="en-US" sz="1500" b="0" i="0" u="none" strike="noStrike" baseline="-25000">
                          <a:solidFill>
                            <a:srgbClr val="000000"/>
                          </a:solidFill>
                          <a:effectLst/>
                          <a:latin typeface="Arial" panose="020B0604020202020204" pitchFamily="34" charset="0"/>
                        </a:rPr>
                        <a:t>2 </a:t>
                      </a:r>
                      <a:r>
                        <a:rPr lang="en-US" sz="1500" b="0" i="0" u="none" strike="noStrike">
                          <a:solidFill>
                            <a:srgbClr val="000000"/>
                          </a:solidFill>
                          <a:effectLst/>
                          <a:latin typeface="Arial" panose="020B0604020202020204" pitchFamily="34" charset="0"/>
                        </a:rPr>
                        <a:t>or MnO</a:t>
                      </a:r>
                      <a:r>
                        <a:rPr lang="en-US" sz="1500" b="0" i="0" u="none" strike="noStrike" baseline="-25000">
                          <a:solidFill>
                            <a:srgbClr val="000000"/>
                          </a:solidFill>
                          <a:effectLst/>
                          <a:latin typeface="Arial" panose="020B0604020202020204" pitchFamily="34" charset="0"/>
                        </a:rPr>
                        <a:t>2</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Binder</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Hydroxyl-terminated polybutadiene (HTPB)</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978727563"/>
                  </a:ext>
                </a:extLst>
              </a:tr>
              <a:tr h="413852">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Fuel</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Aluminum (Al)</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Catalyst</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Dibutyltin dilaurate (DBTDL)</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3054163627"/>
                  </a:ext>
                </a:extLst>
              </a:tr>
              <a:tr h="639589">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Secondary Fuel</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Iron Sulfur (Fe-S)</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a:solidFill>
                            <a:srgbClr val="000000"/>
                          </a:solidFill>
                          <a:effectLst/>
                          <a:latin typeface="Arial" panose="020B0604020202020204" pitchFamily="34" charset="0"/>
                        </a:rPr>
                        <a:t>Curative</a:t>
                      </a:r>
                      <a:endParaRPr lang="en-US" sz="180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tc>
                  <a:txBody>
                    <a:bodyPr/>
                    <a:lstStyle/>
                    <a:p>
                      <a:pPr algn="ctr" rtl="0" fontAlgn="ctr">
                        <a:spcBef>
                          <a:spcPts val="0"/>
                        </a:spcBef>
                        <a:spcAft>
                          <a:spcPts val="0"/>
                        </a:spcAft>
                      </a:pPr>
                      <a:r>
                        <a:rPr lang="en-US" sz="1500" b="0" i="0" u="none" strike="noStrike" dirty="0" err="1">
                          <a:solidFill>
                            <a:srgbClr val="000000"/>
                          </a:solidFill>
                          <a:effectLst/>
                          <a:latin typeface="Arial" panose="020B0604020202020204" pitchFamily="34" charset="0"/>
                        </a:rPr>
                        <a:t>Isophorone</a:t>
                      </a:r>
                      <a:r>
                        <a:rPr lang="en-US" sz="1500" b="0" i="0" u="none" strike="noStrike" dirty="0">
                          <a:solidFill>
                            <a:srgbClr val="000000"/>
                          </a:solidFill>
                          <a:effectLst/>
                          <a:latin typeface="Arial" panose="020B0604020202020204" pitchFamily="34" charset="0"/>
                        </a:rPr>
                        <a:t> diisocyanate (IPDI)</a:t>
                      </a:r>
                      <a:endParaRPr lang="en-US" sz="1800" dirty="0">
                        <a:effectLst/>
                      </a:endParaRPr>
                    </a:p>
                  </a:txBody>
                  <a:tcPr marL="94057" marR="94057" marT="94057" marB="94057"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tcPr>
                </a:tc>
                <a:extLst>
                  <a:ext uri="{0D108BD9-81ED-4DB2-BD59-A6C34878D82A}">
                    <a16:rowId xmlns:a16="http://schemas.microsoft.com/office/drawing/2014/main" val="645193891"/>
                  </a:ext>
                </a:extLst>
              </a:tr>
            </a:tbl>
          </a:graphicData>
        </a:graphic>
      </p:graphicFrame>
      <p:sp>
        <p:nvSpPr>
          <p:cNvPr id="10" name="Rectangle 1">
            <a:extLst>
              <a:ext uri="{FF2B5EF4-FFF2-40B4-BE49-F238E27FC236}">
                <a16:creationId xmlns:a16="http://schemas.microsoft.com/office/drawing/2014/main" id="{0D9CF978-67A3-1BBA-24B8-0297089EDF5A}"/>
              </a:ext>
            </a:extLst>
          </p:cNvPr>
          <p:cNvSpPr>
            <a:spLocks noChangeArrowheads="1"/>
          </p:cNvSpPr>
          <p:nvPr/>
        </p:nvSpPr>
        <p:spPr bwMode="auto">
          <a:xfrm>
            <a:off x="781050" y="345186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9712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Google Shape;164;g21865fad577_0_1"/>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Char char="•"/>
            </a:pPr>
            <a:r>
              <a:rPr lang="en-US" sz="3200" dirty="0"/>
              <a:t>Combustion testing </a:t>
            </a:r>
            <a:endParaRPr sz="3200" dirty="0"/>
          </a:p>
          <a:p>
            <a:pPr marL="914400" lvl="1" indent="-381000" algn="l" rtl="0">
              <a:lnSpc>
                <a:spcPct val="100000"/>
              </a:lnSpc>
              <a:spcBef>
                <a:spcPts val="0"/>
              </a:spcBef>
              <a:spcAft>
                <a:spcPts val="0"/>
              </a:spcAft>
              <a:buSzPts val="2400"/>
              <a:buChar char="•"/>
            </a:pPr>
            <a:r>
              <a:rPr lang="en-US" sz="2800" dirty="0"/>
              <a:t>Inhibitor paint and steel break wires </a:t>
            </a:r>
            <a:endParaRPr sz="2800" dirty="0"/>
          </a:p>
          <a:p>
            <a:pPr marL="914400" lvl="1" indent="-381000" algn="l" rtl="0">
              <a:lnSpc>
                <a:spcPct val="100000"/>
              </a:lnSpc>
              <a:spcBef>
                <a:spcPts val="0"/>
              </a:spcBef>
              <a:spcAft>
                <a:spcPts val="0"/>
              </a:spcAft>
              <a:buSzPts val="2400"/>
              <a:buChar char="•"/>
            </a:pPr>
            <a:r>
              <a:rPr lang="en-US" sz="2800" dirty="0"/>
              <a:t>Modified strand burner with Arduino</a:t>
            </a:r>
            <a:endParaRPr sz="2800" dirty="0"/>
          </a:p>
          <a:p>
            <a:pPr marL="914400" lvl="1" indent="-381000" algn="l" rtl="0">
              <a:lnSpc>
                <a:spcPct val="100000"/>
              </a:lnSpc>
              <a:spcBef>
                <a:spcPts val="0"/>
              </a:spcBef>
              <a:spcAft>
                <a:spcPts val="0"/>
              </a:spcAft>
              <a:buSzPts val="2400"/>
              <a:buChar char="•"/>
            </a:pPr>
            <a:r>
              <a:rPr lang="en-US" sz="2800" dirty="0"/>
              <a:t>Returns three individual burn rates per sample </a:t>
            </a:r>
            <a:endParaRPr sz="2800" dirty="0"/>
          </a:p>
        </p:txBody>
      </p:sp>
      <p:sp>
        <p:nvSpPr>
          <p:cNvPr id="163" name="Google Shape;163;g21865fad577_0_1"/>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Arial"/>
              <a:buNone/>
            </a:pPr>
            <a:r>
              <a:rPr lang="en-US" dirty="0"/>
              <a:t>Combustion testing is performed on a custom-built apparatus </a:t>
            </a:r>
            <a:endParaRPr dirty="0"/>
          </a:p>
        </p:txBody>
      </p:sp>
      <p:sp>
        <p:nvSpPr>
          <p:cNvPr id="165" name="Google Shape;165;g21865fad577_0_1"/>
          <p:cNvSpPr txBox="1"/>
          <p:nvPr/>
        </p:nvSpPr>
        <p:spPr>
          <a:xfrm>
            <a:off x="11734800" y="6400800"/>
            <a:ext cx="4572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500" b="0" i="0" u="none" strike="noStrike" cap="none">
                <a:solidFill>
                  <a:srgbClr val="000000"/>
                </a:solidFill>
                <a:latin typeface="Arial"/>
                <a:ea typeface="Arial"/>
                <a:cs typeface="Arial"/>
                <a:sym typeface="Arial"/>
              </a:rPr>
              <a:t>13</a:t>
            </a:fld>
            <a:endParaRPr sz="1500" b="0" i="0" u="none" strike="noStrike" cap="none">
              <a:solidFill>
                <a:srgbClr val="000000"/>
              </a:solidFill>
              <a:latin typeface="Arial"/>
              <a:ea typeface="Arial"/>
              <a:cs typeface="Arial"/>
              <a:sym typeface="Arial"/>
            </a:endParaRPr>
          </a:p>
        </p:txBody>
      </p:sp>
      <p:pic>
        <p:nvPicPr>
          <p:cNvPr id="166" name="Google Shape;166;g21865fad577_0_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1825" y="3589350"/>
            <a:ext cx="1429569" cy="2642227"/>
          </a:xfrm>
          <a:prstGeom prst="rect">
            <a:avLst/>
          </a:prstGeom>
          <a:noFill/>
          <a:ln>
            <a:noFill/>
          </a:ln>
        </p:spPr>
      </p:pic>
      <p:pic>
        <p:nvPicPr>
          <p:cNvPr id="167" name="Google Shape;167;g21865fad577_0_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81400" y="3589351"/>
            <a:ext cx="1853538" cy="2642227"/>
          </a:xfrm>
          <a:prstGeom prst="rect">
            <a:avLst/>
          </a:prstGeom>
          <a:noFill/>
          <a:ln>
            <a:noFill/>
          </a:ln>
        </p:spPr>
      </p:pic>
      <p:pic>
        <p:nvPicPr>
          <p:cNvPr id="168" name="Google Shape;168;g21865fad577_0_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34938" y="3589350"/>
            <a:ext cx="1814676" cy="2642227"/>
          </a:xfrm>
          <a:prstGeom prst="rect">
            <a:avLst/>
          </a:prstGeom>
          <a:noFill/>
          <a:ln>
            <a:noFill/>
          </a:ln>
        </p:spPr>
      </p:pic>
      <p:pic>
        <p:nvPicPr>
          <p:cNvPr id="169" name="Google Shape;169;g21865fad577_0_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49625" y="3589350"/>
            <a:ext cx="1978498" cy="2642227"/>
          </a:xfrm>
          <a:prstGeom prst="rect">
            <a:avLst/>
          </a:prstGeom>
          <a:noFill/>
          <a:ln>
            <a:noFill/>
          </a:ln>
        </p:spPr>
      </p:pic>
      <p:pic>
        <p:nvPicPr>
          <p:cNvPr id="170" name="Google Shape;170;g21865fad577_0_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28125" y="3589349"/>
            <a:ext cx="1452849" cy="2642227"/>
          </a:xfrm>
          <a:prstGeom prst="rect">
            <a:avLst/>
          </a:prstGeom>
          <a:noFill/>
          <a:ln>
            <a:noFill/>
          </a:ln>
        </p:spPr>
      </p:pic>
      <p:pic>
        <p:nvPicPr>
          <p:cNvPr id="171" name="Google Shape;171;g21865fad577_0_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580975" y="3589350"/>
            <a:ext cx="1532409" cy="2642227"/>
          </a:xfrm>
          <a:prstGeom prst="rect">
            <a:avLst/>
          </a:prstGeom>
          <a:noFill/>
          <a:ln>
            <a:noFill/>
          </a:ln>
        </p:spPr>
      </p:pic>
      <p:sp>
        <p:nvSpPr>
          <p:cNvPr id="172" name="Google Shape;172;g21865fad577_0_1"/>
          <p:cNvSpPr txBox="1"/>
          <p:nvPr/>
        </p:nvSpPr>
        <p:spPr>
          <a:xfrm>
            <a:off x="1518813" y="6356275"/>
            <a:ext cx="495600" cy="36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173" name="Google Shape;173;g21865fad577_0_1"/>
          <p:cNvSpPr txBox="1"/>
          <p:nvPr/>
        </p:nvSpPr>
        <p:spPr>
          <a:xfrm>
            <a:off x="3116577" y="6356275"/>
            <a:ext cx="583200" cy="36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15%</a:t>
            </a:r>
            <a:endParaRPr sz="1400" b="0" i="0" u="none" strike="noStrike" cap="none">
              <a:solidFill>
                <a:srgbClr val="000000"/>
              </a:solidFill>
              <a:latin typeface="Arial"/>
              <a:ea typeface="Arial"/>
              <a:cs typeface="Arial"/>
              <a:sym typeface="Arial"/>
            </a:endParaRPr>
          </a:p>
        </p:txBody>
      </p:sp>
      <p:sp>
        <p:nvSpPr>
          <p:cNvPr id="174" name="Google Shape;174;g21865fad577_0_1"/>
          <p:cNvSpPr txBox="1"/>
          <p:nvPr/>
        </p:nvSpPr>
        <p:spPr>
          <a:xfrm>
            <a:off x="4920541" y="6356275"/>
            <a:ext cx="643500" cy="36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p:txBody>
      </p:sp>
      <p:sp>
        <p:nvSpPr>
          <p:cNvPr id="175" name="Google Shape;175;g21865fad577_0_1"/>
          <p:cNvSpPr txBox="1"/>
          <p:nvPr/>
        </p:nvSpPr>
        <p:spPr>
          <a:xfrm>
            <a:off x="6817116" y="6356275"/>
            <a:ext cx="643500" cy="36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35%</a:t>
            </a:r>
            <a:endParaRPr sz="1400" b="0" i="0" u="none" strike="noStrike" cap="none">
              <a:solidFill>
                <a:srgbClr val="000000"/>
              </a:solidFill>
              <a:latin typeface="Arial"/>
              <a:ea typeface="Arial"/>
              <a:cs typeface="Arial"/>
              <a:sym typeface="Arial"/>
            </a:endParaRPr>
          </a:p>
        </p:txBody>
      </p:sp>
      <p:sp>
        <p:nvSpPr>
          <p:cNvPr id="176" name="Google Shape;176;g21865fad577_0_1"/>
          <p:cNvSpPr txBox="1"/>
          <p:nvPr/>
        </p:nvSpPr>
        <p:spPr>
          <a:xfrm>
            <a:off x="8532791" y="6356275"/>
            <a:ext cx="643500" cy="36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50%</a:t>
            </a:r>
            <a:endParaRPr sz="1400" b="0" i="0" u="none" strike="noStrike" cap="none">
              <a:solidFill>
                <a:srgbClr val="000000"/>
              </a:solidFill>
              <a:latin typeface="Arial"/>
              <a:ea typeface="Arial"/>
              <a:cs typeface="Arial"/>
              <a:sym typeface="Arial"/>
            </a:endParaRPr>
          </a:p>
        </p:txBody>
      </p:sp>
      <p:sp>
        <p:nvSpPr>
          <p:cNvPr id="177" name="Google Shape;177;g21865fad577_0_1"/>
          <p:cNvSpPr txBox="1"/>
          <p:nvPr/>
        </p:nvSpPr>
        <p:spPr>
          <a:xfrm>
            <a:off x="10025416" y="6356275"/>
            <a:ext cx="643500" cy="36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65%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EBCE5A-9CB4-68B5-2F90-3E879DADAA6B}"/>
              </a:ext>
            </a:extLst>
          </p:cNvPr>
          <p:cNvSpPr>
            <a:spLocks noGrp="1"/>
          </p:cNvSpPr>
          <p:nvPr>
            <p:ph type="sldNum" sz="quarter" idx="12"/>
          </p:nvPr>
        </p:nvSpPr>
        <p:spPr/>
        <p:txBody>
          <a:bodyPr/>
          <a:lstStyle/>
          <a:p>
            <a:fld id="{920514D5-8284-4111-9E4A-205D4509E6BB}" type="slidenum">
              <a:rPr lang="en-US" smtClean="0"/>
              <a:pPr/>
              <a:t>14</a:t>
            </a:fld>
            <a:endParaRPr lang="en-US" dirty="0"/>
          </a:p>
        </p:txBody>
      </p:sp>
      <p:sp>
        <p:nvSpPr>
          <p:cNvPr id="4" name="Title 3">
            <a:extLst>
              <a:ext uri="{FF2B5EF4-FFF2-40B4-BE49-F238E27FC236}">
                <a16:creationId xmlns:a16="http://schemas.microsoft.com/office/drawing/2014/main" id="{7891B4EC-44F5-C691-B938-35CF67D7244C}"/>
              </a:ext>
            </a:extLst>
          </p:cNvPr>
          <p:cNvSpPr>
            <a:spLocks noGrp="1"/>
          </p:cNvSpPr>
          <p:nvPr>
            <p:ph type="title"/>
          </p:nvPr>
        </p:nvSpPr>
        <p:spPr/>
        <p:txBody>
          <a:bodyPr>
            <a:normAutofit fontScale="90000"/>
          </a:bodyPr>
          <a:lstStyle/>
          <a:p>
            <a:r>
              <a:rPr lang="en-US" dirty="0"/>
              <a:t>Ba</a:t>
            </a:r>
            <a:r>
              <a:rPr lang="en-US" sz="3200" u="none" strike="noStrike" dirty="0">
                <a:effectLst/>
              </a:rPr>
              <a:t>(NO</a:t>
            </a:r>
            <a:r>
              <a:rPr lang="en-US" sz="3200" u="none" strike="noStrike" baseline="-25000" dirty="0">
                <a:effectLst/>
              </a:rPr>
              <a:t>3</a:t>
            </a:r>
            <a:r>
              <a:rPr lang="en-US" sz="3200" u="none" strike="noStrike" dirty="0">
                <a:effectLst/>
              </a:rPr>
              <a:t>)</a:t>
            </a:r>
            <a:r>
              <a:rPr lang="en-US" sz="3200" u="none" strike="noStrike" baseline="-25000" dirty="0">
                <a:effectLst/>
              </a:rPr>
              <a:t>2 </a:t>
            </a:r>
            <a:r>
              <a:rPr lang="en-US" dirty="0"/>
              <a:t> based formulations yield the highest combustion rate, and MnO</a:t>
            </a:r>
            <a:r>
              <a:rPr lang="en-US" baseline="-25000" dirty="0"/>
              <a:t>2</a:t>
            </a:r>
            <a:r>
              <a:rPr lang="en-US" dirty="0"/>
              <a:t> the lowest (85% solids loading)</a:t>
            </a:r>
          </a:p>
        </p:txBody>
      </p:sp>
      <p:pic>
        <p:nvPicPr>
          <p:cNvPr id="5" name="Picture 4">
            <a:extLst>
              <a:ext uri="{FF2B5EF4-FFF2-40B4-BE49-F238E27FC236}">
                <a16:creationId xmlns:a16="http://schemas.microsoft.com/office/drawing/2014/main" id="{668670CA-4348-B085-5B82-77350839E3DE}"/>
              </a:ext>
            </a:extLst>
          </p:cNvPr>
          <p:cNvPicPr>
            <a:picLocks noChangeAspect="1"/>
          </p:cNvPicPr>
          <p:nvPr/>
        </p:nvPicPr>
        <p:blipFill>
          <a:blip r:embed="rId2"/>
          <a:stretch>
            <a:fillRect/>
          </a:stretch>
        </p:blipFill>
        <p:spPr>
          <a:xfrm>
            <a:off x="2324100" y="1463103"/>
            <a:ext cx="7029450" cy="5272088"/>
          </a:xfrm>
          <a:prstGeom prst="rect">
            <a:avLst/>
          </a:prstGeom>
        </p:spPr>
      </p:pic>
    </p:spTree>
    <p:extLst>
      <p:ext uri="{BB962C8B-B14F-4D97-AF65-F5344CB8AC3E}">
        <p14:creationId xmlns:p14="http://schemas.microsoft.com/office/powerpoint/2010/main" val="2166094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EBCE5A-9CB4-68B5-2F90-3E879DADAA6B}"/>
              </a:ext>
            </a:extLst>
          </p:cNvPr>
          <p:cNvSpPr>
            <a:spLocks noGrp="1"/>
          </p:cNvSpPr>
          <p:nvPr>
            <p:ph type="sldNum" sz="quarter" idx="12"/>
          </p:nvPr>
        </p:nvSpPr>
        <p:spPr/>
        <p:txBody>
          <a:bodyPr/>
          <a:lstStyle/>
          <a:p>
            <a:fld id="{920514D5-8284-4111-9E4A-205D4509E6BB}" type="slidenum">
              <a:rPr lang="en-US" smtClean="0"/>
              <a:pPr/>
              <a:t>15</a:t>
            </a:fld>
            <a:endParaRPr lang="en-US" dirty="0"/>
          </a:p>
        </p:txBody>
      </p:sp>
      <p:sp>
        <p:nvSpPr>
          <p:cNvPr id="4" name="Title 3">
            <a:extLst>
              <a:ext uri="{FF2B5EF4-FFF2-40B4-BE49-F238E27FC236}">
                <a16:creationId xmlns:a16="http://schemas.microsoft.com/office/drawing/2014/main" id="{7891B4EC-44F5-C691-B938-35CF67D7244C}"/>
              </a:ext>
            </a:extLst>
          </p:cNvPr>
          <p:cNvSpPr>
            <a:spLocks noGrp="1"/>
          </p:cNvSpPr>
          <p:nvPr>
            <p:ph type="title"/>
          </p:nvPr>
        </p:nvSpPr>
        <p:spPr/>
        <p:txBody>
          <a:bodyPr>
            <a:normAutofit fontScale="90000"/>
          </a:bodyPr>
          <a:lstStyle/>
          <a:p>
            <a:r>
              <a:rPr lang="en-US" dirty="0"/>
              <a:t>Ongoing work: characterizing power and energy </a:t>
            </a:r>
            <a:br>
              <a:rPr lang="en-US" dirty="0"/>
            </a:br>
            <a:r>
              <a:rPr lang="en-US" dirty="0"/>
              <a:t>requirements to ignite inks (85% solids loading)</a:t>
            </a:r>
          </a:p>
        </p:txBody>
      </p:sp>
      <p:pic>
        <p:nvPicPr>
          <p:cNvPr id="2" name="Picture 1">
            <a:extLst>
              <a:ext uri="{FF2B5EF4-FFF2-40B4-BE49-F238E27FC236}">
                <a16:creationId xmlns:a16="http://schemas.microsoft.com/office/drawing/2014/main" id="{EA963870-0DCC-A575-7745-61D32D4CD034}"/>
              </a:ext>
            </a:extLst>
          </p:cNvPr>
          <p:cNvPicPr>
            <a:picLocks noChangeAspect="1"/>
          </p:cNvPicPr>
          <p:nvPr/>
        </p:nvPicPr>
        <p:blipFill>
          <a:blip r:embed="rId2"/>
          <a:stretch>
            <a:fillRect/>
          </a:stretch>
        </p:blipFill>
        <p:spPr>
          <a:xfrm>
            <a:off x="2495550" y="1618615"/>
            <a:ext cx="6286500" cy="4714875"/>
          </a:xfrm>
          <a:prstGeom prst="rect">
            <a:avLst/>
          </a:prstGeom>
        </p:spPr>
      </p:pic>
    </p:spTree>
    <p:extLst>
      <p:ext uri="{BB962C8B-B14F-4D97-AF65-F5344CB8AC3E}">
        <p14:creationId xmlns:p14="http://schemas.microsoft.com/office/powerpoint/2010/main" val="3717836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Arial" charset="0"/>
              </a:rPr>
              <a:t>Questions?</a:t>
            </a:r>
          </a:p>
        </p:txBody>
      </p:sp>
      <p:sp>
        <p:nvSpPr>
          <p:cNvPr id="6" name="Content Placeholder 1"/>
          <p:cNvSpPr>
            <a:spLocks noGrp="1"/>
          </p:cNvSpPr>
          <p:nvPr>
            <p:ph idx="1"/>
          </p:nvPr>
        </p:nvSpPr>
        <p:spPr>
          <a:xfrm>
            <a:off x="723900" y="1771650"/>
            <a:ext cx="4873155" cy="1935308"/>
          </a:xfrm>
          <a:ln>
            <a:solidFill>
              <a:srgbClr val="0000CC"/>
            </a:solidFill>
          </a:ln>
        </p:spPr>
        <p:txBody>
          <a:bodyPr>
            <a:normAutofit fontScale="92500" lnSpcReduction="10000"/>
          </a:bodyPr>
          <a:lstStyle/>
          <a:p>
            <a:pPr marL="0" indent="0" algn="ctr">
              <a:buFontTx/>
              <a:buNone/>
              <a:defRPr/>
            </a:pPr>
            <a:r>
              <a:rPr lang="en-US" sz="2400" dirty="0"/>
              <a:t>Advanced Computational Metallurgy and Additive Composite Manufacturing Laboratory (ACML</a:t>
            </a:r>
            <a:r>
              <a:rPr lang="en-US" sz="2400" baseline="30000" dirty="0"/>
              <a:t>2</a:t>
            </a:r>
            <a:r>
              <a:rPr lang="en-US" sz="2400" dirty="0"/>
              <a:t>)</a:t>
            </a:r>
          </a:p>
          <a:p>
            <a:pPr marL="0" indent="0" algn="ctr">
              <a:buFontTx/>
              <a:buNone/>
              <a:defRPr/>
            </a:pPr>
            <a:r>
              <a:rPr lang="en-US" dirty="0" err="1"/>
              <a:t>chelsey.hargather@nmt.edu</a:t>
            </a:r>
            <a:endParaRPr lang="en-US" sz="2400" dirty="0"/>
          </a:p>
          <a:p>
            <a:pPr marL="0" indent="0" algn="ctr">
              <a:buFontTx/>
              <a:buNone/>
              <a:defRPr/>
            </a:pPr>
            <a:r>
              <a:rPr lang="en-US" sz="2400" dirty="0" err="1"/>
              <a:t>www.nmt.edu</a:t>
            </a:r>
            <a:r>
              <a:rPr lang="en-US" sz="2400" dirty="0"/>
              <a:t>/</a:t>
            </a:r>
            <a:r>
              <a:rPr lang="en-US" sz="2400" dirty="0" err="1"/>
              <a:t>hargatherlab</a:t>
            </a:r>
            <a:endParaRPr lang="en-US" sz="2400" dirty="0"/>
          </a:p>
        </p:txBody>
      </p:sp>
      <p:sp>
        <p:nvSpPr>
          <p:cNvPr id="2" name="Slide Number Placeholder 1">
            <a:extLst>
              <a:ext uri="{FF2B5EF4-FFF2-40B4-BE49-F238E27FC236}">
                <a16:creationId xmlns:a16="http://schemas.microsoft.com/office/drawing/2014/main" id="{71A93DA2-EB1E-6149-9A32-0D180F7A70D1}"/>
              </a:ext>
            </a:extLst>
          </p:cNvPr>
          <p:cNvSpPr>
            <a:spLocks noGrp="1"/>
          </p:cNvSpPr>
          <p:nvPr>
            <p:ph type="sldNum" sz="quarter" idx="12"/>
          </p:nvPr>
        </p:nvSpPr>
        <p:spPr/>
        <p:txBody>
          <a:bodyPr/>
          <a:lstStyle/>
          <a:p>
            <a:fld id="{920514D5-8284-4111-9E4A-205D4509E6BB}" type="slidenum">
              <a:rPr lang="en-US" smtClean="0"/>
              <a:pPr/>
              <a:t>16</a:t>
            </a:fld>
            <a:endParaRPr lang="en-US" dirty="0"/>
          </a:p>
        </p:txBody>
      </p:sp>
      <p:pic>
        <p:nvPicPr>
          <p:cNvPr id="7" name="trimmed core burn.mp4" descr="trimmed core burn.mp4">
            <a:hlinkClick r:id="" action="ppaction://media"/>
            <a:hlinkHover r:id="" action="ppaction://ole?verb=0"/>
            <a:extLst>
              <a:ext uri="{FF2B5EF4-FFF2-40B4-BE49-F238E27FC236}">
                <a16:creationId xmlns:a16="http://schemas.microsoft.com/office/drawing/2014/main" id="{9A71F114-0032-FB4F-89AD-C857EFA812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34964" y="1771650"/>
            <a:ext cx="4972050" cy="2796715"/>
          </a:xfrm>
          <a:prstGeom prst="rect">
            <a:avLst/>
          </a:prstGeom>
        </p:spPr>
      </p:pic>
      <p:pic>
        <p:nvPicPr>
          <p:cNvPr id="3" name="Picture 2">
            <a:extLst>
              <a:ext uri="{FF2B5EF4-FFF2-40B4-BE49-F238E27FC236}">
                <a16:creationId xmlns:a16="http://schemas.microsoft.com/office/drawing/2014/main" id="{8ADF2059-6262-5C17-39A6-A2C1B3D9B7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24750" y="4768697"/>
            <a:ext cx="1811757" cy="687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 Brief History of the Department of Energy | Department of Energy">
            <a:extLst>
              <a:ext uri="{FF2B5EF4-FFF2-40B4-BE49-F238E27FC236}">
                <a16:creationId xmlns:a16="http://schemas.microsoft.com/office/drawing/2014/main" id="{7537DBF7-34DB-CE77-770D-544F974BBB6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12195" y="4860474"/>
            <a:ext cx="1243528" cy="1243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535D0C-8BBB-7D09-9998-CE4AAC7211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05534" y="4768697"/>
            <a:ext cx="2144405" cy="764920"/>
          </a:xfrm>
          <a:prstGeom prst="rect">
            <a:avLst/>
          </a:prstGeom>
        </p:spPr>
      </p:pic>
      <p:pic>
        <p:nvPicPr>
          <p:cNvPr id="10" name="Picture 9" descr="DARPA_Logo.jpg">
            <a:extLst>
              <a:ext uri="{FF2B5EF4-FFF2-40B4-BE49-F238E27FC236}">
                <a16:creationId xmlns:a16="http://schemas.microsoft.com/office/drawing/2014/main" id="{997AE5E5-B5C2-9901-E7DC-560FF604C0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21544" y="5601754"/>
            <a:ext cx="1959590" cy="1004496"/>
          </a:xfrm>
          <a:prstGeom prst="rect">
            <a:avLst/>
          </a:prstGeom>
        </p:spPr>
      </p:pic>
      <p:pic>
        <p:nvPicPr>
          <p:cNvPr id="11" name="Picture 2">
            <a:extLst>
              <a:ext uri="{FF2B5EF4-FFF2-40B4-BE49-F238E27FC236}">
                <a16:creationId xmlns:a16="http://schemas.microsoft.com/office/drawing/2014/main" id="{920F2AEA-FA7C-7243-25EC-8C3D27AD001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52591" y="5553077"/>
            <a:ext cx="1168398" cy="11683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68709AF-BAB9-A35C-79D7-A4CC8DC99E1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23900" y="3821258"/>
            <a:ext cx="4873155" cy="2609247"/>
          </a:xfrm>
          <a:prstGeom prst="rect">
            <a:avLst/>
          </a:prstGeom>
        </p:spPr>
      </p:pic>
    </p:spTree>
    <p:extLst>
      <p:ext uri="{BB962C8B-B14F-4D97-AF65-F5344CB8AC3E}">
        <p14:creationId xmlns:p14="http://schemas.microsoft.com/office/powerpoint/2010/main" val="3645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06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1C7C42-A95E-6967-0AD0-033BF197EDAA}"/>
              </a:ext>
            </a:extLst>
          </p:cNvPr>
          <p:cNvSpPr>
            <a:spLocks noGrp="1"/>
          </p:cNvSpPr>
          <p:nvPr>
            <p:ph idx="1"/>
          </p:nvPr>
        </p:nvSpPr>
        <p:spPr/>
        <p:txBody>
          <a:bodyPr/>
          <a:lstStyle/>
          <a:p>
            <a:pPr marL="0" indent="0">
              <a:buNone/>
            </a:pPr>
            <a:r>
              <a:rPr lang="en-US" sz="1800" dirty="0">
                <a:effectLst/>
                <a:latin typeface="Times New Roman" panose="02020603050405020304" pitchFamily="18" charset="0"/>
                <a:ea typeface="Calibri" panose="020F0502020204030204" pitchFamily="34" charset="0"/>
              </a:rPr>
              <a:t>Additive manufacturing (AM) is a growing field of research, offering advantages in accuracy, logistics, and design that are difficult or impossible through conventional manufacturing. Adaptation of AM techniques for energetic materials, whether it is munition propellant, rocket propellants, or pyrotechnics, has lagged behind most other materials in being adapted to AM methods.  In this talk, results from two AM projects related to energetic materials in Dr. Hargather’s research lab are given.  First, seven propellant formulations designed for additive manufacture in a custom-built extrusion-driven platform are characterized in terms of apparent initial viscosity, time-dependent viscosity changes, and combustion properties, as well as the tensile properties of the final product relative to a cast material. Both spindle and extrusion-based viscometry methods are employed and compared. The formulations that behave similarly to a Bingham plastic are determined to be most suitable for printing applications. Second, ongoing work on the development and characterization of a pyrotechnic initiator ink is presented.  The goal of the initiator ink is to demonstrate multi-point initiation on an energetic substrate.  Formulation development and initial characterization of the viscosity and burn rates of thermites blended with iron sulfide in an energetic binder are discussed.</a:t>
            </a:r>
            <a:r>
              <a:rPr lang="en-US" dirty="0">
                <a:effectLst/>
              </a:rPr>
              <a:t> </a:t>
            </a:r>
            <a:endParaRPr lang="en-US" dirty="0"/>
          </a:p>
        </p:txBody>
      </p:sp>
      <p:sp>
        <p:nvSpPr>
          <p:cNvPr id="3" name="Slide Number Placeholder 2">
            <a:extLst>
              <a:ext uri="{FF2B5EF4-FFF2-40B4-BE49-F238E27FC236}">
                <a16:creationId xmlns:a16="http://schemas.microsoft.com/office/drawing/2014/main" id="{415FEB60-9925-59CA-F903-96D451A7BE9D}"/>
              </a:ext>
            </a:extLst>
          </p:cNvPr>
          <p:cNvSpPr>
            <a:spLocks noGrp="1"/>
          </p:cNvSpPr>
          <p:nvPr>
            <p:ph type="sldNum" sz="quarter" idx="12"/>
          </p:nvPr>
        </p:nvSpPr>
        <p:spPr/>
        <p:txBody>
          <a:bodyPr/>
          <a:lstStyle/>
          <a:p>
            <a:fld id="{920514D5-8284-4111-9E4A-205D4509E6BB}" type="slidenum">
              <a:rPr lang="en-US" smtClean="0"/>
              <a:pPr/>
              <a:t>17</a:t>
            </a:fld>
            <a:endParaRPr lang="en-US" dirty="0"/>
          </a:p>
        </p:txBody>
      </p:sp>
      <p:sp>
        <p:nvSpPr>
          <p:cNvPr id="4" name="Title 3">
            <a:extLst>
              <a:ext uri="{FF2B5EF4-FFF2-40B4-BE49-F238E27FC236}">
                <a16:creationId xmlns:a16="http://schemas.microsoft.com/office/drawing/2014/main" id="{90A8304F-C42D-A3DE-C6F9-04C7DF303E71}"/>
              </a:ext>
            </a:extLst>
          </p:cNvPr>
          <p:cNvSpPr>
            <a:spLocks noGrp="1"/>
          </p:cNvSpPr>
          <p:nvPr>
            <p:ph type="title"/>
          </p:nvPr>
        </p:nvSpPr>
        <p:spPr/>
        <p:txBody>
          <a:bodyPr/>
          <a:lstStyle/>
          <a:p>
            <a:r>
              <a:rPr lang="en-US" dirty="0"/>
              <a:t>Abstract </a:t>
            </a:r>
          </a:p>
        </p:txBody>
      </p:sp>
    </p:spTree>
    <p:extLst>
      <p:ext uri="{BB962C8B-B14F-4D97-AF65-F5344CB8AC3E}">
        <p14:creationId xmlns:p14="http://schemas.microsoft.com/office/powerpoint/2010/main" val="1931723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00059-61DD-C88C-0139-C9310EC5530A}"/>
              </a:ext>
            </a:extLst>
          </p:cNvPr>
          <p:cNvSpPr>
            <a:spLocks noGrp="1"/>
          </p:cNvSpPr>
          <p:nvPr>
            <p:ph type="sldNum" sz="quarter" idx="12"/>
          </p:nvPr>
        </p:nvSpPr>
        <p:spPr/>
        <p:txBody>
          <a:bodyPr/>
          <a:lstStyle/>
          <a:p>
            <a:fld id="{920514D5-8284-4111-9E4A-205D4509E6BB}" type="slidenum">
              <a:rPr lang="en-US" smtClean="0"/>
              <a:pPr/>
              <a:t>18</a:t>
            </a:fld>
            <a:endParaRPr lang="en-US" dirty="0"/>
          </a:p>
        </p:txBody>
      </p:sp>
      <p:sp>
        <p:nvSpPr>
          <p:cNvPr id="4" name="Title 3">
            <a:extLst>
              <a:ext uri="{FF2B5EF4-FFF2-40B4-BE49-F238E27FC236}">
                <a16:creationId xmlns:a16="http://schemas.microsoft.com/office/drawing/2014/main" id="{394E2B8C-E536-10F5-126D-21838B0CFF63}"/>
              </a:ext>
            </a:extLst>
          </p:cNvPr>
          <p:cNvSpPr>
            <a:spLocks noGrp="1"/>
          </p:cNvSpPr>
          <p:nvPr>
            <p:ph type="title"/>
          </p:nvPr>
        </p:nvSpPr>
        <p:spPr/>
        <p:txBody>
          <a:bodyPr/>
          <a:lstStyle/>
          <a:p>
            <a:r>
              <a:rPr lang="en-US" dirty="0"/>
              <a:t>Formulations explored in the present work, per 100 g</a:t>
            </a:r>
          </a:p>
        </p:txBody>
      </p:sp>
      <p:sp>
        <p:nvSpPr>
          <p:cNvPr id="6" name="Rectangle 5">
            <a:extLst>
              <a:ext uri="{FF2B5EF4-FFF2-40B4-BE49-F238E27FC236}">
                <a16:creationId xmlns:a16="http://schemas.microsoft.com/office/drawing/2014/main" id="{14374082-2A06-4F66-97A3-D4B1B05B8D3B}"/>
              </a:ext>
            </a:extLst>
          </p:cNvPr>
          <p:cNvSpPr/>
          <p:nvPr/>
        </p:nvSpPr>
        <p:spPr>
          <a:xfrm>
            <a:off x="17318" y="6119336"/>
            <a:ext cx="8324850" cy="738664"/>
          </a:xfrm>
          <a:prstGeom prst="rect">
            <a:avLst/>
          </a:prstGeom>
        </p:spPr>
        <p:txBody>
          <a:bodyPr wrap="square">
            <a:spAutoFit/>
          </a:bodyPr>
          <a:lstStyle/>
          <a:p>
            <a:r>
              <a:rPr lang="en-US" sz="1400" dirty="0" err="1"/>
              <a:t>Oberth</a:t>
            </a:r>
            <a:r>
              <a:rPr lang="en-US" sz="1400" dirty="0"/>
              <a:t>, Principles of Solid Propellant Development, 1987</a:t>
            </a:r>
          </a:p>
          <a:p>
            <a:r>
              <a:rPr lang="en-US" sz="1400" dirty="0"/>
              <a:t>Farris, Trans. Soc. </a:t>
            </a:r>
            <a:r>
              <a:rPr lang="en-US" sz="1400" dirty="0" err="1"/>
              <a:t>Rheol</a:t>
            </a:r>
            <a:r>
              <a:rPr lang="en-US" sz="1400" dirty="0"/>
              <a:t>., vol. 12, no. 2, pp. 281–301, Jul. 1968 </a:t>
            </a:r>
          </a:p>
          <a:p>
            <a:r>
              <a:rPr lang="en-US" sz="1400" dirty="0"/>
              <a:t>Purcell, New Mexico Tech MS thesis, 2022</a:t>
            </a:r>
          </a:p>
        </p:txBody>
      </p:sp>
      <p:graphicFrame>
        <p:nvGraphicFramePr>
          <p:cNvPr id="7" name="Table 6">
            <a:extLst>
              <a:ext uri="{FF2B5EF4-FFF2-40B4-BE49-F238E27FC236}">
                <a16:creationId xmlns:a16="http://schemas.microsoft.com/office/drawing/2014/main" id="{53E30B81-CF3E-67BC-DD87-3B0EF23C5EC3}"/>
              </a:ext>
            </a:extLst>
          </p:cNvPr>
          <p:cNvGraphicFramePr>
            <a:graphicFrameLocks noGrp="1"/>
          </p:cNvGraphicFramePr>
          <p:nvPr/>
        </p:nvGraphicFramePr>
        <p:xfrm>
          <a:off x="723900" y="1714500"/>
          <a:ext cx="10972800" cy="3830398"/>
        </p:xfrm>
        <a:graphic>
          <a:graphicData uri="http://schemas.openxmlformats.org/drawingml/2006/table">
            <a:tbl>
              <a:tblPr firstRow="1" firstCol="1" lastRow="1" lastCol="1" bandRow="1" bandCol="1"/>
              <a:tblGrid>
                <a:gridCol w="1075690">
                  <a:extLst>
                    <a:ext uri="{9D8B030D-6E8A-4147-A177-3AD203B41FA5}">
                      <a16:colId xmlns:a16="http://schemas.microsoft.com/office/drawing/2014/main" val="1494766184"/>
                    </a:ext>
                  </a:extLst>
                </a:gridCol>
                <a:gridCol w="981710">
                  <a:extLst>
                    <a:ext uri="{9D8B030D-6E8A-4147-A177-3AD203B41FA5}">
                      <a16:colId xmlns:a16="http://schemas.microsoft.com/office/drawing/2014/main" val="959023312"/>
                    </a:ext>
                  </a:extLst>
                </a:gridCol>
                <a:gridCol w="1028700">
                  <a:extLst>
                    <a:ext uri="{9D8B030D-6E8A-4147-A177-3AD203B41FA5}">
                      <a16:colId xmlns:a16="http://schemas.microsoft.com/office/drawing/2014/main" val="2506971077"/>
                    </a:ext>
                  </a:extLst>
                </a:gridCol>
                <a:gridCol w="1371600">
                  <a:extLst>
                    <a:ext uri="{9D8B030D-6E8A-4147-A177-3AD203B41FA5}">
                      <a16:colId xmlns:a16="http://schemas.microsoft.com/office/drawing/2014/main" val="2670867591"/>
                    </a:ext>
                  </a:extLst>
                </a:gridCol>
                <a:gridCol w="1371600">
                  <a:extLst>
                    <a:ext uri="{9D8B030D-6E8A-4147-A177-3AD203B41FA5}">
                      <a16:colId xmlns:a16="http://schemas.microsoft.com/office/drawing/2014/main" val="150003855"/>
                    </a:ext>
                  </a:extLst>
                </a:gridCol>
                <a:gridCol w="1371600">
                  <a:extLst>
                    <a:ext uri="{9D8B030D-6E8A-4147-A177-3AD203B41FA5}">
                      <a16:colId xmlns:a16="http://schemas.microsoft.com/office/drawing/2014/main" val="2135064648"/>
                    </a:ext>
                  </a:extLst>
                </a:gridCol>
                <a:gridCol w="1257300">
                  <a:extLst>
                    <a:ext uri="{9D8B030D-6E8A-4147-A177-3AD203B41FA5}">
                      <a16:colId xmlns:a16="http://schemas.microsoft.com/office/drawing/2014/main" val="2781834980"/>
                    </a:ext>
                  </a:extLst>
                </a:gridCol>
                <a:gridCol w="1257300">
                  <a:extLst>
                    <a:ext uri="{9D8B030D-6E8A-4147-A177-3AD203B41FA5}">
                      <a16:colId xmlns:a16="http://schemas.microsoft.com/office/drawing/2014/main" val="1349780875"/>
                    </a:ext>
                  </a:extLst>
                </a:gridCol>
                <a:gridCol w="1257300">
                  <a:extLst>
                    <a:ext uri="{9D8B030D-6E8A-4147-A177-3AD203B41FA5}">
                      <a16:colId xmlns:a16="http://schemas.microsoft.com/office/drawing/2014/main" val="1361850697"/>
                    </a:ext>
                  </a:extLst>
                </a:gridCol>
              </a:tblGrid>
              <a:tr h="589292">
                <a:tc>
                  <a:txBody>
                    <a:bodyPr/>
                    <a:lstStyle/>
                    <a:p>
                      <a:pPr marL="0" marR="0">
                        <a:spcBef>
                          <a:spcPts val="0"/>
                        </a:spcBef>
                        <a:spcAft>
                          <a:spcPts val="0"/>
                        </a:spcAft>
                      </a:pPr>
                      <a:r>
                        <a:rPr lang="en-US" sz="1600">
                          <a:solidFill>
                            <a:srgbClr val="000080"/>
                          </a:solidFill>
                          <a:effectLst/>
                          <a:latin typeface="Arial" panose="020B0604020202020204" pitchFamily="34" charset="0"/>
                          <a:ea typeface="Times New Roman" panose="02020603050405020304" pitchFamily="18" charset="0"/>
                        </a:rPr>
                        <a:t>Chemical Name</a:t>
                      </a:r>
                      <a:endParaRPr lang="en-US" sz="1600">
                        <a:solidFill>
                          <a:srgbClr val="000080"/>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80"/>
                          </a:solidFill>
                          <a:effectLst/>
                          <a:latin typeface="Arial" panose="020B0604020202020204" pitchFamily="34" charset="0"/>
                          <a:ea typeface="Times New Roman" panose="02020603050405020304" pitchFamily="18" charset="0"/>
                        </a:rPr>
                        <a:t>Role</a:t>
                      </a:r>
                      <a:endParaRPr lang="en-US" sz="1600" dirty="0">
                        <a:solidFill>
                          <a:srgbClr val="000080"/>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80"/>
                          </a:solidFill>
                          <a:effectLst/>
                          <a:highlight>
                            <a:srgbClr val="FFFF00"/>
                          </a:highlight>
                          <a:latin typeface="Arial" panose="020B0604020202020204" pitchFamily="34" charset="0"/>
                          <a:ea typeface="Times New Roman" panose="02020603050405020304" pitchFamily="18" charset="0"/>
                        </a:rPr>
                        <a:t>Formula 1</a:t>
                      </a:r>
                      <a:endParaRPr lang="en-US" sz="1600" dirty="0">
                        <a:solidFill>
                          <a:srgbClr val="000080"/>
                        </a:solidFill>
                        <a:effectLst/>
                        <a:highlight>
                          <a:srgbClr val="FFFF00"/>
                        </a:highligh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600" dirty="0">
                          <a:solidFill>
                            <a:srgbClr val="000080"/>
                          </a:solidFill>
                          <a:effectLst/>
                          <a:highlight>
                            <a:srgbClr val="FFFF00"/>
                          </a:highlight>
                          <a:latin typeface="Arial" panose="020B0604020202020204" pitchFamily="34" charset="0"/>
                          <a:ea typeface="Times New Roman" panose="02020603050405020304" pitchFamily="18" charset="0"/>
                        </a:rPr>
                        <a:t>Weight (g)</a:t>
                      </a:r>
                      <a:endParaRPr lang="en-US" sz="1600" dirty="0">
                        <a:solidFill>
                          <a:srgbClr val="000080"/>
                        </a:solidFill>
                        <a:effectLst/>
                        <a:highlight>
                          <a:srgbClr val="FFFF00"/>
                        </a:highligh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80"/>
                          </a:solidFill>
                          <a:effectLst/>
                          <a:latin typeface="Arial" panose="020B0604020202020204" pitchFamily="34" charset="0"/>
                          <a:ea typeface="Times New Roman" panose="02020603050405020304" pitchFamily="18" charset="0"/>
                        </a:rPr>
                        <a:t>Formula 2</a:t>
                      </a:r>
                      <a:endParaRPr lang="en-US" sz="1600" dirty="0">
                        <a:solidFill>
                          <a:srgbClr val="00008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600" dirty="0">
                          <a:solidFill>
                            <a:srgbClr val="000080"/>
                          </a:solidFill>
                          <a:effectLst/>
                          <a:latin typeface="Arial" panose="020B0604020202020204" pitchFamily="34" charset="0"/>
                          <a:ea typeface="Times New Roman" panose="02020603050405020304" pitchFamily="18" charset="0"/>
                        </a:rPr>
                        <a:t>Weight (g)</a:t>
                      </a:r>
                      <a:endParaRPr lang="en-US" sz="1600" dirty="0">
                        <a:solidFill>
                          <a:srgbClr val="000080"/>
                        </a:solidFill>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80"/>
                          </a:solidFill>
                          <a:effectLst/>
                          <a:latin typeface="Arial" panose="020B0604020202020204" pitchFamily="34" charset="0"/>
                          <a:ea typeface="Times New Roman" panose="02020603050405020304" pitchFamily="18" charset="0"/>
                        </a:rPr>
                        <a:t>Formula 3</a:t>
                      </a:r>
                      <a:endParaRPr lang="en-US" sz="1600">
                        <a:solidFill>
                          <a:srgbClr val="00008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600">
                          <a:solidFill>
                            <a:srgbClr val="000080"/>
                          </a:solidFill>
                          <a:effectLst/>
                          <a:latin typeface="Arial" panose="020B0604020202020204" pitchFamily="34" charset="0"/>
                          <a:ea typeface="Times New Roman" panose="02020603050405020304" pitchFamily="18" charset="0"/>
                        </a:rPr>
                        <a:t>Weight (g)</a:t>
                      </a:r>
                      <a:endParaRPr lang="en-US" sz="1600">
                        <a:solidFill>
                          <a:srgbClr val="000080"/>
                        </a:solidFill>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80"/>
                          </a:solidFill>
                          <a:effectLst/>
                          <a:latin typeface="Arial" panose="020B0604020202020204" pitchFamily="34" charset="0"/>
                          <a:ea typeface="Times New Roman" panose="02020603050405020304" pitchFamily="18" charset="0"/>
                        </a:rPr>
                        <a:t>Formula 4 Weight (g)</a:t>
                      </a:r>
                      <a:endParaRPr lang="en-US" sz="1600">
                        <a:solidFill>
                          <a:srgbClr val="000080"/>
                        </a:solidFill>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a:solidFill>
                            <a:srgbClr val="000080"/>
                          </a:solidFill>
                          <a:effectLst/>
                          <a:latin typeface="Arial" panose="020B0604020202020204" pitchFamily="34" charset="0"/>
                          <a:ea typeface="Times New Roman" panose="02020603050405020304" pitchFamily="18" charset="0"/>
                        </a:rPr>
                        <a:t>Formula 5 Weight (g)</a:t>
                      </a:r>
                      <a:endParaRPr lang="en-US" sz="1600">
                        <a:solidFill>
                          <a:srgbClr val="000080"/>
                        </a:solidFill>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80"/>
                          </a:solidFill>
                          <a:effectLst/>
                          <a:highlight>
                            <a:srgbClr val="FFFF00"/>
                          </a:highlight>
                          <a:latin typeface="Arial" panose="020B0604020202020204" pitchFamily="34" charset="0"/>
                          <a:ea typeface="Times New Roman" panose="02020603050405020304" pitchFamily="18" charset="0"/>
                        </a:rPr>
                        <a:t>Formula 6 Weight (g)</a:t>
                      </a:r>
                      <a:endParaRPr lang="en-US" sz="1600" dirty="0">
                        <a:solidFill>
                          <a:srgbClr val="000080"/>
                        </a:solidFill>
                        <a:effectLst/>
                        <a:highlight>
                          <a:srgbClr val="FFFF00"/>
                        </a:highligh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000080"/>
                          </a:solidFill>
                          <a:effectLst/>
                          <a:latin typeface="Arial" panose="020B0604020202020204" pitchFamily="34" charset="0"/>
                          <a:ea typeface="Times New Roman" panose="02020603050405020304" pitchFamily="18" charset="0"/>
                        </a:rPr>
                        <a:t>Formula 7 Weight (g)</a:t>
                      </a:r>
                      <a:endParaRPr lang="en-US" sz="1600" dirty="0">
                        <a:solidFill>
                          <a:srgbClr val="000080"/>
                        </a:solidFill>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71888"/>
                  </a:ext>
                </a:extLst>
              </a:tr>
              <a:tr h="589292">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HTPB</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Polymer Resin</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13.7</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12.3</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11.4</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11.4</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11.4</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11.4</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9.12</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69354152"/>
                  </a:ext>
                </a:extLst>
              </a:tr>
              <a:tr h="294646">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IPDI</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Curative</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1.24</a:t>
                      </a:r>
                      <a:endParaRPr lang="en-US" sz="16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1.11</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1.03</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1.03</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1.03</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1.03</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0.824</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853951497"/>
                  </a:ext>
                </a:extLst>
              </a:tr>
              <a:tr h="294646">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IDP</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Plasticizer</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0.598</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0.538</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0.498</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0.498</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0.498</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0.498</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0.398</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47763081"/>
                  </a:ext>
                </a:extLst>
              </a:tr>
              <a:tr h="294646">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DBTDL</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Catalyst</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0.0030</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0.0027</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0.0025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0.0025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0.0025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0.0025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0.0020</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902101895"/>
                  </a:ext>
                </a:extLst>
              </a:tr>
              <a:tr h="294646">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400 </a:t>
                      </a:r>
                      <a:r>
                        <a:rPr lang="en-US" sz="1600">
                          <a:effectLst/>
                          <a:latin typeface="Times New Roman" panose="02020603050405020304" pitchFamily="18" charset="0"/>
                          <a:ea typeface="Times New Roman" panose="02020603050405020304" pitchFamily="18" charset="0"/>
                        </a:rPr>
                        <a:t>μ</a:t>
                      </a:r>
                      <a:r>
                        <a:rPr lang="en-US" sz="1600">
                          <a:effectLst/>
                          <a:latin typeface="Arial" panose="020B0604020202020204" pitchFamily="34" charset="0"/>
                          <a:ea typeface="Times New Roman" panose="02020603050405020304" pitchFamily="18" charset="0"/>
                        </a:rPr>
                        <a:t>m AP</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Oxidizer</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46.4</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31.5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47.5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39.6</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35.6</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31.6</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49.1</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243157970"/>
                  </a:ext>
                </a:extLst>
              </a:tr>
              <a:tr h="294646">
                <a:tc>
                  <a:txBody>
                    <a:bodyPr/>
                    <a:lstStyle/>
                    <a:p>
                      <a:pPr marL="0" marR="0" algn="just">
                        <a:spcBef>
                          <a:spcPts val="0"/>
                        </a:spcBef>
                        <a:spcAft>
                          <a:spcPts val="0"/>
                        </a:spcAft>
                      </a:pPr>
                      <a:r>
                        <a:rPr lang="en-US" sz="1600" dirty="0">
                          <a:effectLst/>
                          <a:latin typeface="Arial" panose="020B0604020202020204" pitchFamily="34" charset="0"/>
                          <a:ea typeface="Times New Roman" panose="02020603050405020304" pitchFamily="18" charset="0"/>
                        </a:rPr>
                        <a:t>90 </a:t>
                      </a:r>
                      <a:r>
                        <a:rPr lang="en-US" sz="1600" dirty="0" err="1">
                          <a:effectLst/>
                          <a:latin typeface="Times New Roman" panose="02020603050405020304" pitchFamily="18" charset="0"/>
                          <a:ea typeface="Times New Roman" panose="02020603050405020304" pitchFamily="18" charset="0"/>
                        </a:rPr>
                        <a:t>μ</a:t>
                      </a:r>
                      <a:r>
                        <a:rPr lang="en-US" sz="1600" dirty="0" err="1">
                          <a:effectLst/>
                          <a:latin typeface="Arial" panose="020B0604020202020204" pitchFamily="34" charset="0"/>
                          <a:ea typeface="Times New Roman" panose="02020603050405020304" pitchFamily="18" charset="0"/>
                        </a:rPr>
                        <a:t>m</a:t>
                      </a:r>
                      <a:r>
                        <a:rPr lang="en-US" sz="1600" dirty="0">
                          <a:effectLst/>
                          <a:latin typeface="Arial" panose="020B0604020202020204" pitchFamily="34" charset="0"/>
                          <a:ea typeface="Times New Roman" panose="02020603050405020304" pitchFamily="18" charset="0"/>
                        </a:rPr>
                        <a:t> AP</a:t>
                      </a:r>
                      <a:endParaRPr lang="en-US" sz="16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Oxidizer</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30.9</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47.2</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31.6</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39.6</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42.5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47.5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32.7</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599178257"/>
                  </a:ext>
                </a:extLst>
              </a:tr>
              <a:tr h="294646">
                <a:tc>
                  <a:txBody>
                    <a:bodyPr/>
                    <a:lstStyle/>
                    <a:p>
                      <a:pPr marL="0" marR="0" algn="just">
                        <a:spcBef>
                          <a:spcPts val="0"/>
                        </a:spcBef>
                        <a:spcAft>
                          <a:spcPts val="0"/>
                        </a:spcAft>
                      </a:pPr>
                      <a:r>
                        <a:rPr lang="en-US" sz="1600" dirty="0">
                          <a:effectLst/>
                          <a:latin typeface="Arial" panose="020B0604020202020204" pitchFamily="34" charset="0"/>
                          <a:ea typeface="Times New Roman" panose="02020603050405020304" pitchFamily="18" charset="0"/>
                        </a:rPr>
                        <a:t>3 </a:t>
                      </a:r>
                      <a:r>
                        <a:rPr lang="en-US" sz="1600" dirty="0" err="1">
                          <a:effectLst/>
                          <a:latin typeface="Times New Roman" panose="02020603050405020304" pitchFamily="18" charset="0"/>
                          <a:ea typeface="Times New Roman" panose="02020603050405020304" pitchFamily="18" charset="0"/>
                        </a:rPr>
                        <a:t>μ</a:t>
                      </a:r>
                      <a:r>
                        <a:rPr lang="en-US" sz="1600" dirty="0" err="1">
                          <a:effectLst/>
                          <a:latin typeface="Arial" panose="020B0604020202020204" pitchFamily="34" charset="0"/>
                          <a:ea typeface="Times New Roman" panose="02020603050405020304" pitchFamily="18" charset="0"/>
                        </a:rPr>
                        <a:t>m</a:t>
                      </a:r>
                      <a:r>
                        <a:rPr lang="en-US" sz="1600" dirty="0">
                          <a:effectLst/>
                          <a:latin typeface="Arial" panose="020B0604020202020204" pitchFamily="34" charset="0"/>
                          <a:ea typeface="Times New Roman" panose="02020603050405020304" pitchFamily="18" charset="0"/>
                        </a:rPr>
                        <a:t> Al</a:t>
                      </a:r>
                      <a:endParaRPr lang="en-US" sz="16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1600" dirty="0">
                          <a:effectLst/>
                          <a:latin typeface="Arial" panose="020B0604020202020204" pitchFamily="34" charset="0"/>
                          <a:ea typeface="Times New Roman" panose="02020603050405020304" pitchFamily="18" charset="0"/>
                        </a:rPr>
                        <a:t>Fuel</a:t>
                      </a:r>
                      <a:endParaRPr lang="en-US" sz="16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7.73</a:t>
                      </a:r>
                      <a:endParaRPr lang="en-US" sz="16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7.86</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7.91</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7.91</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7.91</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7.91</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8.18</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6001118"/>
                  </a:ext>
                </a:extLst>
              </a:tr>
              <a:tr h="294646">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 solids</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85</a:t>
                      </a:r>
                      <a:endParaRPr lang="en-US" sz="1600" dirty="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86.5</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87.5</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87.5</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87.5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87.5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87.5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470255115"/>
                  </a:ext>
                </a:extLst>
              </a:tr>
              <a:tr h="294646">
                <a:tc>
                  <a:txBody>
                    <a:bodyPr/>
                    <a:lstStyle/>
                    <a:p>
                      <a:pPr marL="0" marR="0" algn="just">
                        <a:spcBef>
                          <a:spcPts val="0"/>
                        </a:spcBef>
                        <a:spcAft>
                          <a:spcPts val="0"/>
                        </a:spcAft>
                      </a:pPr>
                      <a:r>
                        <a:rPr lang="en-US" sz="1600">
                          <a:effectLst/>
                          <a:latin typeface="Arial" panose="020B0604020202020204" pitchFamily="34"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r>
                        <a:rPr lang="en-US" sz="1600" dirty="0">
                          <a:effectLst/>
                          <a:latin typeface="Arial" panose="020B0604020202020204" pitchFamily="34" charset="0"/>
                          <a:ea typeface="Times New Roman" panose="02020603050405020304" pitchFamily="18" charset="0"/>
                        </a:rPr>
                        <a:t>AP ratio</a:t>
                      </a:r>
                      <a:endParaRPr lang="en-US" sz="16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60:40</a:t>
                      </a:r>
                      <a:endParaRPr lang="en-US" sz="16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40:60</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60:40</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50:50</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45:55</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Arial" panose="020B0604020202020204" pitchFamily="34" charset="0"/>
                          <a:ea typeface="Times New Roman" panose="02020603050405020304" pitchFamily="18" charset="0"/>
                        </a:rPr>
                        <a:t>40:60</a:t>
                      </a:r>
                      <a:endParaRPr lang="en-US" sz="160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latin typeface="Arial" panose="020B0604020202020204" pitchFamily="34" charset="0"/>
                          <a:ea typeface="Times New Roman" panose="02020603050405020304" pitchFamily="18" charset="0"/>
                        </a:rPr>
                        <a:t>60:40</a:t>
                      </a:r>
                      <a:endParaRPr lang="en-US" sz="16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292956"/>
                  </a:ext>
                </a:extLst>
              </a:tr>
              <a:tr h="294646">
                <a:tc>
                  <a:txBody>
                    <a:bodyPr/>
                    <a:lstStyle/>
                    <a:p>
                      <a:pPr marL="0" marR="0" algn="just">
                        <a:spcBef>
                          <a:spcPts val="0"/>
                        </a:spcBef>
                        <a:spcAft>
                          <a:spcPts val="0"/>
                        </a:spcAft>
                      </a:pPr>
                      <a:endParaRPr lang="en-US" sz="1600" kern="1200" dirty="0">
                        <a:solidFill>
                          <a:schemeClr val="tx1"/>
                        </a:solidFill>
                        <a:effectLst/>
                        <a:latin typeface="Arial" panose="020B0604020202020204" pitchFamily="34" charset="0"/>
                        <a:ea typeface="Times New Roman" panose="02020603050405020304" pitchFamily="18" charset="0"/>
                        <a:cs typeface="+mn-cs"/>
                      </a:endParaRPr>
                    </a:p>
                  </a:txBody>
                  <a:tcPr marL="0" marR="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Density</a:t>
                      </a:r>
                    </a:p>
                  </a:txBody>
                  <a:tcPr marL="0" marR="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1.7 (1.71)</a:t>
                      </a:r>
                    </a:p>
                  </a:txBody>
                  <a:tcPr marL="0" marR="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1.7 (1.73)</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1.8 (1.75)</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1.7 (1.75)</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1.7 (1.75)</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1.7 (1.75)</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kern="1200" dirty="0">
                          <a:solidFill>
                            <a:schemeClr val="tx1"/>
                          </a:solidFill>
                          <a:effectLst/>
                          <a:latin typeface="Arial" panose="020B0604020202020204" pitchFamily="34" charset="0"/>
                          <a:ea typeface="Times New Roman" panose="02020603050405020304" pitchFamily="18" charset="0"/>
                          <a:cs typeface="+mn-cs"/>
                        </a:rPr>
                        <a:t>(1.80) </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210951"/>
                  </a:ext>
                </a:extLst>
              </a:tr>
            </a:tbl>
          </a:graphicData>
        </a:graphic>
      </p:graphicFrame>
    </p:spTree>
    <p:extLst>
      <p:ext uri="{BB962C8B-B14F-4D97-AF65-F5344CB8AC3E}">
        <p14:creationId xmlns:p14="http://schemas.microsoft.com/office/powerpoint/2010/main" val="1416514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89B7D7-3B94-E8A1-BE5E-37E7CB4C851C}"/>
              </a:ext>
            </a:extLst>
          </p:cNvPr>
          <p:cNvSpPr>
            <a:spLocks noGrp="1"/>
          </p:cNvSpPr>
          <p:nvPr>
            <p:ph type="sldNum" sz="quarter" idx="12"/>
          </p:nvPr>
        </p:nvSpPr>
        <p:spPr>
          <a:xfrm>
            <a:off x="9400040" y="6400341"/>
            <a:ext cx="2743200" cy="365125"/>
          </a:xfrm>
        </p:spPr>
        <p:txBody>
          <a:bodyPr/>
          <a:lstStyle/>
          <a:p>
            <a:fld id="{920514D5-8284-4111-9E4A-205D4509E6BB}" type="slidenum">
              <a:rPr lang="en-US" smtClean="0"/>
              <a:t>19</a:t>
            </a:fld>
            <a:endParaRPr lang="en-US" dirty="0"/>
          </a:p>
        </p:txBody>
      </p:sp>
      <p:sp>
        <p:nvSpPr>
          <p:cNvPr id="2" name="Title 1">
            <a:extLst>
              <a:ext uri="{FF2B5EF4-FFF2-40B4-BE49-F238E27FC236}">
                <a16:creationId xmlns:a16="http://schemas.microsoft.com/office/drawing/2014/main" id="{5E9CB856-7975-7686-B18D-1DCC750A9490}"/>
              </a:ext>
            </a:extLst>
          </p:cNvPr>
          <p:cNvSpPr>
            <a:spLocks noGrp="1"/>
          </p:cNvSpPr>
          <p:nvPr>
            <p:ph type="title"/>
          </p:nvPr>
        </p:nvSpPr>
        <p:spPr/>
        <p:txBody>
          <a:bodyPr/>
          <a:lstStyle/>
          <a:p>
            <a:r>
              <a:rPr lang="en-US" dirty="0"/>
              <a:t>Other test methods used in the present work</a:t>
            </a:r>
          </a:p>
        </p:txBody>
      </p:sp>
      <p:sp>
        <p:nvSpPr>
          <p:cNvPr id="6" name="TextBox 5">
            <a:extLst>
              <a:ext uri="{FF2B5EF4-FFF2-40B4-BE49-F238E27FC236}">
                <a16:creationId xmlns:a16="http://schemas.microsoft.com/office/drawing/2014/main" id="{42CA3BB5-6053-89F8-6B43-78304456CC53}"/>
              </a:ext>
            </a:extLst>
          </p:cNvPr>
          <p:cNvSpPr txBox="1"/>
          <p:nvPr/>
        </p:nvSpPr>
        <p:spPr>
          <a:xfrm>
            <a:off x="495300" y="1490120"/>
            <a:ext cx="3429000" cy="369332"/>
          </a:xfrm>
          <a:prstGeom prst="rect">
            <a:avLst/>
          </a:prstGeom>
          <a:noFill/>
        </p:spPr>
        <p:txBody>
          <a:bodyPr wrap="square" rtlCol="0">
            <a:spAutoFit/>
          </a:bodyPr>
          <a:lstStyle/>
          <a:p>
            <a:r>
              <a:rPr lang="en-US" dirty="0"/>
              <a:t>Brookfield DV2T Viscometer </a:t>
            </a:r>
          </a:p>
        </p:txBody>
      </p:sp>
      <p:sp>
        <p:nvSpPr>
          <p:cNvPr id="9" name="TextBox 8">
            <a:extLst>
              <a:ext uri="{FF2B5EF4-FFF2-40B4-BE49-F238E27FC236}">
                <a16:creationId xmlns:a16="http://schemas.microsoft.com/office/drawing/2014/main" id="{4C8FB6B3-0ACB-18E6-3A6B-BEC07A108DE8}"/>
              </a:ext>
            </a:extLst>
          </p:cNvPr>
          <p:cNvSpPr txBox="1"/>
          <p:nvPr/>
        </p:nvSpPr>
        <p:spPr>
          <a:xfrm>
            <a:off x="4381500" y="1497364"/>
            <a:ext cx="3429000" cy="646331"/>
          </a:xfrm>
          <a:prstGeom prst="rect">
            <a:avLst/>
          </a:prstGeom>
          <a:noFill/>
        </p:spPr>
        <p:txBody>
          <a:bodyPr wrap="square" rtlCol="0">
            <a:spAutoFit/>
          </a:bodyPr>
          <a:lstStyle/>
          <a:p>
            <a:pPr algn="ctr"/>
            <a:r>
              <a:rPr lang="en-US" dirty="0"/>
              <a:t>Mark-10 ESM 1500SLC Motorized Test Stand </a:t>
            </a:r>
          </a:p>
        </p:txBody>
      </p:sp>
      <p:pic>
        <p:nvPicPr>
          <p:cNvPr id="2050" name="Picture 2">
            <a:extLst>
              <a:ext uri="{FF2B5EF4-FFF2-40B4-BE49-F238E27FC236}">
                <a16:creationId xmlns:a16="http://schemas.microsoft.com/office/drawing/2014/main" id="{48D22B03-B59A-94BA-D963-41C579B9B4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9989" y="2228850"/>
            <a:ext cx="4229100" cy="4229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72C3A66-1F5B-F244-94C4-71D56BAFBA84}"/>
              </a:ext>
            </a:extLst>
          </p:cNvPr>
          <p:cNvSpPr txBox="1"/>
          <p:nvPr/>
        </p:nvSpPr>
        <p:spPr>
          <a:xfrm>
            <a:off x="8782049" y="1468689"/>
            <a:ext cx="3429000" cy="646331"/>
          </a:xfrm>
          <a:prstGeom prst="rect">
            <a:avLst/>
          </a:prstGeom>
          <a:noFill/>
        </p:spPr>
        <p:txBody>
          <a:bodyPr wrap="square" rtlCol="0">
            <a:spAutoFit/>
          </a:bodyPr>
          <a:lstStyle/>
          <a:p>
            <a:pPr algn="ctr"/>
            <a:r>
              <a:rPr lang="en-US" dirty="0"/>
              <a:t>Combustion Testing Apparatuses</a:t>
            </a:r>
          </a:p>
        </p:txBody>
      </p:sp>
      <p:pic>
        <p:nvPicPr>
          <p:cNvPr id="11" name="Google Shape;103;p1">
            <a:extLst>
              <a:ext uri="{FF2B5EF4-FFF2-40B4-BE49-F238E27FC236}">
                <a16:creationId xmlns:a16="http://schemas.microsoft.com/office/drawing/2014/main" id="{4FF393AA-1426-277D-1F01-2BB8A52CC60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413166" y="2230028"/>
            <a:ext cx="2169395" cy="1960473"/>
          </a:xfrm>
          <a:prstGeom prst="rect">
            <a:avLst/>
          </a:prstGeom>
          <a:noFill/>
          <a:ln>
            <a:noFill/>
          </a:ln>
        </p:spPr>
      </p:pic>
      <p:pic>
        <p:nvPicPr>
          <p:cNvPr id="12" name="Picture 11">
            <a:extLst>
              <a:ext uri="{FF2B5EF4-FFF2-40B4-BE49-F238E27FC236}">
                <a16:creationId xmlns:a16="http://schemas.microsoft.com/office/drawing/2014/main" id="{8E45635E-C230-E831-170B-66BBA33D9F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6017" y="1893856"/>
            <a:ext cx="1485900" cy="2516062"/>
          </a:xfrm>
          <a:prstGeom prst="rect">
            <a:avLst/>
          </a:prstGeom>
        </p:spPr>
      </p:pic>
      <p:pic>
        <p:nvPicPr>
          <p:cNvPr id="15" name="Dogbone 2.mov" descr="Dogbone 2.mov">
            <a:hlinkClick r:id="" action="ppaction://media"/>
            <a:extLst>
              <a:ext uri="{FF2B5EF4-FFF2-40B4-BE49-F238E27FC236}">
                <a16:creationId xmlns:a16="http://schemas.microsoft.com/office/drawing/2014/main" id="{CB1FAC3B-AE20-EF20-8657-25372C325C0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81500" y="2457450"/>
            <a:ext cx="1949683" cy="3466103"/>
          </a:xfrm>
          <a:prstGeom prst="rect">
            <a:avLst/>
          </a:prstGeom>
        </p:spPr>
      </p:pic>
      <p:pic>
        <p:nvPicPr>
          <p:cNvPr id="4" name="Picture 3">
            <a:extLst>
              <a:ext uri="{FF2B5EF4-FFF2-40B4-BE49-F238E27FC236}">
                <a16:creationId xmlns:a16="http://schemas.microsoft.com/office/drawing/2014/main" id="{4C8A8D60-A1D3-F749-5CC2-825515BA19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0498" y="1893856"/>
            <a:ext cx="1512918" cy="3104693"/>
          </a:xfrm>
          <a:prstGeom prst="rect">
            <a:avLst/>
          </a:prstGeom>
        </p:spPr>
      </p:pic>
      <p:cxnSp>
        <p:nvCxnSpPr>
          <p:cNvPr id="7" name="Straight Connector 6">
            <a:extLst>
              <a:ext uri="{FF2B5EF4-FFF2-40B4-BE49-F238E27FC236}">
                <a16:creationId xmlns:a16="http://schemas.microsoft.com/office/drawing/2014/main" id="{69635379-1B45-0C27-4CA4-1E68A00C88ED}"/>
              </a:ext>
            </a:extLst>
          </p:cNvPr>
          <p:cNvCxnSpPr/>
          <p:nvPr/>
        </p:nvCxnSpPr>
        <p:spPr>
          <a:xfrm>
            <a:off x="3924300" y="1412207"/>
            <a:ext cx="0" cy="544579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21DC4C4-D9F0-C5E0-7452-06AA8BBCA258}"/>
              </a:ext>
            </a:extLst>
          </p:cNvPr>
          <p:cNvCxnSpPr/>
          <p:nvPr/>
        </p:nvCxnSpPr>
        <p:spPr>
          <a:xfrm>
            <a:off x="8782050" y="1412207"/>
            <a:ext cx="0" cy="544579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9ED2898-5420-795C-CE53-12A69F9C87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52616" y="4268243"/>
            <a:ext cx="1931224" cy="2574965"/>
          </a:xfrm>
          <a:prstGeom prst="rect">
            <a:avLst/>
          </a:prstGeom>
        </p:spPr>
      </p:pic>
    </p:spTree>
    <p:extLst>
      <p:ext uri="{BB962C8B-B14F-4D97-AF65-F5344CB8AC3E}">
        <p14:creationId xmlns:p14="http://schemas.microsoft.com/office/powerpoint/2010/main" val="8365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932222-4E48-F1D6-C985-092E52963FB9}"/>
              </a:ext>
            </a:extLst>
          </p:cNvPr>
          <p:cNvSpPr>
            <a:spLocks noGrp="1"/>
          </p:cNvSpPr>
          <p:nvPr>
            <p:ph idx="1"/>
          </p:nvPr>
        </p:nvSpPr>
        <p:spPr>
          <a:xfrm>
            <a:off x="838200" y="1622424"/>
            <a:ext cx="10515600" cy="4835525"/>
          </a:xfrm>
        </p:spPr>
        <p:txBody>
          <a:bodyPr>
            <a:normAutofit/>
          </a:bodyPr>
          <a:lstStyle/>
          <a:p>
            <a:r>
              <a:rPr lang="en-US" sz="2400" dirty="0"/>
              <a:t>Propellants are typically cast, producing excess waste and long lead times</a:t>
            </a:r>
          </a:p>
          <a:p>
            <a:r>
              <a:rPr lang="en-US" sz="2400" dirty="0"/>
              <a:t>AM techniques allow for on-the-fly alteration of compositions, and the ability to tailor burn rate</a:t>
            </a:r>
          </a:p>
          <a:p>
            <a:r>
              <a:rPr lang="en-US" sz="2400" dirty="0"/>
              <a:t>Mobile AM centers could drastically reduce shipping costs of motors or other energetics</a:t>
            </a:r>
          </a:p>
          <a:p>
            <a:r>
              <a:rPr lang="en-US" sz="2400" dirty="0"/>
              <a:t>Challenges</a:t>
            </a:r>
          </a:p>
          <a:p>
            <a:pPr lvl="1"/>
            <a:r>
              <a:rPr lang="en-US" sz="2000" dirty="0"/>
              <a:t>Safety issues have prevented large scale adoption of AM of energetics</a:t>
            </a:r>
          </a:p>
          <a:p>
            <a:pPr lvl="1"/>
            <a:r>
              <a:rPr lang="en-US" sz="2000" dirty="0"/>
              <a:t>Propellant, for example, is a high solids loading slurry</a:t>
            </a:r>
          </a:p>
          <a:p>
            <a:pPr lvl="1"/>
            <a:r>
              <a:rPr lang="en-US" sz="2000" dirty="0"/>
              <a:t>Interfaces present in the system that don’t exist in casting techniques</a:t>
            </a:r>
          </a:p>
          <a:p>
            <a:pPr lvl="1"/>
            <a:endParaRPr lang="en-US" sz="2000" dirty="0"/>
          </a:p>
        </p:txBody>
      </p:sp>
      <p:sp>
        <p:nvSpPr>
          <p:cNvPr id="3" name="Slide Number Placeholder 2">
            <a:extLst>
              <a:ext uri="{FF2B5EF4-FFF2-40B4-BE49-F238E27FC236}">
                <a16:creationId xmlns:a16="http://schemas.microsoft.com/office/drawing/2014/main" id="{1F3CA093-E203-D3C3-E87C-F957DF640EAB}"/>
              </a:ext>
            </a:extLst>
          </p:cNvPr>
          <p:cNvSpPr>
            <a:spLocks noGrp="1"/>
          </p:cNvSpPr>
          <p:nvPr>
            <p:ph type="sldNum" sz="quarter" idx="12"/>
          </p:nvPr>
        </p:nvSpPr>
        <p:spPr/>
        <p:txBody>
          <a:bodyPr/>
          <a:lstStyle/>
          <a:p>
            <a:fld id="{920514D5-8284-4111-9E4A-205D4509E6BB}" type="slidenum">
              <a:rPr lang="en-US" smtClean="0"/>
              <a:pPr/>
              <a:t>2</a:t>
            </a:fld>
            <a:endParaRPr lang="en-US" dirty="0"/>
          </a:p>
        </p:txBody>
      </p:sp>
      <p:sp>
        <p:nvSpPr>
          <p:cNvPr id="4" name="Title 3">
            <a:extLst>
              <a:ext uri="{FF2B5EF4-FFF2-40B4-BE49-F238E27FC236}">
                <a16:creationId xmlns:a16="http://schemas.microsoft.com/office/drawing/2014/main" id="{A35C4EBC-ACCA-7FD5-5C65-1B1258B0A136}"/>
              </a:ext>
            </a:extLst>
          </p:cNvPr>
          <p:cNvSpPr>
            <a:spLocks noGrp="1"/>
          </p:cNvSpPr>
          <p:nvPr>
            <p:ph type="title"/>
          </p:nvPr>
        </p:nvSpPr>
        <p:spPr/>
        <p:txBody>
          <a:bodyPr>
            <a:normAutofit fontScale="90000"/>
          </a:bodyPr>
          <a:lstStyle/>
          <a:p>
            <a:r>
              <a:rPr lang="en-US" dirty="0"/>
              <a:t>Why additive manufacturing of propellants and energetics?</a:t>
            </a:r>
          </a:p>
        </p:txBody>
      </p:sp>
    </p:spTree>
    <p:extLst>
      <p:ext uri="{BB962C8B-B14F-4D97-AF65-F5344CB8AC3E}">
        <p14:creationId xmlns:p14="http://schemas.microsoft.com/office/powerpoint/2010/main" val="3461558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76A962-67DC-0191-55FA-5371C0AE6CD7}"/>
              </a:ext>
            </a:extLst>
          </p:cNvPr>
          <p:cNvSpPr>
            <a:spLocks noGrp="1"/>
          </p:cNvSpPr>
          <p:nvPr>
            <p:ph type="sldNum" sz="quarter" idx="12"/>
          </p:nvPr>
        </p:nvSpPr>
        <p:spPr/>
        <p:txBody>
          <a:bodyPr/>
          <a:lstStyle/>
          <a:p>
            <a:fld id="{920514D5-8284-4111-9E4A-205D4509E6BB}" type="slidenum">
              <a:rPr lang="en-US" smtClean="0"/>
              <a:pPr/>
              <a:t>20</a:t>
            </a:fld>
            <a:endParaRPr lang="en-US" dirty="0"/>
          </a:p>
        </p:txBody>
      </p:sp>
      <p:sp>
        <p:nvSpPr>
          <p:cNvPr id="4" name="Title 3">
            <a:extLst>
              <a:ext uri="{FF2B5EF4-FFF2-40B4-BE49-F238E27FC236}">
                <a16:creationId xmlns:a16="http://schemas.microsoft.com/office/drawing/2014/main" id="{B1DADB7C-A698-D9BD-49E7-80593F694DAF}"/>
              </a:ext>
            </a:extLst>
          </p:cNvPr>
          <p:cNvSpPr>
            <a:spLocks noGrp="1"/>
          </p:cNvSpPr>
          <p:nvPr>
            <p:ph type="title"/>
          </p:nvPr>
        </p:nvSpPr>
        <p:spPr/>
        <p:txBody>
          <a:bodyPr>
            <a:normAutofit fontScale="90000"/>
          </a:bodyPr>
          <a:lstStyle/>
          <a:p>
            <a:r>
              <a:rPr lang="en-US" dirty="0"/>
              <a:t>First, establish comparison between viscosity calculation methods: 3-axis system and Brookfield rheometer</a:t>
            </a:r>
          </a:p>
        </p:txBody>
      </p:sp>
      <p:sp>
        <p:nvSpPr>
          <p:cNvPr id="2" name="Content Placeholder 2">
            <a:extLst>
              <a:ext uri="{FF2B5EF4-FFF2-40B4-BE49-F238E27FC236}">
                <a16:creationId xmlns:a16="http://schemas.microsoft.com/office/drawing/2014/main" id="{1B9E9599-E5B1-3FF7-F92F-EF9BDC66F96F}"/>
              </a:ext>
            </a:extLst>
          </p:cNvPr>
          <p:cNvSpPr txBox="1">
            <a:spLocks/>
          </p:cNvSpPr>
          <p:nvPr/>
        </p:nvSpPr>
        <p:spPr>
          <a:xfrm>
            <a:off x="369683" y="1703257"/>
            <a:ext cx="11452634" cy="5018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 propellant binder cures, viscosity dynamically changes</a:t>
            </a:r>
          </a:p>
          <a:p>
            <a:pPr lvl="1"/>
            <a:r>
              <a:rPr lang="en-US" dirty="0"/>
              <a:t>Difficulty in determining a “baseline” viscosity since rate of cure is not necessarily linear</a:t>
            </a:r>
          </a:p>
          <a:p>
            <a:r>
              <a:rPr lang="en-US" dirty="0"/>
              <a:t>Non-curing formulations can be substituted to produce an approximate baseline for these materials</a:t>
            </a:r>
          </a:p>
          <a:p>
            <a:pPr lvl="1"/>
            <a:r>
              <a:rPr lang="en-US" dirty="0"/>
              <a:t>Curative is replaced with a blend of binder resin and plasticizer to replicate displaced volume fraction, catalyst is removed entirely</a:t>
            </a:r>
          </a:p>
          <a:p>
            <a:r>
              <a:rPr lang="en-US" dirty="0"/>
              <a:t>Non-Newtonian properties of the propellant provide an ideal behavior for additive manufacture</a:t>
            </a:r>
          </a:p>
          <a:p>
            <a:pPr lvl="1"/>
            <a:r>
              <a:rPr lang="en-US" dirty="0"/>
              <a:t>A yield stress of the fluid propellant determines its ability to self-support before curing</a:t>
            </a:r>
          </a:p>
          <a:p>
            <a:pPr marL="457200" lvl="1" indent="0">
              <a:buNone/>
            </a:pPr>
            <a:endParaRPr lang="en-US" dirty="0"/>
          </a:p>
        </p:txBody>
      </p:sp>
    </p:spTree>
    <p:extLst>
      <p:ext uri="{BB962C8B-B14F-4D97-AF65-F5344CB8AC3E}">
        <p14:creationId xmlns:p14="http://schemas.microsoft.com/office/powerpoint/2010/main" val="3592898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065FC2-437A-9289-51F0-30E353FB5BD8}"/>
              </a:ext>
            </a:extLst>
          </p:cNvPr>
          <p:cNvSpPr>
            <a:spLocks noGrp="1"/>
          </p:cNvSpPr>
          <p:nvPr>
            <p:ph idx="1"/>
          </p:nvPr>
        </p:nvSpPr>
        <p:spPr>
          <a:xfrm>
            <a:off x="838200" y="1622425"/>
            <a:ext cx="4823549" cy="4351338"/>
          </a:xfrm>
        </p:spPr>
        <p:txBody>
          <a:bodyPr/>
          <a:lstStyle/>
          <a:p>
            <a:r>
              <a:rPr lang="en-US" dirty="0"/>
              <a:t>Mostly constant relation between extrusion pressure and viscosity</a:t>
            </a:r>
          </a:p>
          <a:p>
            <a:r>
              <a:rPr lang="en-US" dirty="0"/>
              <a:t>Measured apparent viscosity around 8.0xE6 </a:t>
            </a:r>
            <a:r>
              <a:rPr lang="en-US" dirty="0" err="1"/>
              <a:t>cP</a:t>
            </a:r>
            <a:endParaRPr lang="en-US" dirty="0"/>
          </a:p>
          <a:p>
            <a:r>
              <a:rPr lang="en-US" dirty="0"/>
              <a:t>Further tests were done at constant pressure, with similar results</a:t>
            </a:r>
          </a:p>
        </p:txBody>
      </p:sp>
      <p:sp>
        <p:nvSpPr>
          <p:cNvPr id="3" name="Slide Number Placeholder 2">
            <a:extLst>
              <a:ext uri="{FF2B5EF4-FFF2-40B4-BE49-F238E27FC236}">
                <a16:creationId xmlns:a16="http://schemas.microsoft.com/office/drawing/2014/main" id="{5055C45F-BF74-9FF7-A631-49E700068B08}"/>
              </a:ext>
            </a:extLst>
          </p:cNvPr>
          <p:cNvSpPr>
            <a:spLocks noGrp="1"/>
          </p:cNvSpPr>
          <p:nvPr>
            <p:ph type="sldNum" sz="quarter" idx="12"/>
          </p:nvPr>
        </p:nvSpPr>
        <p:spPr/>
        <p:txBody>
          <a:bodyPr/>
          <a:lstStyle/>
          <a:p>
            <a:fld id="{920514D5-8284-4111-9E4A-205D4509E6BB}" type="slidenum">
              <a:rPr lang="en-US" smtClean="0"/>
              <a:pPr/>
              <a:t>21</a:t>
            </a:fld>
            <a:endParaRPr lang="en-US" dirty="0"/>
          </a:p>
        </p:txBody>
      </p:sp>
      <p:sp>
        <p:nvSpPr>
          <p:cNvPr id="4" name="Title 3">
            <a:extLst>
              <a:ext uri="{FF2B5EF4-FFF2-40B4-BE49-F238E27FC236}">
                <a16:creationId xmlns:a16="http://schemas.microsoft.com/office/drawing/2014/main" id="{ED4C574D-A558-A911-6CA8-170EE3112295}"/>
              </a:ext>
            </a:extLst>
          </p:cNvPr>
          <p:cNvSpPr>
            <a:spLocks noGrp="1"/>
          </p:cNvSpPr>
          <p:nvPr>
            <p:ph type="title"/>
          </p:nvPr>
        </p:nvSpPr>
        <p:spPr/>
        <p:txBody>
          <a:bodyPr>
            <a:normAutofit fontScale="90000"/>
          </a:bodyPr>
          <a:lstStyle/>
          <a:p>
            <a:r>
              <a:rPr lang="en-US" dirty="0"/>
              <a:t>Using Formula 6 (non-curing), measure viscosity vs </a:t>
            </a:r>
            <a:br>
              <a:rPr lang="en-US" dirty="0"/>
            </a:br>
            <a:r>
              <a:rPr lang="en-US" dirty="0"/>
              <a:t>extrusion pressure using the 3-axis system</a:t>
            </a:r>
          </a:p>
        </p:txBody>
      </p:sp>
      <p:pic>
        <p:nvPicPr>
          <p:cNvPr id="5" name="Picture 4">
            <a:extLst>
              <a:ext uri="{FF2B5EF4-FFF2-40B4-BE49-F238E27FC236}">
                <a16:creationId xmlns:a16="http://schemas.microsoft.com/office/drawing/2014/main" id="{E801482D-55E3-321D-0CED-421693D51A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1749" y="1622425"/>
            <a:ext cx="6216561" cy="4351338"/>
          </a:xfrm>
          <a:prstGeom prst="rect">
            <a:avLst/>
          </a:prstGeom>
        </p:spPr>
      </p:pic>
      <p:sp>
        <p:nvSpPr>
          <p:cNvPr id="6" name="Rectangle 5">
            <a:extLst>
              <a:ext uri="{FF2B5EF4-FFF2-40B4-BE49-F238E27FC236}">
                <a16:creationId xmlns:a16="http://schemas.microsoft.com/office/drawing/2014/main" id="{3F5C664D-D1CA-14B7-4E9A-33BD8575DE2C}"/>
              </a:ext>
            </a:extLst>
          </p:cNvPr>
          <p:cNvSpPr/>
          <p:nvPr/>
        </p:nvSpPr>
        <p:spPr>
          <a:xfrm>
            <a:off x="0" y="6567586"/>
            <a:ext cx="8324850" cy="307777"/>
          </a:xfrm>
          <a:prstGeom prst="rect">
            <a:avLst/>
          </a:prstGeom>
        </p:spPr>
        <p:txBody>
          <a:bodyPr wrap="square">
            <a:spAutoFit/>
          </a:bodyPr>
          <a:lstStyle/>
          <a:p>
            <a:r>
              <a:rPr lang="en-US" sz="1400" dirty="0"/>
              <a:t>Purcell, Hargather, Hargather, Propellants, Explosives, Pyrotechnics, accepted, 2023.</a:t>
            </a:r>
          </a:p>
        </p:txBody>
      </p:sp>
    </p:spTree>
    <p:extLst>
      <p:ext uri="{BB962C8B-B14F-4D97-AF65-F5344CB8AC3E}">
        <p14:creationId xmlns:p14="http://schemas.microsoft.com/office/powerpoint/2010/main" val="2399332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065FC2-437A-9289-51F0-30E353FB5BD8}"/>
              </a:ext>
            </a:extLst>
          </p:cNvPr>
          <p:cNvSpPr>
            <a:spLocks noGrp="1"/>
          </p:cNvSpPr>
          <p:nvPr>
            <p:ph idx="1"/>
          </p:nvPr>
        </p:nvSpPr>
        <p:spPr>
          <a:xfrm>
            <a:off x="838200" y="1622425"/>
            <a:ext cx="4972050" cy="4351338"/>
          </a:xfrm>
        </p:spPr>
        <p:txBody>
          <a:bodyPr/>
          <a:lstStyle/>
          <a:p>
            <a:r>
              <a:rPr lang="en-US" dirty="0"/>
              <a:t>Apparent measured viscosity of Formula 6 as a function of spindle speed</a:t>
            </a:r>
          </a:p>
          <a:p>
            <a:r>
              <a:rPr lang="en-US" dirty="0"/>
              <a:t>Error bars from torque of viscometer</a:t>
            </a:r>
          </a:p>
          <a:p>
            <a:r>
              <a:rPr lang="en-US" dirty="0"/>
              <a:t>Results converge as spindle speed increases</a:t>
            </a:r>
          </a:p>
          <a:p>
            <a:r>
              <a:rPr lang="en-US" dirty="0"/>
              <a:t>8.0E6 </a:t>
            </a:r>
            <a:r>
              <a:rPr lang="en-US" dirty="0" err="1"/>
              <a:t>cP</a:t>
            </a:r>
            <a:r>
              <a:rPr lang="en-US" dirty="0"/>
              <a:t> consistent with extrusion trials </a:t>
            </a:r>
          </a:p>
        </p:txBody>
      </p:sp>
      <p:sp>
        <p:nvSpPr>
          <p:cNvPr id="3" name="Slide Number Placeholder 2">
            <a:extLst>
              <a:ext uri="{FF2B5EF4-FFF2-40B4-BE49-F238E27FC236}">
                <a16:creationId xmlns:a16="http://schemas.microsoft.com/office/drawing/2014/main" id="{5055C45F-BF74-9FF7-A631-49E700068B08}"/>
              </a:ext>
            </a:extLst>
          </p:cNvPr>
          <p:cNvSpPr>
            <a:spLocks noGrp="1"/>
          </p:cNvSpPr>
          <p:nvPr>
            <p:ph type="sldNum" sz="quarter" idx="12"/>
          </p:nvPr>
        </p:nvSpPr>
        <p:spPr/>
        <p:txBody>
          <a:bodyPr/>
          <a:lstStyle/>
          <a:p>
            <a:fld id="{920514D5-8284-4111-9E4A-205D4509E6BB}" type="slidenum">
              <a:rPr lang="en-US" smtClean="0"/>
              <a:pPr/>
              <a:t>22</a:t>
            </a:fld>
            <a:endParaRPr lang="en-US" dirty="0"/>
          </a:p>
        </p:txBody>
      </p:sp>
      <p:sp>
        <p:nvSpPr>
          <p:cNvPr id="4" name="Title 3">
            <a:extLst>
              <a:ext uri="{FF2B5EF4-FFF2-40B4-BE49-F238E27FC236}">
                <a16:creationId xmlns:a16="http://schemas.microsoft.com/office/drawing/2014/main" id="{ED4C574D-A558-A911-6CA8-170EE3112295}"/>
              </a:ext>
            </a:extLst>
          </p:cNvPr>
          <p:cNvSpPr>
            <a:spLocks noGrp="1"/>
          </p:cNvSpPr>
          <p:nvPr>
            <p:ph type="title"/>
          </p:nvPr>
        </p:nvSpPr>
        <p:spPr/>
        <p:txBody>
          <a:bodyPr>
            <a:normAutofit fontScale="90000"/>
          </a:bodyPr>
          <a:lstStyle/>
          <a:p>
            <a:r>
              <a:rPr lang="en-US" dirty="0"/>
              <a:t>Second, validate the 3-axis system with results from a Brookfield DVT viscometer on Formula 6 (curing)</a:t>
            </a:r>
          </a:p>
        </p:txBody>
      </p:sp>
      <p:pic>
        <p:nvPicPr>
          <p:cNvPr id="6" name="Picture 5">
            <a:extLst>
              <a:ext uri="{FF2B5EF4-FFF2-40B4-BE49-F238E27FC236}">
                <a16:creationId xmlns:a16="http://schemas.microsoft.com/office/drawing/2014/main" id="{3B39C858-ABE2-943C-21C1-5858CC286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2155" y="1622425"/>
            <a:ext cx="6216561" cy="4351338"/>
          </a:xfrm>
          <a:prstGeom prst="rect">
            <a:avLst/>
          </a:prstGeom>
        </p:spPr>
      </p:pic>
      <p:sp>
        <p:nvSpPr>
          <p:cNvPr id="5" name="Rectangle 4">
            <a:extLst>
              <a:ext uri="{FF2B5EF4-FFF2-40B4-BE49-F238E27FC236}">
                <a16:creationId xmlns:a16="http://schemas.microsoft.com/office/drawing/2014/main" id="{4B2BE9AA-01A7-A651-CE45-99909AFB7463}"/>
              </a:ext>
            </a:extLst>
          </p:cNvPr>
          <p:cNvSpPr/>
          <p:nvPr/>
        </p:nvSpPr>
        <p:spPr>
          <a:xfrm>
            <a:off x="0" y="6567586"/>
            <a:ext cx="8324850" cy="307777"/>
          </a:xfrm>
          <a:prstGeom prst="rect">
            <a:avLst/>
          </a:prstGeom>
        </p:spPr>
        <p:txBody>
          <a:bodyPr wrap="square">
            <a:spAutoFit/>
          </a:bodyPr>
          <a:lstStyle/>
          <a:p>
            <a:r>
              <a:rPr lang="en-US" sz="1400" dirty="0"/>
              <a:t>Purcell, Hargather, Hargather, Propellants, Explosives, Pyrotechnics, accepted, 2023.</a:t>
            </a:r>
          </a:p>
        </p:txBody>
      </p:sp>
    </p:spTree>
    <p:extLst>
      <p:ext uri="{BB962C8B-B14F-4D97-AF65-F5344CB8AC3E}">
        <p14:creationId xmlns:p14="http://schemas.microsoft.com/office/powerpoint/2010/main" val="2539495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CBBDAC0-F0F7-61A7-3461-A31A0C75A54C}"/>
              </a:ext>
            </a:extLst>
          </p:cNvPr>
          <p:cNvSpPr>
            <a:spLocks noGrp="1"/>
          </p:cNvSpPr>
          <p:nvPr>
            <p:ph idx="1"/>
          </p:nvPr>
        </p:nvSpPr>
        <p:spPr>
          <a:xfrm>
            <a:off x="838200" y="4537961"/>
            <a:ext cx="10515600" cy="2055627"/>
          </a:xfrm>
        </p:spPr>
        <p:txBody>
          <a:bodyPr>
            <a:normAutofit fontScale="70000" lnSpcReduction="20000"/>
          </a:bodyPr>
          <a:lstStyle/>
          <a:p>
            <a:r>
              <a:rPr lang="en-US" dirty="0"/>
              <a:t>Formulas 6 and 7 are lower </a:t>
            </a:r>
            <a:r>
              <a:rPr lang="en-US"/>
              <a:t>than expected</a:t>
            </a:r>
            <a:endParaRPr lang="en-US" dirty="0"/>
          </a:p>
          <a:p>
            <a:pPr lvl="1"/>
            <a:r>
              <a:rPr lang="en-US" dirty="0"/>
              <a:t>In trials of extrusion viability, 7 was unable to extrude at all, while 6 exhibited higher apparent viscosity at the operating pressure than others</a:t>
            </a:r>
          </a:p>
          <a:p>
            <a:r>
              <a:rPr lang="en-US" dirty="0"/>
              <a:t>These formulas have the strongest non-Newtonian behavior in regards to yield stress</a:t>
            </a:r>
          </a:p>
          <a:p>
            <a:pPr lvl="1"/>
            <a:r>
              <a:rPr lang="en-US" dirty="0"/>
              <a:t>From secondary observations, the estimated shear threshold is high</a:t>
            </a:r>
          </a:p>
          <a:p>
            <a:r>
              <a:rPr lang="en-US" dirty="0"/>
              <a:t>Spindle viscometry may not fully capture the behavior of these materials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23FC2-0C3C-418D-8C86-DC08BB1E79A9}"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2" name="Title 1"/>
          <p:cNvSpPr>
            <a:spLocks noGrp="1"/>
          </p:cNvSpPr>
          <p:nvPr>
            <p:ph type="title"/>
          </p:nvPr>
        </p:nvSpPr>
        <p:spPr/>
        <p:txBody>
          <a:bodyPr>
            <a:normAutofit fontScale="90000"/>
          </a:bodyPr>
          <a:lstStyle/>
          <a:p>
            <a:r>
              <a:rPr lang="en-US" dirty="0"/>
              <a:t>Apparent viscosity results from the Brookfield at 0.7 RPM </a:t>
            </a:r>
            <a:br>
              <a:rPr lang="en-US" dirty="0"/>
            </a:br>
            <a:r>
              <a:rPr lang="en-US" dirty="0"/>
              <a:t>on all non-curing formulations</a:t>
            </a:r>
          </a:p>
        </p:txBody>
      </p:sp>
      <p:graphicFrame>
        <p:nvGraphicFramePr>
          <p:cNvPr id="5" name="Table 4"/>
          <p:cNvGraphicFramePr>
            <a:graphicFrameLocks noGrp="1"/>
          </p:cNvGraphicFramePr>
          <p:nvPr/>
        </p:nvGraphicFramePr>
        <p:xfrm>
          <a:off x="1695450" y="1583524"/>
          <a:ext cx="8686797" cy="2818799"/>
        </p:xfrm>
        <a:graphic>
          <a:graphicData uri="http://schemas.openxmlformats.org/drawingml/2006/table">
            <a:tbl>
              <a:tblPr firstRow="1" bandRow="1">
                <a:tableStyleId>{2D5ABB26-0587-4C30-8999-92F81FD0307C}</a:tableStyleId>
              </a:tblPr>
              <a:tblGrid>
                <a:gridCol w="2000250">
                  <a:extLst>
                    <a:ext uri="{9D8B030D-6E8A-4147-A177-3AD203B41FA5}">
                      <a16:colId xmlns:a16="http://schemas.microsoft.com/office/drawing/2014/main" val="1830407786"/>
                    </a:ext>
                  </a:extLst>
                </a:gridCol>
                <a:gridCol w="955221">
                  <a:extLst>
                    <a:ext uri="{9D8B030D-6E8A-4147-A177-3AD203B41FA5}">
                      <a16:colId xmlns:a16="http://schemas.microsoft.com/office/drawing/2014/main" val="2008784349"/>
                    </a:ext>
                  </a:extLst>
                </a:gridCol>
                <a:gridCol w="955221">
                  <a:extLst>
                    <a:ext uri="{9D8B030D-6E8A-4147-A177-3AD203B41FA5}">
                      <a16:colId xmlns:a16="http://schemas.microsoft.com/office/drawing/2014/main" val="3427469233"/>
                    </a:ext>
                  </a:extLst>
                </a:gridCol>
                <a:gridCol w="955221">
                  <a:extLst>
                    <a:ext uri="{9D8B030D-6E8A-4147-A177-3AD203B41FA5}">
                      <a16:colId xmlns:a16="http://schemas.microsoft.com/office/drawing/2014/main" val="2051941157"/>
                    </a:ext>
                  </a:extLst>
                </a:gridCol>
                <a:gridCol w="955221">
                  <a:extLst>
                    <a:ext uri="{9D8B030D-6E8A-4147-A177-3AD203B41FA5}">
                      <a16:colId xmlns:a16="http://schemas.microsoft.com/office/drawing/2014/main" val="3869071407"/>
                    </a:ext>
                  </a:extLst>
                </a:gridCol>
                <a:gridCol w="955221">
                  <a:extLst>
                    <a:ext uri="{9D8B030D-6E8A-4147-A177-3AD203B41FA5}">
                      <a16:colId xmlns:a16="http://schemas.microsoft.com/office/drawing/2014/main" val="3835921523"/>
                    </a:ext>
                  </a:extLst>
                </a:gridCol>
                <a:gridCol w="955221">
                  <a:extLst>
                    <a:ext uri="{9D8B030D-6E8A-4147-A177-3AD203B41FA5}">
                      <a16:colId xmlns:a16="http://schemas.microsoft.com/office/drawing/2014/main" val="2215867391"/>
                    </a:ext>
                  </a:extLst>
                </a:gridCol>
                <a:gridCol w="955221">
                  <a:extLst>
                    <a:ext uri="{9D8B030D-6E8A-4147-A177-3AD203B41FA5}">
                      <a16:colId xmlns:a16="http://schemas.microsoft.com/office/drawing/2014/main" val="3655357185"/>
                    </a:ext>
                  </a:extLst>
                </a:gridCol>
              </a:tblGrid>
              <a:tr h="326254">
                <a:tc>
                  <a:txBody>
                    <a:bodyPr/>
                    <a:lstStyle/>
                    <a:p>
                      <a:pPr algn="ctr"/>
                      <a:r>
                        <a:rPr lang="en-US" sz="1800" kern="1200" dirty="0">
                          <a:solidFill>
                            <a:srgbClr val="000080"/>
                          </a:solidFill>
                          <a:effectLst/>
                          <a:latin typeface="Arial" panose="020B0604020202020204" pitchFamily="34" charset="0"/>
                          <a:cs typeface="+mn-cs"/>
                        </a:rPr>
                        <a:t>Formula #</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rgbClr val="000080"/>
                          </a:solidFill>
                          <a:effectLst/>
                          <a:latin typeface="Arial" panose="020B0604020202020204" pitchFamily="34" charset="0"/>
                          <a:cs typeface="+mn-cs"/>
                        </a:rPr>
                        <a:t>1</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rgbClr val="000080"/>
                          </a:solidFill>
                          <a:effectLst/>
                          <a:latin typeface="Arial" panose="020B0604020202020204" pitchFamily="34" charset="0"/>
                          <a:cs typeface="+mn-cs"/>
                        </a:rPr>
                        <a:t>2</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rgbClr val="000080"/>
                          </a:solidFill>
                          <a:effectLst/>
                          <a:latin typeface="Arial" panose="020B0604020202020204" pitchFamily="34" charset="0"/>
                          <a:cs typeface="+mn-cs"/>
                        </a:rPr>
                        <a:t>3</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rgbClr val="000080"/>
                          </a:solidFill>
                          <a:effectLst/>
                          <a:latin typeface="Arial" panose="020B0604020202020204" pitchFamily="34" charset="0"/>
                          <a:cs typeface="+mn-cs"/>
                        </a:rPr>
                        <a:t>4</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rgbClr val="000080"/>
                          </a:solidFill>
                          <a:effectLst/>
                          <a:latin typeface="Arial" panose="020B0604020202020204" pitchFamily="34" charset="0"/>
                          <a:cs typeface="+mn-cs"/>
                        </a:rPr>
                        <a:t>5</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rgbClr val="000080"/>
                          </a:solidFill>
                          <a:effectLst/>
                          <a:latin typeface="Arial" panose="020B0604020202020204" pitchFamily="34" charset="0"/>
                          <a:cs typeface="+mn-cs"/>
                        </a:rPr>
                        <a:t>6</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rgbClr val="000080"/>
                          </a:solidFill>
                          <a:effectLst/>
                          <a:latin typeface="Arial" panose="020B0604020202020204" pitchFamily="34" charset="0"/>
                          <a:cs typeface="+mn-cs"/>
                        </a:rPr>
                        <a:t>7</a:t>
                      </a:r>
                      <a:endParaRPr lang="en-US" sz="1800" kern="1200" dirty="0">
                        <a:solidFill>
                          <a:srgbClr val="000080"/>
                        </a:solidFill>
                        <a:effectLst/>
                        <a:latin typeface="Arial" panose="020B0604020202020204" pitchFamily="34" charset="0"/>
                        <a:ea typeface="Cambria Math" panose="02040503050406030204" pitchFamily="18" charset="0"/>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1234472"/>
                  </a:ext>
                </a:extLst>
              </a:tr>
              <a:tr h="532799">
                <a:tc>
                  <a:txBody>
                    <a:bodyPr/>
                    <a:lstStyle/>
                    <a:p>
                      <a:pPr algn="ctr"/>
                      <a:r>
                        <a:rPr lang="en-US" dirty="0"/>
                        <a:t>Solids</a:t>
                      </a:r>
                      <a:r>
                        <a:rPr lang="en-US" baseline="0" dirty="0"/>
                        <a:t> Loading %</a:t>
                      </a:r>
                      <a:endParaRPr lang="en-US" dirty="0">
                        <a:latin typeface="Arial" panose="020B0604020202020204" pitchFamily="34" charset="0"/>
                        <a:ea typeface="Cambria Math" panose="02040503050406030204" pitchFamily="18"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a:t>85</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dirty="0"/>
                        <a:t>86.5</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dirty="0"/>
                        <a:t>87.5</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dirty="0"/>
                        <a:t>87.5</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dirty="0"/>
                        <a:t>87.5</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dirty="0"/>
                        <a:t>87.5</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dirty="0"/>
                        <a:t>90</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84458107"/>
                  </a:ext>
                </a:extLst>
              </a:tr>
              <a:tr h="532799">
                <a:tc>
                  <a:txBody>
                    <a:bodyPr/>
                    <a:lstStyle/>
                    <a:p>
                      <a:pPr algn="ctr"/>
                      <a:r>
                        <a:rPr lang="en-US" dirty="0"/>
                        <a:t>AP</a:t>
                      </a:r>
                      <a:r>
                        <a:rPr lang="en-US" baseline="0" dirty="0"/>
                        <a:t> 400 – </a:t>
                      </a:r>
                    </a:p>
                    <a:p>
                      <a:pPr algn="ctr"/>
                      <a:r>
                        <a:rPr lang="en-US" baseline="0" dirty="0"/>
                        <a:t>AP 90 ratio</a:t>
                      </a:r>
                      <a:endParaRPr lang="en-US" dirty="0">
                        <a:latin typeface="Arial" panose="020B0604020202020204" pitchFamily="34" charset="0"/>
                        <a:ea typeface="Cambria Math" panose="02040503050406030204" pitchFamily="18" charset="0"/>
                        <a:cs typeface="Arial" panose="020B0604020202020204" pitchFamily="34" charset="0"/>
                      </a:endParaRPr>
                    </a:p>
                  </a:txBody>
                  <a:tcPr/>
                </a:tc>
                <a:tc>
                  <a:txBody>
                    <a:bodyPr/>
                    <a:lstStyle/>
                    <a:p>
                      <a:pPr algn="ctr"/>
                      <a:r>
                        <a:rPr lang="en-US" dirty="0"/>
                        <a:t>60-40</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40-60</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60-40</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50-50</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45-55</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40-60</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60-40</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extLst>
                  <a:ext uri="{0D108BD9-81ED-4DB2-BD59-A6C34878D82A}">
                    <a16:rowId xmlns:a16="http://schemas.microsoft.com/office/drawing/2014/main" val="3214821649"/>
                  </a:ext>
                </a:extLst>
              </a:tr>
              <a:tr h="532799">
                <a:tc>
                  <a:txBody>
                    <a:bodyPr/>
                    <a:lstStyle/>
                    <a:p>
                      <a:pPr algn="ctr"/>
                      <a:r>
                        <a:rPr lang="en-US" dirty="0"/>
                        <a:t>Average Viscosity, </a:t>
                      </a:r>
                      <a:r>
                        <a:rPr lang="en-US" dirty="0" err="1"/>
                        <a:t>cP</a:t>
                      </a:r>
                      <a:endParaRPr lang="en-US" dirty="0">
                        <a:latin typeface="Arial" panose="020B0604020202020204" pitchFamily="34" charset="0"/>
                        <a:ea typeface="Cambria Math" panose="02040503050406030204" pitchFamily="18" charset="0"/>
                        <a:cs typeface="Arial" panose="020B0604020202020204" pitchFamily="34" charset="0"/>
                      </a:endParaRPr>
                    </a:p>
                  </a:txBody>
                  <a:tcPr/>
                </a:tc>
                <a:tc>
                  <a:txBody>
                    <a:bodyPr/>
                    <a:lstStyle/>
                    <a:p>
                      <a:pPr algn="ctr"/>
                      <a:r>
                        <a:rPr lang="en-US" dirty="0"/>
                        <a:t>.83E6</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3.4E6</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2.5E6</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3.3E6</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3.4E6</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2.8E6</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tc>
                  <a:txBody>
                    <a:bodyPr/>
                    <a:lstStyle/>
                    <a:p>
                      <a:pPr algn="ctr"/>
                      <a:r>
                        <a:rPr lang="en-US" dirty="0"/>
                        <a:t>3.4E6</a:t>
                      </a:r>
                      <a:endParaRPr lang="en-US" dirty="0">
                        <a:latin typeface="Arial" panose="020B0604020202020204" pitchFamily="34" charset="0"/>
                        <a:ea typeface="Cambria Math" panose="02040503050406030204" pitchFamily="18" charset="0"/>
                        <a:cs typeface="Arial" panose="020B0604020202020204" pitchFamily="34" charset="0"/>
                      </a:endParaRPr>
                    </a:p>
                  </a:txBody>
                  <a:tcPr anchor="ctr"/>
                </a:tc>
                <a:extLst>
                  <a:ext uri="{0D108BD9-81ED-4DB2-BD59-A6C34878D82A}">
                    <a16:rowId xmlns:a16="http://schemas.microsoft.com/office/drawing/2014/main" val="1170190050"/>
                  </a:ext>
                </a:extLst>
              </a:tr>
              <a:tr h="532799">
                <a:tc>
                  <a:txBody>
                    <a:bodyPr/>
                    <a:lstStyle/>
                    <a:p>
                      <a:pPr algn="ctr"/>
                      <a:r>
                        <a:rPr lang="en-US" sz="1800" kern="1200" dirty="0">
                          <a:solidFill>
                            <a:schemeClr val="tx1"/>
                          </a:solidFill>
                          <a:effectLst/>
                          <a:latin typeface="+mn-lt"/>
                          <a:ea typeface="+mn-ea"/>
                          <a:cs typeface="+mn-cs"/>
                        </a:rPr>
                        <a:t>Standard Deviation, </a:t>
                      </a:r>
                      <a:r>
                        <a:rPr lang="en-US" sz="1800" kern="1200" dirty="0" err="1">
                          <a:solidFill>
                            <a:schemeClr val="tx1"/>
                          </a:solidFill>
                          <a:effectLst/>
                          <a:latin typeface="+mn-lt"/>
                          <a:ea typeface="+mn-ea"/>
                          <a:cs typeface="+mn-cs"/>
                        </a:rPr>
                        <a:t>cP</a:t>
                      </a:r>
                      <a:r>
                        <a:rPr lang="en-US" dirty="0">
                          <a:effectLst/>
                        </a:rPr>
                        <a:t> </a:t>
                      </a:r>
                      <a:endParaRPr lang="en-US" dirty="0">
                        <a:latin typeface="Arial" panose="020B0604020202020204" pitchFamily="34" charset="0"/>
                        <a:ea typeface="Cambria Math" panose="020405030504060302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800" kern="1200" dirty="0">
                          <a:solidFill>
                            <a:schemeClr val="tx1"/>
                          </a:solidFill>
                          <a:latin typeface="+mn-lt"/>
                          <a:ea typeface="+mn-ea"/>
                          <a:cs typeface="+mn-cs"/>
                        </a:rPr>
                        <a:t>1.6E5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800" kern="1200" dirty="0">
                          <a:solidFill>
                            <a:schemeClr val="tx1"/>
                          </a:solidFill>
                          <a:latin typeface="+mn-lt"/>
                          <a:ea typeface="+mn-ea"/>
                          <a:cs typeface="+mn-cs"/>
                        </a:rPr>
                        <a:t>1.6E5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800" kern="1200" dirty="0">
                          <a:solidFill>
                            <a:schemeClr val="tx1"/>
                          </a:solidFill>
                          <a:latin typeface="+mn-lt"/>
                          <a:ea typeface="+mn-ea"/>
                          <a:cs typeface="+mn-cs"/>
                        </a:rPr>
                        <a:t>2.2E5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800" kern="1200" dirty="0">
                          <a:solidFill>
                            <a:schemeClr val="tx1"/>
                          </a:solidFill>
                          <a:latin typeface="+mn-lt"/>
                          <a:ea typeface="+mn-ea"/>
                          <a:cs typeface="+mn-cs"/>
                        </a:rPr>
                        <a:t>2.6E5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800" kern="1200" dirty="0">
                          <a:solidFill>
                            <a:schemeClr val="tx1"/>
                          </a:solidFill>
                          <a:latin typeface="+mn-lt"/>
                          <a:ea typeface="+mn-ea"/>
                          <a:cs typeface="+mn-cs"/>
                        </a:rPr>
                        <a:t>2.7E5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800" kern="1200" dirty="0">
                          <a:solidFill>
                            <a:schemeClr val="tx1"/>
                          </a:solidFill>
                          <a:latin typeface="+mn-lt"/>
                          <a:ea typeface="+mn-ea"/>
                          <a:cs typeface="+mn-cs"/>
                        </a:rPr>
                        <a:t>61.E5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800" kern="1200" dirty="0">
                          <a:solidFill>
                            <a:schemeClr val="tx1"/>
                          </a:solidFill>
                          <a:latin typeface="+mn-lt"/>
                          <a:ea typeface="+mn-ea"/>
                          <a:cs typeface="+mn-cs"/>
                        </a:rPr>
                        <a:t>1.3E5</a:t>
                      </a: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226704"/>
                  </a:ext>
                </a:extLst>
              </a:tr>
            </a:tbl>
          </a:graphicData>
        </a:graphic>
      </p:graphicFrame>
      <p:sp>
        <p:nvSpPr>
          <p:cNvPr id="3" name="Rectangle 2">
            <a:extLst>
              <a:ext uri="{FF2B5EF4-FFF2-40B4-BE49-F238E27FC236}">
                <a16:creationId xmlns:a16="http://schemas.microsoft.com/office/drawing/2014/main" id="{A088197E-F9BC-DD59-95F0-A1C5ACB8B7E1}"/>
              </a:ext>
            </a:extLst>
          </p:cNvPr>
          <p:cNvSpPr/>
          <p:nvPr/>
        </p:nvSpPr>
        <p:spPr>
          <a:xfrm>
            <a:off x="0" y="6567586"/>
            <a:ext cx="8324850" cy="307777"/>
          </a:xfrm>
          <a:prstGeom prst="rect">
            <a:avLst/>
          </a:prstGeom>
        </p:spPr>
        <p:txBody>
          <a:bodyPr wrap="square">
            <a:spAutoFit/>
          </a:bodyPr>
          <a:lstStyle/>
          <a:p>
            <a:r>
              <a:rPr lang="en-US" sz="1400" dirty="0"/>
              <a:t>Purcell, Hargather, Hargather, Propellants, Explosives, Pyrotechnics, accepted, 2023.</a:t>
            </a:r>
          </a:p>
        </p:txBody>
      </p:sp>
    </p:spTree>
    <p:extLst>
      <p:ext uri="{BB962C8B-B14F-4D97-AF65-F5344CB8AC3E}">
        <p14:creationId xmlns:p14="http://schemas.microsoft.com/office/powerpoint/2010/main" val="3606710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3FE513D-B982-E320-43E7-EE19A66D93B0}"/>
              </a:ext>
            </a:extLst>
          </p:cNvPr>
          <p:cNvSpPr>
            <a:spLocks noGrp="1"/>
          </p:cNvSpPr>
          <p:nvPr>
            <p:ph idx="1"/>
          </p:nvPr>
        </p:nvSpPr>
        <p:spPr/>
        <p:txBody>
          <a:bodyPr/>
          <a:lstStyle/>
          <a:p>
            <a:r>
              <a:rPr lang="en-US" dirty="0"/>
              <a:t>Establishing the change of viscosity as a function of time is also important</a:t>
            </a:r>
          </a:p>
          <a:p>
            <a:r>
              <a:rPr lang="en-US" dirty="0"/>
              <a:t>This allows us to establish an approximate range of times for  when a material is useable in a printing setup</a:t>
            </a:r>
          </a:p>
          <a:p>
            <a:pPr lvl="1"/>
            <a:r>
              <a:rPr lang="en-US" dirty="0"/>
              <a:t>Also provides a rudimentary method to estimate polymerization progression</a:t>
            </a:r>
          </a:p>
          <a:p>
            <a:r>
              <a:rPr lang="en-US" dirty="0"/>
              <a:t>Tests began at 15 minutes after curative addition to binder</a:t>
            </a:r>
          </a:p>
          <a:p>
            <a:pPr lvl="1"/>
            <a:r>
              <a:rPr lang="en-US" dirty="0"/>
              <a:t>Test for 1 minute every 5 minutes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23FC2-0C3C-418D-8C86-DC08BB1E79A9}"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2" name="Title 1"/>
          <p:cNvSpPr>
            <a:spLocks noGrp="1"/>
          </p:cNvSpPr>
          <p:nvPr>
            <p:ph type="title"/>
          </p:nvPr>
        </p:nvSpPr>
        <p:spPr/>
        <p:txBody>
          <a:bodyPr>
            <a:normAutofit/>
          </a:bodyPr>
          <a:lstStyle/>
          <a:p>
            <a:r>
              <a:rPr lang="en-US" dirty="0"/>
              <a:t>Measured apparent viscosity of curing Formulas 1 and 6 </a:t>
            </a:r>
          </a:p>
        </p:txBody>
      </p:sp>
      <p:sp>
        <p:nvSpPr>
          <p:cNvPr id="5" name="Content Placeholder 2"/>
          <p:cNvSpPr txBox="1">
            <a:spLocks/>
          </p:cNvSpPr>
          <p:nvPr/>
        </p:nvSpPr>
        <p:spPr>
          <a:xfrm>
            <a:off x="371192" y="1158745"/>
            <a:ext cx="11452634" cy="5018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00088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A4322E4-8B90-984D-6A3D-ECCC1D3909AF}"/>
              </a:ext>
            </a:extLst>
          </p:cNvPr>
          <p:cNvSpPr>
            <a:spLocks noGrp="1"/>
          </p:cNvSpPr>
          <p:nvPr>
            <p:ph idx="1"/>
          </p:nvPr>
        </p:nvSpPr>
        <p:spPr>
          <a:xfrm>
            <a:off x="838200" y="1622425"/>
            <a:ext cx="7772400" cy="4351338"/>
          </a:xfrm>
        </p:spPr>
        <p:txBody>
          <a:bodyPr>
            <a:normAutofit lnSpcReduction="10000"/>
          </a:bodyPr>
          <a:lstStyle/>
          <a:p>
            <a:r>
              <a:rPr lang="en-US" dirty="0"/>
              <a:t>Free-standing printing requires a material with high yield stress and relatively high viscosity for metered control and self-supporting deposition</a:t>
            </a:r>
          </a:p>
          <a:p>
            <a:pPr lvl="1"/>
            <a:r>
              <a:rPr lang="en-US" dirty="0"/>
              <a:t>Formula 6 was observed to be the strongest candidate for this application</a:t>
            </a:r>
          </a:p>
          <a:p>
            <a:r>
              <a:rPr lang="en-US" dirty="0"/>
              <a:t>Printing directly to completely fill a mold, or to flow into long channels, requires a lower-viscosity formula with little to no yield stress</a:t>
            </a:r>
          </a:p>
          <a:p>
            <a:pPr lvl="1"/>
            <a:r>
              <a:rPr lang="en-US" dirty="0"/>
              <a:t>Formula 1 was observed to meet these criteria most effectively</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23FC2-0C3C-418D-8C86-DC08BB1E79A9}"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2" name="Title 1"/>
          <p:cNvSpPr>
            <a:spLocks noGrp="1"/>
          </p:cNvSpPr>
          <p:nvPr>
            <p:ph type="title"/>
          </p:nvPr>
        </p:nvSpPr>
        <p:spPr/>
        <p:txBody>
          <a:bodyPr/>
          <a:lstStyle/>
          <a:p>
            <a:r>
              <a:rPr lang="en-US" dirty="0"/>
              <a:t>Application-Based Selection of Formula</a:t>
            </a:r>
          </a:p>
        </p:txBody>
      </p:sp>
      <p:sp>
        <p:nvSpPr>
          <p:cNvPr id="6" name="Content Placeholder 2"/>
          <p:cNvSpPr txBox="1">
            <a:spLocks/>
          </p:cNvSpPr>
          <p:nvPr/>
        </p:nvSpPr>
        <p:spPr>
          <a:xfrm>
            <a:off x="371193" y="1158745"/>
            <a:ext cx="8790070" cy="5018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p:txBody>
      </p:sp>
      <p:pic>
        <p:nvPicPr>
          <p:cNvPr id="3" name="Picture 2">
            <a:extLst>
              <a:ext uri="{FF2B5EF4-FFF2-40B4-BE49-F238E27FC236}">
                <a16:creationId xmlns:a16="http://schemas.microsoft.com/office/drawing/2014/main" id="{AD056386-89B8-B7BF-55EE-E130455E67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93626" y="1668061"/>
            <a:ext cx="2164268" cy="2233696"/>
          </a:xfrm>
          <a:prstGeom prst="rect">
            <a:avLst/>
          </a:prstGeom>
        </p:spPr>
      </p:pic>
      <p:pic>
        <p:nvPicPr>
          <p:cNvPr id="8" name="Picture 7">
            <a:extLst>
              <a:ext uri="{FF2B5EF4-FFF2-40B4-BE49-F238E27FC236}">
                <a16:creationId xmlns:a16="http://schemas.microsoft.com/office/drawing/2014/main" id="{04C2B15C-5DF2-F102-CA76-1C972381DC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3626" y="4081144"/>
            <a:ext cx="2164268" cy="2247328"/>
          </a:xfrm>
          <a:prstGeom prst="rect">
            <a:avLst/>
          </a:prstGeom>
        </p:spPr>
      </p:pic>
      <p:pic>
        <p:nvPicPr>
          <p:cNvPr id="5" name="Picture 4">
            <a:extLst>
              <a:ext uri="{FF2B5EF4-FFF2-40B4-BE49-F238E27FC236}">
                <a16:creationId xmlns:a16="http://schemas.microsoft.com/office/drawing/2014/main" id="{45B63BB2-69D0-7414-7419-BB6F06B8E3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1300" y="1714500"/>
            <a:ext cx="6416004" cy="4491203"/>
          </a:xfrm>
          <a:prstGeom prst="rect">
            <a:avLst/>
          </a:prstGeom>
        </p:spPr>
      </p:pic>
    </p:spTree>
    <p:extLst>
      <p:ext uri="{BB962C8B-B14F-4D97-AF65-F5344CB8AC3E}">
        <p14:creationId xmlns:p14="http://schemas.microsoft.com/office/powerpoint/2010/main" val="3180078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g22e1b770dd0_1_5"/>
          <p:cNvSpPr txBox="1">
            <a:spLocks noGrp="1"/>
          </p:cNvSpPr>
          <p:nvPr>
            <p:ph idx="1"/>
          </p:nvPr>
        </p:nvSpPr>
        <p:spPr>
          <a:xfrm>
            <a:off x="838200" y="1622424"/>
            <a:ext cx="10515600" cy="483552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dirty="0"/>
              <a:t>Thermite is a pyrotechnic material</a:t>
            </a:r>
            <a:endParaRPr dirty="0"/>
          </a:p>
          <a:p>
            <a:pPr marL="914400" lvl="1" indent="-381000" algn="l" rtl="0">
              <a:lnSpc>
                <a:spcPct val="90000"/>
              </a:lnSpc>
              <a:spcBef>
                <a:spcPts val="0"/>
              </a:spcBef>
              <a:spcAft>
                <a:spcPts val="0"/>
              </a:spcAft>
              <a:buSzPts val="2400"/>
              <a:buChar char="•"/>
            </a:pPr>
            <a:r>
              <a:rPr lang="en-US" dirty="0"/>
              <a:t>Redox reaction of a metal oxide and metal fuel</a:t>
            </a:r>
            <a:endParaRPr dirty="0"/>
          </a:p>
          <a:p>
            <a:pPr marL="914400" lvl="1" indent="-381000" algn="l" rtl="0">
              <a:lnSpc>
                <a:spcPct val="90000"/>
              </a:lnSpc>
              <a:spcBef>
                <a:spcPts val="0"/>
              </a:spcBef>
              <a:spcAft>
                <a:spcPts val="0"/>
              </a:spcAft>
              <a:buSzPts val="2400"/>
              <a:buChar char="•"/>
            </a:pPr>
            <a:r>
              <a:rPr lang="en-US" dirty="0"/>
              <a:t>Produces large amount of heat </a:t>
            </a:r>
            <a:endParaRPr dirty="0"/>
          </a:p>
          <a:p>
            <a:pPr marL="914400" lvl="1" indent="-381000" algn="l" rtl="0">
              <a:lnSpc>
                <a:spcPct val="90000"/>
              </a:lnSpc>
              <a:spcBef>
                <a:spcPts val="0"/>
              </a:spcBef>
              <a:spcAft>
                <a:spcPts val="0"/>
              </a:spcAft>
              <a:buSzPts val="2400"/>
              <a:buChar char="•"/>
            </a:pPr>
            <a:r>
              <a:rPr lang="en-US" dirty="0"/>
              <a:t>Well studied material </a:t>
            </a:r>
            <a:endParaRPr dirty="0"/>
          </a:p>
          <a:p>
            <a:pPr marL="457200" lvl="0" indent="-406400" algn="l" rtl="0">
              <a:lnSpc>
                <a:spcPct val="90000"/>
              </a:lnSpc>
              <a:spcBef>
                <a:spcPts val="1000"/>
              </a:spcBef>
              <a:spcAft>
                <a:spcPts val="0"/>
              </a:spcAft>
              <a:buSzPts val="2800"/>
              <a:buChar char="•"/>
            </a:pPr>
            <a:r>
              <a:rPr lang="en-US" dirty="0"/>
              <a:t>Performance characteristics of energetic ink</a:t>
            </a:r>
            <a:endParaRPr dirty="0"/>
          </a:p>
          <a:p>
            <a:pPr marL="914400" lvl="1" indent="-381000" algn="l" rtl="0">
              <a:lnSpc>
                <a:spcPct val="90000"/>
              </a:lnSpc>
              <a:spcBef>
                <a:spcPts val="0"/>
              </a:spcBef>
              <a:spcAft>
                <a:spcPts val="0"/>
              </a:spcAft>
              <a:buSzPts val="2400"/>
              <a:buChar char="•"/>
            </a:pPr>
            <a:r>
              <a:rPr lang="en-US" dirty="0"/>
              <a:t>Burn rate</a:t>
            </a:r>
            <a:endParaRPr dirty="0"/>
          </a:p>
          <a:p>
            <a:pPr marL="914400" lvl="1" indent="-381000" algn="l" rtl="0">
              <a:lnSpc>
                <a:spcPct val="90000"/>
              </a:lnSpc>
              <a:spcBef>
                <a:spcPts val="0"/>
              </a:spcBef>
              <a:spcAft>
                <a:spcPts val="0"/>
              </a:spcAft>
              <a:buSzPts val="2400"/>
              <a:buChar char="•"/>
            </a:pPr>
            <a:r>
              <a:rPr lang="en-US" dirty="0"/>
              <a:t>Density </a:t>
            </a:r>
            <a:endParaRPr dirty="0"/>
          </a:p>
          <a:p>
            <a:pPr marL="457200" lvl="0" indent="-406400" algn="l" rtl="0">
              <a:lnSpc>
                <a:spcPct val="90000"/>
              </a:lnSpc>
              <a:spcBef>
                <a:spcPts val="1000"/>
              </a:spcBef>
              <a:spcAft>
                <a:spcPts val="0"/>
              </a:spcAft>
              <a:buSzPts val="2800"/>
              <a:buChar char="•"/>
            </a:pPr>
            <a:r>
              <a:rPr lang="en-US" dirty="0"/>
              <a:t>Variations can change performance</a:t>
            </a:r>
            <a:endParaRPr dirty="0"/>
          </a:p>
          <a:p>
            <a:pPr marL="914400" lvl="1" indent="-381000" algn="l" rtl="0">
              <a:lnSpc>
                <a:spcPct val="90000"/>
              </a:lnSpc>
              <a:spcBef>
                <a:spcPts val="0"/>
              </a:spcBef>
              <a:spcAft>
                <a:spcPts val="0"/>
              </a:spcAft>
              <a:buSzPts val="2400"/>
              <a:buChar char="•"/>
            </a:pPr>
            <a:r>
              <a:rPr lang="en-US" dirty="0"/>
              <a:t>Composition</a:t>
            </a:r>
            <a:endParaRPr dirty="0"/>
          </a:p>
          <a:p>
            <a:pPr marL="1371600" lvl="2" indent="-355600" algn="l" rtl="0">
              <a:lnSpc>
                <a:spcPct val="90000"/>
              </a:lnSpc>
              <a:spcBef>
                <a:spcPts val="1000"/>
              </a:spcBef>
              <a:spcAft>
                <a:spcPts val="0"/>
              </a:spcAft>
              <a:buSzPts val="2000"/>
              <a:buChar char="•"/>
            </a:pPr>
            <a:r>
              <a:rPr lang="en-US" dirty="0"/>
              <a:t>Adding Fe-S to control burn rate</a:t>
            </a:r>
            <a:endParaRPr dirty="0"/>
          </a:p>
          <a:p>
            <a:pPr marL="914400" lvl="1" indent="-381000" algn="l" rtl="0">
              <a:lnSpc>
                <a:spcPct val="90000"/>
              </a:lnSpc>
              <a:spcBef>
                <a:spcPts val="1000"/>
              </a:spcBef>
              <a:spcAft>
                <a:spcPts val="0"/>
              </a:spcAft>
              <a:buSzPts val="2400"/>
              <a:buChar char="•"/>
            </a:pPr>
            <a:r>
              <a:rPr lang="en-US" dirty="0"/>
              <a:t>Solids loading</a:t>
            </a:r>
            <a:endParaRPr dirty="0"/>
          </a:p>
        </p:txBody>
      </p:sp>
      <p:sp>
        <p:nvSpPr>
          <p:cNvPr id="120" name="Google Shape;120;g22e1b770dd0_1_5"/>
          <p:cNvSpPr txBox="1">
            <a:spLocks noGrp="1"/>
          </p:cNvSpPr>
          <p:nvPr>
            <p:ph type="title"/>
          </p:nvPr>
        </p:nvSpPr>
        <p:spPr>
          <a:prstGeom prst="rect">
            <a:avLst/>
          </a:prstGeom>
        </p:spPr>
        <p:txBody>
          <a:bodyPr vert="horz" lIns="91440" tIns="45720" rIns="91440" bIns="45720" rtlCol="0" anchor="ctr">
            <a:normAutofit/>
          </a:bodyPr>
          <a:lstStyle/>
          <a:p>
            <a:r>
              <a:rPr lang="en-US"/>
              <a:t>Thermites are the basis of the energetic ink</a:t>
            </a:r>
            <a:endParaRPr/>
          </a:p>
        </p:txBody>
      </p:sp>
      <p:sp>
        <p:nvSpPr>
          <p:cNvPr id="122" name="Google Shape;122;g22e1b770dd0_1_5"/>
          <p:cNvSpPr txBox="1"/>
          <p:nvPr/>
        </p:nvSpPr>
        <p:spPr>
          <a:xfrm>
            <a:off x="11734800" y="6400800"/>
            <a:ext cx="4572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500" b="0" i="0" u="none" strike="noStrike" cap="none">
                <a:solidFill>
                  <a:srgbClr val="000000"/>
                </a:solidFill>
                <a:latin typeface="Arial"/>
                <a:ea typeface="Arial"/>
                <a:cs typeface="Arial"/>
                <a:sym typeface="Arial"/>
              </a:rPr>
              <a:t>26</a:t>
            </a:fld>
            <a:endParaRPr sz="15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2754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g28a134e138c_0_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0"/>
              </a:spcBef>
              <a:spcAft>
                <a:spcPts val="0"/>
              </a:spcAft>
              <a:buSzPts val="2600"/>
              <a:buChar char="•"/>
            </a:pPr>
            <a:r>
              <a:rPr lang="en-US" sz="2600"/>
              <a:t>Strontium nitrate (Sr(NO</a:t>
            </a:r>
            <a:r>
              <a:rPr lang="en-US" sz="2600" baseline="-25000"/>
              <a:t>3</a:t>
            </a:r>
            <a:r>
              <a:rPr lang="en-US" sz="2600"/>
              <a:t>)</a:t>
            </a:r>
            <a:r>
              <a:rPr lang="en-US" sz="2600" baseline="-25000"/>
              <a:t>2</a:t>
            </a:r>
            <a:r>
              <a:rPr lang="en-US" sz="2600"/>
              <a:t>), barium nitrate (Ba(NO</a:t>
            </a:r>
            <a:r>
              <a:rPr lang="en-US" sz="2600" baseline="-25000"/>
              <a:t>3</a:t>
            </a:r>
            <a:r>
              <a:rPr lang="en-US" sz="2600"/>
              <a:t>)</a:t>
            </a:r>
            <a:r>
              <a:rPr lang="en-US" sz="2600" baseline="-25000"/>
              <a:t>2</a:t>
            </a:r>
            <a:r>
              <a:rPr lang="en-US" sz="2600"/>
              <a:t>), and manganese oxide (MnO</a:t>
            </a:r>
            <a:r>
              <a:rPr lang="en-US" sz="2600" baseline="-25000"/>
              <a:t>2</a:t>
            </a:r>
            <a:r>
              <a:rPr lang="en-US" sz="2600"/>
              <a:t>) thermite systems</a:t>
            </a:r>
            <a:endParaRPr sz="2600"/>
          </a:p>
        </p:txBody>
      </p:sp>
      <p:sp>
        <p:nvSpPr>
          <p:cNvPr id="128" name="Google Shape;128;g28a134e138c_0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Volume percent solids of testing matrix </a:t>
            </a:r>
            <a:endParaRPr/>
          </a:p>
        </p:txBody>
      </p:sp>
      <p:sp>
        <p:nvSpPr>
          <p:cNvPr id="130" name="Google Shape;130;g28a134e138c_0_0"/>
          <p:cNvSpPr txBox="1"/>
          <p:nvPr/>
        </p:nvSpPr>
        <p:spPr>
          <a:xfrm>
            <a:off x="11734800" y="6400800"/>
            <a:ext cx="4572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500" b="0" i="0" u="none" strike="noStrike" cap="none">
                <a:solidFill>
                  <a:srgbClr val="000000"/>
                </a:solidFill>
                <a:latin typeface="Arial"/>
                <a:ea typeface="Arial"/>
                <a:cs typeface="Arial"/>
                <a:sym typeface="Arial"/>
              </a:rPr>
              <a:t>27</a:t>
            </a:fld>
            <a:endParaRPr sz="1500" b="0" i="0" u="none" strike="noStrike" cap="none">
              <a:solidFill>
                <a:srgbClr val="000000"/>
              </a:solidFill>
              <a:latin typeface="Arial"/>
              <a:ea typeface="Arial"/>
              <a:cs typeface="Arial"/>
              <a:sym typeface="Arial"/>
            </a:endParaRPr>
          </a:p>
        </p:txBody>
      </p:sp>
      <p:graphicFrame>
        <p:nvGraphicFramePr>
          <p:cNvPr id="131" name="Google Shape;131;g28a134e138c_0_0"/>
          <p:cNvGraphicFramePr/>
          <p:nvPr/>
        </p:nvGraphicFramePr>
        <p:xfrm>
          <a:off x="952487" y="2800350"/>
          <a:ext cx="10287025" cy="3398280"/>
        </p:xfrm>
        <a:graphic>
          <a:graphicData uri="http://schemas.openxmlformats.org/drawingml/2006/table">
            <a:tbl>
              <a:tblPr>
                <a:noFill/>
              </a:tblPr>
              <a:tblGrid>
                <a:gridCol w="1469575">
                  <a:extLst>
                    <a:ext uri="{9D8B030D-6E8A-4147-A177-3AD203B41FA5}">
                      <a16:colId xmlns:a16="http://schemas.microsoft.com/office/drawing/2014/main" val="20000"/>
                    </a:ext>
                  </a:extLst>
                </a:gridCol>
                <a:gridCol w="1469575">
                  <a:extLst>
                    <a:ext uri="{9D8B030D-6E8A-4147-A177-3AD203B41FA5}">
                      <a16:colId xmlns:a16="http://schemas.microsoft.com/office/drawing/2014/main" val="20001"/>
                    </a:ext>
                  </a:extLst>
                </a:gridCol>
                <a:gridCol w="1469575">
                  <a:extLst>
                    <a:ext uri="{9D8B030D-6E8A-4147-A177-3AD203B41FA5}">
                      <a16:colId xmlns:a16="http://schemas.microsoft.com/office/drawing/2014/main" val="20002"/>
                    </a:ext>
                  </a:extLst>
                </a:gridCol>
                <a:gridCol w="1469575">
                  <a:extLst>
                    <a:ext uri="{9D8B030D-6E8A-4147-A177-3AD203B41FA5}">
                      <a16:colId xmlns:a16="http://schemas.microsoft.com/office/drawing/2014/main" val="20003"/>
                    </a:ext>
                  </a:extLst>
                </a:gridCol>
                <a:gridCol w="1469575">
                  <a:extLst>
                    <a:ext uri="{9D8B030D-6E8A-4147-A177-3AD203B41FA5}">
                      <a16:colId xmlns:a16="http://schemas.microsoft.com/office/drawing/2014/main" val="20004"/>
                    </a:ext>
                  </a:extLst>
                </a:gridCol>
                <a:gridCol w="1469575">
                  <a:extLst>
                    <a:ext uri="{9D8B030D-6E8A-4147-A177-3AD203B41FA5}">
                      <a16:colId xmlns:a16="http://schemas.microsoft.com/office/drawing/2014/main" val="20005"/>
                    </a:ext>
                  </a:extLst>
                </a:gridCol>
                <a:gridCol w="1469575">
                  <a:extLst>
                    <a:ext uri="{9D8B030D-6E8A-4147-A177-3AD203B41FA5}">
                      <a16:colId xmlns:a16="http://schemas.microsoft.com/office/drawing/2014/main" val="20006"/>
                    </a:ext>
                  </a:extLst>
                </a:gridCol>
              </a:tblGrid>
              <a:tr h="381000">
                <a:tc rowSpan="2">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dk1"/>
                          </a:solidFill>
                        </a:rPr>
                        <a:t>Sr(NO</a:t>
                      </a:r>
                      <a:r>
                        <a:rPr lang="en-US" sz="1500" b="1" u="none" strike="noStrike" cap="none" baseline="-25000">
                          <a:solidFill>
                            <a:schemeClr val="dk1"/>
                          </a:solidFill>
                        </a:rPr>
                        <a:t>3</a:t>
                      </a:r>
                      <a:r>
                        <a:rPr lang="en-US" sz="1500" b="1" u="none" strike="noStrike" cap="none">
                          <a:solidFill>
                            <a:schemeClr val="dk1"/>
                          </a:solidFill>
                        </a:rPr>
                        <a:t>)</a:t>
                      </a:r>
                      <a:r>
                        <a:rPr lang="en-US" sz="1500" b="1" u="none" strike="noStrike" cap="none" baseline="-25000">
                          <a:solidFill>
                            <a:schemeClr val="dk1"/>
                          </a:solidFill>
                        </a:rPr>
                        <a:t>2</a:t>
                      </a:r>
                      <a:endParaRPr sz="1500" b="1" u="none" strike="noStrike" cap="none" baseline="-250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dk1"/>
                          </a:solidFill>
                        </a:rPr>
                        <a:t>Ba(NO</a:t>
                      </a:r>
                      <a:r>
                        <a:rPr lang="en-US" sz="1500" b="1" u="none" strike="noStrike" cap="none" baseline="-25000">
                          <a:solidFill>
                            <a:schemeClr val="dk1"/>
                          </a:solidFill>
                        </a:rPr>
                        <a:t>3</a:t>
                      </a:r>
                      <a:r>
                        <a:rPr lang="en-US" sz="1500" b="1" u="none" strike="noStrike" cap="none">
                          <a:solidFill>
                            <a:schemeClr val="dk1"/>
                          </a:solidFill>
                        </a:rPr>
                        <a:t>)</a:t>
                      </a:r>
                      <a:r>
                        <a:rPr lang="en-US" sz="1500" b="1" u="none" strike="noStrike" cap="none" baseline="-25000">
                          <a:solidFill>
                            <a:schemeClr val="dk1"/>
                          </a:solidFill>
                        </a:rPr>
                        <a:t>2</a:t>
                      </a:r>
                      <a:endParaRPr sz="1500" b="1" u="none" strike="noStrike" cap="none" baseline="-250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dk1"/>
                          </a:solidFill>
                        </a:rPr>
                        <a:t>MnO</a:t>
                      </a:r>
                      <a:r>
                        <a:rPr lang="en-US" sz="1500" b="1" u="none" strike="noStrike" cap="none" baseline="-25000">
                          <a:solidFill>
                            <a:schemeClr val="dk1"/>
                          </a:solidFill>
                        </a:rPr>
                        <a:t>2</a:t>
                      </a:r>
                      <a:endParaRPr sz="1500" b="1" u="none" strike="noStrike" cap="none" baseline="-250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80% solids loading</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85%solids loading</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80% solids loading</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85% solids loading</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80% solids loading</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85% solids loading</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15% Fe-S</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54.83</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63.23</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53.48</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61.96</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47.80</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56.47</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25% Fe-S</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54.21</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62.65</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52.99</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61.49</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47.94</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56.61</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35% Fe-S</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53.58</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62.05</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52.50</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61.02</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48.08</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56.75</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50% Fe-S</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52.59</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61.11</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51.73</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60.29</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48.29</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56.96</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65% Fe-S</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51.57</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60.13</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50.94</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59.53</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48.50</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57.16</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75% Fe-S</a:t>
                      </a:r>
                      <a:endParaRPr sz="1400" b="1"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50.86</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59.45</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50.40</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59.00</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48.64</a:t>
                      </a:r>
                      <a:endParaRPr sz="1400" u="none" strike="noStrike" cap="none">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solidFill>
                            <a:schemeClr val="dk1"/>
                          </a:solidFill>
                        </a:rPr>
                        <a:t>57.30</a:t>
                      </a:r>
                      <a:endParaRPr sz="1400" u="none" strike="noStrike" cap="none" dirty="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28160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58401-B1B5-4F26-83DB-9120E5779D8C}"/>
              </a:ext>
            </a:extLst>
          </p:cNvPr>
          <p:cNvSpPr>
            <a:spLocks noGrp="1"/>
          </p:cNvSpPr>
          <p:nvPr>
            <p:ph idx="1"/>
          </p:nvPr>
        </p:nvSpPr>
        <p:spPr>
          <a:xfrm>
            <a:off x="838200" y="1622425"/>
            <a:ext cx="5952886" cy="3406775"/>
          </a:xfrm>
        </p:spPr>
        <p:txBody>
          <a:bodyPr>
            <a:normAutofit/>
          </a:bodyPr>
          <a:lstStyle/>
          <a:p>
            <a:r>
              <a:rPr lang="en-US" dirty="0"/>
              <a:t>Not classified as pyrotechnic</a:t>
            </a:r>
          </a:p>
          <a:p>
            <a:r>
              <a:rPr lang="en-US" dirty="0"/>
              <a:t>The exothermic reaction between iron and sulfur powders occurs resulting in iron sulfide</a:t>
            </a:r>
          </a:p>
          <a:p>
            <a:r>
              <a:rPr lang="en-US" dirty="0"/>
              <a:t>This reaction behaves similar to a pyrotechnic delay composition</a:t>
            </a:r>
          </a:p>
        </p:txBody>
      </p:sp>
      <p:sp>
        <p:nvSpPr>
          <p:cNvPr id="2" name="Title 1">
            <a:extLst>
              <a:ext uri="{FF2B5EF4-FFF2-40B4-BE49-F238E27FC236}">
                <a16:creationId xmlns:a16="http://schemas.microsoft.com/office/drawing/2014/main" id="{BA4F5D9A-9713-4716-808F-D0109326FC4F}"/>
              </a:ext>
            </a:extLst>
          </p:cNvPr>
          <p:cNvSpPr>
            <a:spLocks noGrp="1"/>
          </p:cNvSpPr>
          <p:nvPr>
            <p:ph type="title"/>
          </p:nvPr>
        </p:nvSpPr>
        <p:spPr/>
        <p:txBody>
          <a:bodyPr>
            <a:normAutofit fontScale="90000"/>
          </a:bodyPr>
          <a:lstStyle/>
          <a:p>
            <a:r>
              <a:rPr lang="en-US" dirty="0"/>
              <a:t>To control the combustion properties, thermite are </a:t>
            </a:r>
            <a:br>
              <a:rPr lang="en-US" dirty="0"/>
            </a:br>
            <a:r>
              <a:rPr lang="en-US" dirty="0"/>
              <a:t>blended at 50/50 </a:t>
            </a:r>
            <a:r>
              <a:rPr lang="en-US" dirty="0" err="1"/>
              <a:t>wt</a:t>
            </a:r>
            <a:r>
              <a:rPr lang="en-US" dirty="0"/>
              <a:t>% with Fe-S without losing heat output</a:t>
            </a:r>
          </a:p>
        </p:txBody>
      </p:sp>
      <p:pic>
        <p:nvPicPr>
          <p:cNvPr id="9" name="FeS-TT">
            <a:hlinkClick r:id="" action="ppaction://media"/>
            <a:extLst>
              <a:ext uri="{FF2B5EF4-FFF2-40B4-BE49-F238E27FC236}">
                <a16:creationId xmlns:a16="http://schemas.microsoft.com/office/drawing/2014/main" id="{BB6E259A-3705-4646-B0C1-023881541E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67550" y="2043508"/>
            <a:ext cx="4559304" cy="2564608"/>
          </a:xfrm>
          <a:prstGeom prst="rect">
            <a:avLst/>
          </a:prstGeom>
        </p:spPr>
      </p:pic>
      <p:sp>
        <p:nvSpPr>
          <p:cNvPr id="7" name="Slide Number Placeholder 2">
            <a:extLst>
              <a:ext uri="{FF2B5EF4-FFF2-40B4-BE49-F238E27FC236}">
                <a16:creationId xmlns:a16="http://schemas.microsoft.com/office/drawing/2014/main" id="{F584C0AE-54F0-372D-4C78-DD221B87618F}"/>
              </a:ext>
            </a:extLst>
          </p:cNvPr>
          <p:cNvSpPr>
            <a:spLocks noGrp="1"/>
          </p:cNvSpPr>
          <p:nvPr>
            <p:ph type="sldNum" sz="quarter" idx="12"/>
          </p:nvPr>
        </p:nvSpPr>
        <p:spPr>
          <a:xfrm>
            <a:off x="8724900" y="6356350"/>
            <a:ext cx="2743200" cy="365125"/>
          </a:xfrm>
        </p:spPr>
        <p:txBody>
          <a:bodyPr/>
          <a:lstStyle/>
          <a:p>
            <a:fld id="{920514D5-8284-4111-9E4A-205D4509E6BB}" type="slidenum">
              <a:rPr lang="en-US" smtClean="0"/>
              <a:pPr/>
              <a:t>28</a:t>
            </a:fld>
            <a:endParaRPr lang="en-US" dirty="0"/>
          </a:p>
        </p:txBody>
      </p:sp>
      <p:sp>
        <p:nvSpPr>
          <p:cNvPr id="11" name="TextBox 10">
            <a:extLst>
              <a:ext uri="{FF2B5EF4-FFF2-40B4-BE49-F238E27FC236}">
                <a16:creationId xmlns:a16="http://schemas.microsoft.com/office/drawing/2014/main" id="{BF9CC05A-744D-C9A2-32AC-A1D790235152}"/>
              </a:ext>
            </a:extLst>
          </p:cNvPr>
          <p:cNvSpPr txBox="1"/>
          <p:nvPr/>
        </p:nvSpPr>
        <p:spPr>
          <a:xfrm>
            <a:off x="1198562" y="5151815"/>
            <a:ext cx="4686300" cy="1569660"/>
          </a:xfrm>
          <a:prstGeom prst="rect">
            <a:avLst/>
          </a:prstGeom>
          <a:noFill/>
          <a:ln>
            <a:solidFill>
              <a:schemeClr val="accent1"/>
            </a:solidFill>
          </a:ln>
        </p:spPr>
        <p:txBody>
          <a:bodyPr wrap="square" rtlCol="0">
            <a:spAutoFit/>
          </a:bodyPr>
          <a:lstStyle/>
          <a:p>
            <a:r>
              <a:rPr lang="en-US" sz="2400" i="1" dirty="0">
                <a:latin typeface="Arial" panose="020B0604020202020204" pitchFamily="34" charset="0"/>
                <a:cs typeface="Arial" panose="020B0604020202020204" pitchFamily="34" charset="0"/>
              </a:rPr>
              <a:t>Fe°+S°→</a:t>
            </a:r>
            <a:r>
              <a:rPr lang="en-US" sz="2400" i="1" dirty="0" err="1">
                <a:latin typeface="Arial" panose="020B0604020202020204" pitchFamily="34" charset="0"/>
                <a:cs typeface="Arial" panose="020B0604020202020204" pitchFamily="34" charset="0"/>
              </a:rPr>
              <a:t>FeS</a:t>
            </a:r>
            <a:endParaRPr lang="en-US" sz="2400" i="1"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i="1" dirty="0">
                <a:latin typeface="Arial" panose="020B0604020202020204" pitchFamily="34" charset="0"/>
                <a:cs typeface="Arial" panose="020B0604020202020204" pitchFamily="34" charset="0"/>
              </a:rPr>
              <a:t>S° + 2 e</a:t>
            </a:r>
            <a:r>
              <a:rPr lang="en-US" sz="2400" i="1" baseline="300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 S</a:t>
            </a:r>
            <a:r>
              <a:rPr lang="en-US" sz="2400" i="1" baseline="30000" dirty="0">
                <a:latin typeface="Arial" panose="020B0604020202020204" pitchFamily="34" charset="0"/>
                <a:cs typeface="Arial" panose="020B0604020202020204" pitchFamily="34" charset="0"/>
              </a:rPr>
              <a:t>-II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(reduction)</a:t>
            </a:r>
          </a:p>
          <a:p>
            <a:pPr marL="800100" lvl="1" indent="-342900">
              <a:buFont typeface="Arial" panose="020B0604020202020204" pitchFamily="34" charset="0"/>
              <a:buChar char="•"/>
            </a:pPr>
            <a:r>
              <a:rPr lang="en-US" sz="2400" i="1" dirty="0">
                <a:latin typeface="Arial" panose="020B0604020202020204" pitchFamily="34" charset="0"/>
                <a:cs typeface="Arial" panose="020B0604020202020204" pitchFamily="34" charset="0"/>
              </a:rPr>
              <a:t>Fe° - 2 e</a:t>
            </a:r>
            <a:r>
              <a:rPr lang="en-US" sz="2400" i="1" baseline="300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 → </a:t>
            </a:r>
            <a:r>
              <a:rPr lang="en-US" sz="2400" i="1" dirty="0" err="1">
                <a:latin typeface="Arial" panose="020B0604020202020204" pitchFamily="34" charset="0"/>
                <a:cs typeface="Arial" panose="020B0604020202020204" pitchFamily="34" charset="0"/>
              </a:rPr>
              <a:t>Fe</a:t>
            </a:r>
            <a:r>
              <a:rPr lang="en-US" sz="2400" i="1" baseline="30000" dirty="0" err="1">
                <a:latin typeface="Arial" panose="020B0604020202020204" pitchFamily="34" charset="0"/>
                <a:cs typeface="Arial" panose="020B0604020202020204" pitchFamily="34" charset="0"/>
              </a:rPr>
              <a:t>II</a:t>
            </a:r>
            <a:r>
              <a:rPr lang="en-US" sz="2400" dirty="0">
                <a:latin typeface="Arial" panose="020B0604020202020204" pitchFamily="34" charset="0"/>
                <a:cs typeface="Arial" panose="020B0604020202020204" pitchFamily="34" charset="0"/>
              </a:rPr>
              <a:t> (oxidation)</a:t>
            </a:r>
          </a:p>
          <a:p>
            <a:endParaRPr lang="en-US" sz="24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42749A-7155-0D14-C2A2-947BEE94B123}"/>
              </a:ext>
            </a:extLst>
          </p:cNvPr>
          <p:cNvSpPr txBox="1"/>
          <p:nvPr/>
        </p:nvSpPr>
        <p:spPr>
          <a:xfrm>
            <a:off x="2077208" y="4782483"/>
            <a:ext cx="2929007" cy="369332"/>
          </a:xfrm>
          <a:prstGeom prst="rect">
            <a:avLst/>
          </a:prstGeom>
          <a:noFill/>
        </p:spPr>
        <p:txBody>
          <a:bodyPr wrap="none" rtlCol="0">
            <a:spAutoFit/>
          </a:bodyPr>
          <a:lstStyle/>
          <a:p>
            <a:r>
              <a:rPr lang="en-US" dirty="0"/>
              <a:t>Mass is 7:4 ratio for mixing</a:t>
            </a:r>
          </a:p>
        </p:txBody>
      </p:sp>
    </p:spTree>
    <p:extLst>
      <p:ext uri="{BB962C8B-B14F-4D97-AF65-F5344CB8AC3E}">
        <p14:creationId xmlns:p14="http://schemas.microsoft.com/office/powerpoint/2010/main" val="32435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DD7237A-0B2F-2A76-8DE2-1F66B123CD94}"/>
              </a:ext>
            </a:extLst>
          </p:cNvPr>
          <p:cNvSpPr>
            <a:spLocks noGrp="1"/>
          </p:cNvSpPr>
          <p:nvPr>
            <p:ph idx="1"/>
          </p:nvPr>
        </p:nvSpPr>
        <p:spPr>
          <a:xfrm>
            <a:off x="838200" y="1622425"/>
            <a:ext cx="4514850" cy="4351338"/>
          </a:xfrm>
        </p:spPr>
        <p:txBody>
          <a:bodyPr/>
          <a:lstStyle/>
          <a:p>
            <a:r>
              <a:rPr lang="en-US" dirty="0"/>
              <a:t>Particle ratios optimized based on Farris’ particle size distribution theory</a:t>
            </a:r>
          </a:p>
          <a:p>
            <a:r>
              <a:rPr lang="en-US" dirty="0"/>
              <a:t>Characterize the three materials in terms of</a:t>
            </a:r>
          </a:p>
          <a:p>
            <a:pPr lvl="1"/>
            <a:r>
              <a:rPr lang="en-US" dirty="0"/>
              <a:t>Ambient burn rate</a:t>
            </a:r>
          </a:p>
          <a:p>
            <a:pPr lvl="1"/>
            <a:r>
              <a:rPr lang="en-US" dirty="0"/>
              <a:t>Combustion temperature</a:t>
            </a:r>
          </a:p>
          <a:p>
            <a:pPr lvl="1"/>
            <a:r>
              <a:rPr lang="en-US" dirty="0"/>
              <a:t>Viscosity and printability in relation to </a:t>
            </a:r>
            <a:r>
              <a:rPr lang="en-US" dirty="0" err="1"/>
              <a:t>potlife</a:t>
            </a:r>
            <a:endParaRPr lang="en-US" dirty="0"/>
          </a:p>
        </p:txBody>
      </p:sp>
      <p:sp>
        <p:nvSpPr>
          <p:cNvPr id="3" name="Slide Number Placeholder 2">
            <a:extLst>
              <a:ext uri="{FF2B5EF4-FFF2-40B4-BE49-F238E27FC236}">
                <a16:creationId xmlns:a16="http://schemas.microsoft.com/office/drawing/2014/main" id="{685968D0-59A6-1774-A11A-AA07F9AEF7ED}"/>
              </a:ext>
            </a:extLst>
          </p:cNvPr>
          <p:cNvSpPr>
            <a:spLocks noGrp="1"/>
          </p:cNvSpPr>
          <p:nvPr>
            <p:ph type="sldNum" sz="quarter" idx="12"/>
          </p:nvPr>
        </p:nvSpPr>
        <p:spPr/>
        <p:txBody>
          <a:bodyPr/>
          <a:lstStyle/>
          <a:p>
            <a:fld id="{920514D5-8284-4111-9E4A-205D4509E6BB}" type="slidenum">
              <a:rPr lang="en-US" smtClean="0"/>
              <a:pPr/>
              <a:t>29</a:t>
            </a:fld>
            <a:endParaRPr lang="en-US" dirty="0"/>
          </a:p>
        </p:txBody>
      </p:sp>
      <p:sp>
        <p:nvSpPr>
          <p:cNvPr id="4" name="Title 3">
            <a:extLst>
              <a:ext uri="{FF2B5EF4-FFF2-40B4-BE49-F238E27FC236}">
                <a16:creationId xmlns:a16="http://schemas.microsoft.com/office/drawing/2014/main" id="{6C668B92-D387-564B-2D8F-4A80EA9B7C5F}"/>
              </a:ext>
            </a:extLst>
          </p:cNvPr>
          <p:cNvSpPr>
            <a:spLocks noGrp="1"/>
          </p:cNvSpPr>
          <p:nvPr>
            <p:ph type="title"/>
          </p:nvPr>
        </p:nvSpPr>
        <p:spPr/>
        <p:txBody>
          <a:bodyPr>
            <a:normAutofit fontScale="90000"/>
          </a:bodyPr>
          <a:lstStyle/>
          <a:p>
            <a:r>
              <a:rPr lang="en-US" dirty="0"/>
              <a:t>Example formulation for </a:t>
            </a:r>
            <a:r>
              <a:rPr lang="en-US" sz="3200" u="none" strike="noStrike" dirty="0">
                <a:effectLst/>
              </a:rPr>
              <a:t>Ba(NO</a:t>
            </a:r>
            <a:r>
              <a:rPr lang="en-US" sz="3200" u="none" strike="noStrike" baseline="-25000" dirty="0">
                <a:effectLst/>
              </a:rPr>
              <a:t>3</a:t>
            </a:r>
            <a:r>
              <a:rPr lang="en-US" sz="3200" u="none" strike="noStrike" dirty="0">
                <a:effectLst/>
              </a:rPr>
              <a:t>)</a:t>
            </a:r>
            <a:r>
              <a:rPr lang="en-US" sz="3200" u="none" strike="noStrike" baseline="-25000" dirty="0">
                <a:effectLst/>
              </a:rPr>
              <a:t>2 </a:t>
            </a:r>
            <a:r>
              <a:rPr lang="en-US" dirty="0"/>
              <a:t> thermite in an HTPB </a:t>
            </a:r>
            <a:br>
              <a:rPr lang="en-US" dirty="0"/>
            </a:br>
            <a:r>
              <a:rPr lang="en-US" dirty="0"/>
              <a:t>binder system (85 % solids loading)</a:t>
            </a:r>
          </a:p>
        </p:txBody>
      </p:sp>
      <p:sp>
        <p:nvSpPr>
          <p:cNvPr id="7" name="Rectangle 6">
            <a:extLst>
              <a:ext uri="{FF2B5EF4-FFF2-40B4-BE49-F238E27FC236}">
                <a16:creationId xmlns:a16="http://schemas.microsoft.com/office/drawing/2014/main" id="{3FC7C78E-060B-4027-2848-1F1FAD5DAE42}"/>
              </a:ext>
            </a:extLst>
          </p:cNvPr>
          <p:cNvSpPr/>
          <p:nvPr/>
        </p:nvSpPr>
        <p:spPr>
          <a:xfrm>
            <a:off x="21475" y="6292177"/>
            <a:ext cx="8324850" cy="523220"/>
          </a:xfrm>
          <a:prstGeom prst="rect">
            <a:avLst/>
          </a:prstGeom>
        </p:spPr>
        <p:txBody>
          <a:bodyPr wrap="square">
            <a:spAutoFit/>
          </a:bodyPr>
          <a:lstStyle/>
          <a:p>
            <a:r>
              <a:rPr lang="en-US" sz="1400" dirty="0" err="1"/>
              <a:t>Oberth</a:t>
            </a:r>
            <a:r>
              <a:rPr lang="en-US" sz="1400" dirty="0"/>
              <a:t>, </a:t>
            </a:r>
            <a:r>
              <a:rPr lang="en-US" sz="1400" i="1" dirty="0"/>
              <a:t>Principles of Solid Propellant Development, 1987</a:t>
            </a:r>
          </a:p>
          <a:p>
            <a:r>
              <a:rPr lang="en-US" sz="1400" i="1" dirty="0"/>
              <a:t>Farris, Trans. Soc. </a:t>
            </a:r>
            <a:r>
              <a:rPr lang="en-US" sz="1400" i="1" dirty="0" err="1"/>
              <a:t>Rheol</a:t>
            </a:r>
            <a:r>
              <a:rPr lang="en-US" sz="1400" i="1" dirty="0"/>
              <a:t>., vol. 12, no. 2, pp. 281–301, Jul. 1968 </a:t>
            </a:r>
          </a:p>
        </p:txBody>
      </p:sp>
      <p:pic>
        <p:nvPicPr>
          <p:cNvPr id="2" name="Picture 1">
            <a:extLst>
              <a:ext uri="{FF2B5EF4-FFF2-40B4-BE49-F238E27FC236}">
                <a16:creationId xmlns:a16="http://schemas.microsoft.com/office/drawing/2014/main" id="{0EB8A7DC-B247-3FA9-7D6F-6505F6BA45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0200" y="2057400"/>
            <a:ext cx="6629400" cy="2940626"/>
          </a:xfrm>
          <a:prstGeom prst="rect">
            <a:avLst/>
          </a:prstGeom>
        </p:spPr>
      </p:pic>
    </p:spTree>
    <p:extLst>
      <p:ext uri="{BB962C8B-B14F-4D97-AF65-F5344CB8AC3E}">
        <p14:creationId xmlns:p14="http://schemas.microsoft.com/office/powerpoint/2010/main" val="1601609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4B40AE-D1F0-5A45-BB00-C5E1FCDE0631}"/>
              </a:ext>
            </a:extLst>
          </p:cNvPr>
          <p:cNvSpPr>
            <a:spLocks noGrp="1"/>
          </p:cNvSpPr>
          <p:nvPr>
            <p:ph type="sldNum" sz="quarter" idx="12"/>
          </p:nvPr>
        </p:nvSpPr>
        <p:spPr/>
        <p:txBody>
          <a:bodyPr/>
          <a:lstStyle/>
          <a:p>
            <a:fld id="{920514D5-8284-4111-9E4A-205D4509E6BB}" type="slidenum">
              <a:rPr lang="en-US" smtClean="0"/>
              <a:pPr/>
              <a:t>3</a:t>
            </a:fld>
            <a:endParaRPr lang="en-US" dirty="0"/>
          </a:p>
        </p:txBody>
      </p:sp>
      <p:sp>
        <p:nvSpPr>
          <p:cNvPr id="4" name="Title 3">
            <a:extLst>
              <a:ext uri="{FF2B5EF4-FFF2-40B4-BE49-F238E27FC236}">
                <a16:creationId xmlns:a16="http://schemas.microsoft.com/office/drawing/2014/main" id="{40D1514F-D1DA-2A46-BBCA-CDFE50FB55E3}"/>
              </a:ext>
            </a:extLst>
          </p:cNvPr>
          <p:cNvSpPr>
            <a:spLocks noGrp="1"/>
          </p:cNvSpPr>
          <p:nvPr>
            <p:ph type="title"/>
          </p:nvPr>
        </p:nvSpPr>
        <p:spPr>
          <a:xfrm>
            <a:off x="611584" y="352457"/>
            <a:ext cx="10515600" cy="892175"/>
          </a:xfrm>
        </p:spPr>
        <p:txBody>
          <a:bodyPr>
            <a:normAutofit fontScale="90000"/>
          </a:bodyPr>
          <a:lstStyle/>
          <a:p>
            <a:r>
              <a:rPr lang="en-US" dirty="0"/>
              <a:t>ACML built a system to print rocket propellant into cases, </a:t>
            </a:r>
            <a:br>
              <a:rPr lang="en-US" dirty="0"/>
            </a:br>
            <a:r>
              <a:rPr lang="en-US" dirty="0"/>
              <a:t>and tested them on Dr. M. Hargather’s test stand at EMRTC</a:t>
            </a:r>
          </a:p>
        </p:txBody>
      </p:sp>
      <p:pic>
        <p:nvPicPr>
          <p:cNvPr id="6" name="Picture 5">
            <a:extLst>
              <a:ext uri="{FF2B5EF4-FFF2-40B4-BE49-F238E27FC236}">
                <a16:creationId xmlns:a16="http://schemas.microsoft.com/office/drawing/2014/main" id="{5A4ED31B-8FD2-394C-A2C5-B36823F822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84" y="1708117"/>
            <a:ext cx="3263504" cy="4351338"/>
          </a:xfrm>
          <a:prstGeom prst="rect">
            <a:avLst/>
          </a:prstGeom>
        </p:spPr>
      </p:pic>
      <p:pic>
        <p:nvPicPr>
          <p:cNvPr id="8" name="trimmed core burn.mp4" descr="trimmed core burn.mp4">
            <a:hlinkClick r:id="" action="ppaction://media"/>
            <a:extLst>
              <a:ext uri="{FF2B5EF4-FFF2-40B4-BE49-F238E27FC236}">
                <a16:creationId xmlns:a16="http://schemas.microsoft.com/office/drawing/2014/main" id="{EF9A8F87-39C9-5143-8D4F-5456A52371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152900" y="1708117"/>
            <a:ext cx="7735887" cy="4351338"/>
          </a:xfrm>
        </p:spPr>
      </p:pic>
      <p:sp>
        <p:nvSpPr>
          <p:cNvPr id="2" name="Rectangle 1">
            <a:extLst>
              <a:ext uri="{FF2B5EF4-FFF2-40B4-BE49-F238E27FC236}">
                <a16:creationId xmlns:a16="http://schemas.microsoft.com/office/drawing/2014/main" id="{DC004F3B-4F32-954C-8FE2-4990CB0C4E5C}"/>
              </a:ext>
            </a:extLst>
          </p:cNvPr>
          <p:cNvSpPr/>
          <p:nvPr/>
        </p:nvSpPr>
        <p:spPr>
          <a:xfrm>
            <a:off x="-16764" y="6356350"/>
            <a:ext cx="6505575" cy="523220"/>
          </a:xfrm>
          <a:prstGeom prst="rect">
            <a:avLst/>
          </a:prstGeom>
        </p:spPr>
        <p:txBody>
          <a:bodyPr wrap="square">
            <a:spAutoFit/>
          </a:bodyPr>
          <a:lstStyle/>
          <a:p>
            <a:r>
              <a:rPr lang="en-US" sz="1400" dirty="0"/>
              <a:t>Hargather et al., (2024). </a:t>
            </a:r>
            <a:r>
              <a:rPr lang="en-US" sz="1400" i="1" dirty="0"/>
              <a:t>Additively Manufactured Rocket Fuel Grains and Competitive Simulation of the Same</a:t>
            </a:r>
            <a:r>
              <a:rPr lang="en-US" sz="1400" dirty="0"/>
              <a:t> (US Patent No. </a:t>
            </a:r>
            <a:r>
              <a:rPr lang="en-US" sz="1400" i="0" dirty="0">
                <a:solidFill>
                  <a:srgbClr val="222222"/>
                </a:solidFill>
                <a:effectLst/>
                <a:latin typeface="ArialMT"/>
              </a:rPr>
              <a:t>11,913,410). USPTO.</a:t>
            </a:r>
            <a:endParaRPr lang="en-US" sz="1400" i="1" dirty="0"/>
          </a:p>
        </p:txBody>
      </p:sp>
    </p:spTree>
    <p:extLst>
      <p:ext uri="{BB962C8B-B14F-4D97-AF65-F5344CB8AC3E}">
        <p14:creationId xmlns:p14="http://schemas.microsoft.com/office/powerpoint/2010/main" val="65622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729074-A966-B3DD-AE26-2DC26B7969C2}"/>
              </a:ext>
            </a:extLst>
          </p:cNvPr>
          <p:cNvSpPr>
            <a:spLocks noGrp="1"/>
          </p:cNvSpPr>
          <p:nvPr>
            <p:ph type="sldNum" sz="quarter" idx="12"/>
          </p:nvPr>
        </p:nvSpPr>
        <p:spPr/>
        <p:txBody>
          <a:bodyPr/>
          <a:lstStyle/>
          <a:p>
            <a:fld id="{920514D5-8284-4111-9E4A-205D4509E6BB}" type="slidenum">
              <a:rPr lang="en-US" smtClean="0"/>
              <a:pPr/>
              <a:t>30</a:t>
            </a:fld>
            <a:endParaRPr lang="en-US" dirty="0"/>
          </a:p>
        </p:txBody>
      </p:sp>
      <p:sp>
        <p:nvSpPr>
          <p:cNvPr id="4" name="Title 3">
            <a:extLst>
              <a:ext uri="{FF2B5EF4-FFF2-40B4-BE49-F238E27FC236}">
                <a16:creationId xmlns:a16="http://schemas.microsoft.com/office/drawing/2014/main" id="{9683067F-F937-B0A9-412D-DA229EE322CA}"/>
              </a:ext>
            </a:extLst>
          </p:cNvPr>
          <p:cNvSpPr>
            <a:spLocks noGrp="1"/>
          </p:cNvSpPr>
          <p:nvPr>
            <p:ph type="title"/>
          </p:nvPr>
        </p:nvSpPr>
        <p:spPr>
          <a:xfrm>
            <a:off x="838200" y="400050"/>
            <a:ext cx="11258550" cy="892175"/>
          </a:xfrm>
        </p:spPr>
        <p:txBody>
          <a:bodyPr>
            <a:normAutofit fontScale="90000"/>
          </a:bodyPr>
          <a:lstStyle/>
          <a:p>
            <a:r>
              <a:rPr lang="en-US" dirty="0"/>
              <a:t>Preliminary testing: Flame front temperature of a 50/50 </a:t>
            </a:r>
            <a:r>
              <a:rPr lang="en-US" dirty="0" err="1"/>
              <a:t>FeS</a:t>
            </a:r>
            <a:r>
              <a:rPr lang="en-US" dirty="0"/>
              <a:t>/</a:t>
            </a:r>
            <a:r>
              <a:rPr lang="en-US" sz="3200" u="none" strike="noStrike" dirty="0">
                <a:effectLst/>
              </a:rPr>
              <a:t>Ba(NO</a:t>
            </a:r>
            <a:r>
              <a:rPr lang="en-US" sz="3200" u="none" strike="noStrike" baseline="-25000" dirty="0">
                <a:effectLst/>
              </a:rPr>
              <a:t>3</a:t>
            </a:r>
            <a:r>
              <a:rPr lang="en-US" sz="3200" u="none" strike="noStrike" dirty="0">
                <a:effectLst/>
              </a:rPr>
              <a:t>)</a:t>
            </a:r>
            <a:r>
              <a:rPr lang="en-US" sz="3200" u="none" strike="noStrike" baseline="-25000" dirty="0">
                <a:effectLst/>
              </a:rPr>
              <a:t>2 </a:t>
            </a:r>
            <a:r>
              <a:rPr lang="en-US" dirty="0"/>
              <a:t>strands measured with a FLIR </a:t>
            </a:r>
            <a:r>
              <a:rPr lang="en-US" dirty="0">
                <a:effectLst/>
                <a:latin typeface="Helvetica" pitchFamily="2" charset="0"/>
              </a:rPr>
              <a:t>T640 infrared camera</a:t>
            </a:r>
            <a:endParaRPr lang="en-US" dirty="0"/>
          </a:p>
        </p:txBody>
      </p:sp>
      <p:pic>
        <p:nvPicPr>
          <p:cNvPr id="5" name="Picture 4">
            <a:extLst>
              <a:ext uri="{FF2B5EF4-FFF2-40B4-BE49-F238E27FC236}">
                <a16:creationId xmlns:a16="http://schemas.microsoft.com/office/drawing/2014/main" id="{F7DCC8A1-EB7E-3911-B60A-F648B11CE6A3}"/>
              </a:ext>
            </a:extLst>
          </p:cNvPr>
          <p:cNvPicPr>
            <a:picLocks noChangeAspect="1"/>
          </p:cNvPicPr>
          <p:nvPr/>
        </p:nvPicPr>
        <p:blipFill>
          <a:blip r:embed="rId2"/>
          <a:stretch>
            <a:fillRect/>
          </a:stretch>
        </p:blipFill>
        <p:spPr>
          <a:xfrm>
            <a:off x="6445250" y="1771650"/>
            <a:ext cx="5537200" cy="4152900"/>
          </a:xfrm>
          <a:prstGeom prst="rect">
            <a:avLst/>
          </a:prstGeom>
        </p:spPr>
      </p:pic>
      <p:grpSp>
        <p:nvGrpSpPr>
          <p:cNvPr id="8" name="Group 7">
            <a:extLst>
              <a:ext uri="{FF2B5EF4-FFF2-40B4-BE49-F238E27FC236}">
                <a16:creationId xmlns:a16="http://schemas.microsoft.com/office/drawing/2014/main" id="{4DD2F5D4-C66D-7EF3-2E6E-645F86F9431A}"/>
              </a:ext>
            </a:extLst>
          </p:cNvPr>
          <p:cNvGrpSpPr/>
          <p:nvPr/>
        </p:nvGrpSpPr>
        <p:grpSpPr>
          <a:xfrm>
            <a:off x="0" y="2914650"/>
            <a:ext cx="6381750" cy="1485899"/>
            <a:chOff x="152400" y="1600201"/>
            <a:chExt cx="7772400" cy="1828799"/>
          </a:xfrm>
        </p:grpSpPr>
        <p:pic>
          <p:nvPicPr>
            <p:cNvPr id="6" name="Picture 5">
              <a:extLst>
                <a:ext uri="{FF2B5EF4-FFF2-40B4-BE49-F238E27FC236}">
                  <a16:creationId xmlns:a16="http://schemas.microsoft.com/office/drawing/2014/main" id="{64A6B420-F6C6-0AD0-331D-781DED1C53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600201"/>
              <a:ext cx="7772400" cy="742950"/>
            </a:xfrm>
            <a:prstGeom prst="rect">
              <a:avLst/>
            </a:prstGeom>
          </p:spPr>
        </p:pic>
        <p:pic>
          <p:nvPicPr>
            <p:cNvPr id="7" name="Picture 6">
              <a:extLst>
                <a:ext uri="{FF2B5EF4-FFF2-40B4-BE49-F238E27FC236}">
                  <a16:creationId xmlns:a16="http://schemas.microsoft.com/office/drawing/2014/main" id="{DB93DC39-5796-F255-174A-7349127499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2285999"/>
              <a:ext cx="7772400" cy="1143001"/>
            </a:xfrm>
            <a:prstGeom prst="rect">
              <a:avLst/>
            </a:prstGeom>
          </p:spPr>
        </p:pic>
      </p:grpSp>
    </p:spTree>
    <p:extLst>
      <p:ext uri="{BB962C8B-B14F-4D97-AF65-F5344CB8AC3E}">
        <p14:creationId xmlns:p14="http://schemas.microsoft.com/office/powerpoint/2010/main" val="2539328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DF693D-F8E3-06ED-E5BF-85C701A58C05}"/>
              </a:ext>
            </a:extLst>
          </p:cNvPr>
          <p:cNvSpPr/>
          <p:nvPr/>
        </p:nvSpPr>
        <p:spPr>
          <a:xfrm>
            <a:off x="8603840" y="2320002"/>
            <a:ext cx="3435760" cy="350550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3AA5E1B-AA78-697A-FC04-EE78208090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5669"/>
          <a:stretch/>
        </p:blipFill>
        <p:spPr>
          <a:xfrm>
            <a:off x="8603840" y="2320003"/>
            <a:ext cx="5742792" cy="3505504"/>
          </a:xfrm>
          <a:prstGeom prst="rect">
            <a:avLst/>
          </a:prstGeom>
        </p:spPr>
      </p:pic>
      <p:sp>
        <p:nvSpPr>
          <p:cNvPr id="6" name="Title 5"/>
          <p:cNvSpPr>
            <a:spLocks noGrp="1"/>
          </p:cNvSpPr>
          <p:nvPr>
            <p:ph type="title"/>
          </p:nvPr>
        </p:nvSpPr>
        <p:spPr>
          <a:xfrm>
            <a:off x="838200" y="400050"/>
            <a:ext cx="11353800" cy="892175"/>
          </a:xfrm>
        </p:spPr>
        <p:txBody>
          <a:bodyPr>
            <a:normAutofit fontScale="90000"/>
          </a:bodyPr>
          <a:lstStyle/>
          <a:p>
            <a:r>
              <a:rPr lang="en-US" dirty="0"/>
              <a:t>Goal: gain an understanding of </a:t>
            </a:r>
            <a:r>
              <a:rPr lang="en-US" i="1" dirty="0"/>
              <a:t>printability </a:t>
            </a:r>
            <a:r>
              <a:rPr lang="en-US" dirty="0"/>
              <a:t>and </a:t>
            </a:r>
            <a:br>
              <a:rPr lang="en-US" dirty="0"/>
            </a:br>
            <a:r>
              <a:rPr lang="en-US" i="1" dirty="0"/>
              <a:t>extrudability</a:t>
            </a:r>
            <a:r>
              <a:rPr lang="en-US" dirty="0"/>
              <a:t> of ammonium perchlorate composite propellant (APCP) </a:t>
            </a:r>
          </a:p>
        </p:txBody>
      </p:sp>
      <p:sp>
        <p:nvSpPr>
          <p:cNvPr id="7" name="Content Placeholder 6"/>
          <p:cNvSpPr>
            <a:spLocks noGrp="1"/>
          </p:cNvSpPr>
          <p:nvPr>
            <p:ph idx="1"/>
          </p:nvPr>
        </p:nvSpPr>
        <p:spPr>
          <a:xfrm>
            <a:off x="838199" y="1622424"/>
            <a:ext cx="7660623" cy="4733925"/>
          </a:xfrm>
        </p:spPr>
        <p:txBody>
          <a:bodyPr>
            <a:normAutofit/>
          </a:bodyPr>
          <a:lstStyle/>
          <a:p>
            <a:r>
              <a:rPr lang="en-US" dirty="0"/>
              <a:t>Develop formulations of ammonium perchlorate composite propellant (APCP) </a:t>
            </a:r>
          </a:p>
          <a:p>
            <a:pPr lvl="1"/>
            <a:r>
              <a:rPr lang="en-US" dirty="0"/>
              <a:t>Suitable for additive manufacturing in a custom-built extrusion-based system</a:t>
            </a:r>
          </a:p>
          <a:p>
            <a:pPr lvl="1"/>
            <a:r>
              <a:rPr lang="en-US" dirty="0"/>
              <a:t>7 formulations</a:t>
            </a:r>
          </a:p>
          <a:p>
            <a:r>
              <a:rPr lang="en-US" dirty="0"/>
              <a:t>Characterize formulations</a:t>
            </a:r>
          </a:p>
          <a:p>
            <a:pPr lvl="1"/>
            <a:r>
              <a:rPr lang="en-US" dirty="0"/>
              <a:t>Viscosity – two ways</a:t>
            </a:r>
          </a:p>
          <a:p>
            <a:pPr lvl="1"/>
            <a:r>
              <a:rPr lang="en-US" dirty="0"/>
              <a:t>Yield stress</a:t>
            </a:r>
          </a:p>
          <a:p>
            <a:pPr lvl="1"/>
            <a:r>
              <a:rPr lang="en-US" dirty="0"/>
              <a:t>Burn rate</a:t>
            </a:r>
          </a:p>
          <a:p>
            <a:pPr lvl="1"/>
            <a:r>
              <a:rPr lang="en-US" dirty="0"/>
              <a:t>Mechanical properties</a:t>
            </a:r>
          </a:p>
        </p:txBody>
      </p:sp>
      <p:sp>
        <p:nvSpPr>
          <p:cNvPr id="5" name="Slide Number Placeholder 4"/>
          <p:cNvSpPr>
            <a:spLocks noGrp="1"/>
          </p:cNvSpPr>
          <p:nvPr>
            <p:ph type="sldNum" sz="quarter" idx="12"/>
          </p:nvPr>
        </p:nvSpPr>
        <p:spPr/>
        <p:txBody>
          <a:bodyPr/>
          <a:lstStyle/>
          <a:p>
            <a:fld id="{A18F893B-DBB8-45F9-9555-B93C989B16CE}" type="slidenum">
              <a:rPr lang="en-US" smtClean="0"/>
              <a:pPr/>
              <a:t>4</a:t>
            </a:fld>
            <a:endParaRPr lang="en-US" dirty="0"/>
          </a:p>
        </p:txBody>
      </p:sp>
      <p:pic>
        <p:nvPicPr>
          <p:cNvPr id="3" name="Picture 2">
            <a:extLst>
              <a:ext uri="{FF2B5EF4-FFF2-40B4-BE49-F238E27FC236}">
                <a16:creationId xmlns:a16="http://schemas.microsoft.com/office/drawing/2014/main" id="{65259546-3128-2497-D0E2-CDB988027A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03068" y="489986"/>
            <a:ext cx="2180442" cy="1344764"/>
          </a:xfrm>
          <a:prstGeom prst="rect">
            <a:avLst/>
          </a:prstGeom>
        </p:spPr>
      </p:pic>
      <p:pic>
        <p:nvPicPr>
          <p:cNvPr id="8" name="Picture 7">
            <a:extLst>
              <a:ext uri="{FF2B5EF4-FFF2-40B4-BE49-F238E27FC236}">
                <a16:creationId xmlns:a16="http://schemas.microsoft.com/office/drawing/2014/main" id="{545E3626-6548-2B92-ACC3-9E4DB68D70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07313" y="1642813"/>
            <a:ext cx="2180442" cy="1843337"/>
          </a:xfrm>
          <a:prstGeom prst="rect">
            <a:avLst/>
          </a:prstGeom>
        </p:spPr>
      </p:pic>
      <p:cxnSp>
        <p:nvCxnSpPr>
          <p:cNvPr id="10" name="Straight Connector 9">
            <a:extLst>
              <a:ext uri="{FF2B5EF4-FFF2-40B4-BE49-F238E27FC236}">
                <a16:creationId xmlns:a16="http://schemas.microsoft.com/office/drawing/2014/main" id="{D30EB16D-79F5-4A66-2CA1-D2E9F1CD6D58}"/>
              </a:ext>
            </a:extLst>
          </p:cNvPr>
          <p:cNvCxnSpPr/>
          <p:nvPr/>
        </p:nvCxnSpPr>
        <p:spPr>
          <a:xfrm>
            <a:off x="10841202" y="2960266"/>
            <a:ext cx="1079770" cy="9727"/>
          </a:xfrm>
          <a:prstGeom prst="line">
            <a:avLst/>
          </a:prstGeom>
          <a:ln w="2857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293D46EE-B5FB-C7D8-2B52-F9A390E616AE}"/>
              </a:ext>
            </a:extLst>
          </p:cNvPr>
          <p:cNvSpPr txBox="1"/>
          <p:nvPr/>
        </p:nvSpPr>
        <p:spPr>
          <a:xfrm>
            <a:off x="10943898" y="2590934"/>
            <a:ext cx="965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400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µm</a:t>
            </a: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4" name="TextBox 3">
            <a:extLst>
              <a:ext uri="{FF2B5EF4-FFF2-40B4-BE49-F238E27FC236}">
                <a16:creationId xmlns:a16="http://schemas.microsoft.com/office/drawing/2014/main" id="{9F11AE44-528C-050A-A027-9306AE5EA5D1}"/>
              </a:ext>
            </a:extLst>
          </p:cNvPr>
          <p:cNvSpPr txBox="1"/>
          <p:nvPr/>
        </p:nvSpPr>
        <p:spPr>
          <a:xfrm>
            <a:off x="9830943" y="2000672"/>
            <a:ext cx="1361748" cy="369332"/>
          </a:xfrm>
          <a:prstGeom prst="rect">
            <a:avLst/>
          </a:prstGeom>
          <a:noFill/>
        </p:spPr>
        <p:txBody>
          <a:bodyPr wrap="square" rtlCol="0">
            <a:spAutoFit/>
          </a:bodyPr>
          <a:lstStyle/>
          <a:p>
            <a:r>
              <a:rPr lang="en-US" dirty="0">
                <a:solidFill>
                  <a:schemeClr val="bg1">
                    <a:lumMod val="50000"/>
                  </a:schemeClr>
                </a:solidFill>
                <a:latin typeface="Times New Roman" panose="02020603050405020304" pitchFamily="18" charset="0"/>
                <a:cs typeface="Times New Roman" panose="02020603050405020304" pitchFamily="18" charset="0"/>
              </a:rPr>
              <a:t>Binder</a:t>
            </a:r>
          </a:p>
        </p:txBody>
      </p:sp>
    </p:spTree>
    <p:extLst>
      <p:ext uri="{BB962C8B-B14F-4D97-AF65-F5344CB8AC3E}">
        <p14:creationId xmlns:p14="http://schemas.microsoft.com/office/powerpoint/2010/main" val="24144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BC1B01-2188-4B80-E0E1-25227660C385}"/>
              </a:ext>
            </a:extLst>
          </p:cNvPr>
          <p:cNvSpPr>
            <a:spLocks noGrp="1"/>
          </p:cNvSpPr>
          <p:nvPr>
            <p:ph idx="1"/>
          </p:nvPr>
        </p:nvSpPr>
        <p:spPr>
          <a:xfrm>
            <a:off x="838200" y="1622424"/>
            <a:ext cx="5772150" cy="4835525"/>
          </a:xfrm>
        </p:spPr>
        <p:txBody>
          <a:bodyPr>
            <a:normAutofit/>
          </a:bodyPr>
          <a:lstStyle/>
          <a:p>
            <a:pPr marL="285750" indent="-285750">
              <a:buFont typeface="Arial" panose="020B0604020202020204" pitchFamily="34" charset="0"/>
              <a:buChar char="•"/>
            </a:pPr>
            <a:r>
              <a:rPr lang="en-US" sz="2800" dirty="0"/>
              <a:t>For the extrusion rheology, the material is loaded into a tube and extruded with air pressure. </a:t>
            </a:r>
          </a:p>
          <a:p>
            <a:pPr marL="285750" indent="-285750">
              <a:buFont typeface="Arial" panose="020B0604020202020204" pitchFamily="34" charset="0"/>
              <a:buChar char="•"/>
            </a:pPr>
            <a:r>
              <a:rPr lang="en-US" sz="2800" dirty="0"/>
              <a:t>The viscosity can be found using:</a:t>
            </a:r>
          </a:p>
          <a:p>
            <a:pPr marL="285750" indent="-285750">
              <a:buFont typeface="Arial" panose="020B0604020202020204" pitchFamily="34" charset="0"/>
              <a:buChar char="•"/>
            </a:pPr>
            <a:endParaRPr lang="en-US" sz="2800" dirty="0"/>
          </a:p>
          <a:p>
            <a:endParaRPr lang="en-US" dirty="0"/>
          </a:p>
        </p:txBody>
      </p:sp>
      <p:sp>
        <p:nvSpPr>
          <p:cNvPr id="6" name="TextBox 5">
            <a:extLst>
              <a:ext uri="{FF2B5EF4-FFF2-40B4-BE49-F238E27FC236}">
                <a16:creationId xmlns:a16="http://schemas.microsoft.com/office/drawing/2014/main" id="{151835B6-CB0E-2E17-4841-061F24E54F4E}"/>
              </a:ext>
            </a:extLst>
          </p:cNvPr>
          <p:cNvSpPr txBox="1"/>
          <p:nvPr/>
        </p:nvSpPr>
        <p:spPr>
          <a:xfrm>
            <a:off x="448003" y="2019106"/>
            <a:ext cx="3933497" cy="400110"/>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E4B92F0B-9916-700F-9ABD-5369C41EE3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52700" y="3564844"/>
            <a:ext cx="1428750" cy="685801"/>
          </a:xfrm>
          <a:prstGeom prst="rect">
            <a:avLst/>
          </a:prstGeom>
        </p:spPr>
      </p:pic>
      <p:sp>
        <p:nvSpPr>
          <p:cNvPr id="4" name="Slide Number Placeholder 3"/>
          <p:cNvSpPr>
            <a:spLocks noGrp="1"/>
          </p:cNvSpPr>
          <p:nvPr>
            <p:ph type="sldNum" sz="quarter" idx="12"/>
          </p:nvPr>
        </p:nvSpPr>
        <p:spPr/>
        <p:txBody>
          <a:bodyPr/>
          <a:lstStyle/>
          <a:p>
            <a:fld id="{FB423FC2-0C3C-418D-8C86-DC08BB1E79A9}" type="slidenum">
              <a:rPr lang="en-US" smtClean="0"/>
              <a:t>5</a:t>
            </a:fld>
            <a:endParaRPr lang="en-US"/>
          </a:p>
        </p:txBody>
      </p:sp>
      <p:sp>
        <p:nvSpPr>
          <p:cNvPr id="2" name="Title 1"/>
          <p:cNvSpPr>
            <a:spLocks noGrp="1"/>
          </p:cNvSpPr>
          <p:nvPr>
            <p:ph type="title"/>
          </p:nvPr>
        </p:nvSpPr>
        <p:spPr/>
        <p:txBody>
          <a:bodyPr>
            <a:normAutofit fontScale="90000"/>
          </a:bodyPr>
          <a:lstStyle/>
          <a:p>
            <a:r>
              <a:rPr lang="en-US" dirty="0"/>
              <a:t>3-axis extrusion system used to print solid composite propellant and calculate viscosity</a:t>
            </a:r>
          </a:p>
        </p:txBody>
      </p:sp>
      <p:sp>
        <p:nvSpPr>
          <p:cNvPr id="8" name="Rectangle 7">
            <a:extLst>
              <a:ext uri="{FF2B5EF4-FFF2-40B4-BE49-F238E27FC236}">
                <a16:creationId xmlns:a16="http://schemas.microsoft.com/office/drawing/2014/main" id="{D2FC17A1-9B79-6FB3-4AEA-2258D2ACF670}"/>
              </a:ext>
            </a:extLst>
          </p:cNvPr>
          <p:cNvSpPr/>
          <p:nvPr/>
        </p:nvSpPr>
        <p:spPr>
          <a:xfrm>
            <a:off x="0" y="6523264"/>
            <a:ext cx="8324850" cy="307777"/>
          </a:xfrm>
          <a:prstGeom prst="rect">
            <a:avLst/>
          </a:prstGeom>
        </p:spPr>
        <p:txBody>
          <a:bodyPr wrap="square">
            <a:spAutoFit/>
          </a:bodyPr>
          <a:lstStyle/>
          <a:p>
            <a:r>
              <a:rPr lang="en-US" sz="1400" dirty="0"/>
              <a:t>Burrell. Extrusion rheometer manual.</a:t>
            </a:r>
          </a:p>
        </p:txBody>
      </p:sp>
      <p:pic>
        <p:nvPicPr>
          <p:cNvPr id="3" name="Picture 2">
            <a:extLst>
              <a:ext uri="{FF2B5EF4-FFF2-40B4-BE49-F238E27FC236}">
                <a16:creationId xmlns:a16="http://schemas.microsoft.com/office/drawing/2014/main" id="{8897B05E-9D03-8336-2DD0-FDBED09412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14797" y="1756626"/>
            <a:ext cx="5224057" cy="3968409"/>
          </a:xfrm>
          <a:prstGeom prst="rect">
            <a:avLst/>
          </a:prstGeom>
        </p:spPr>
      </p:pic>
    </p:spTree>
    <p:extLst>
      <p:ext uri="{BB962C8B-B14F-4D97-AF65-F5344CB8AC3E}">
        <p14:creationId xmlns:p14="http://schemas.microsoft.com/office/powerpoint/2010/main" val="397064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23FC2-0C3C-418D-8C86-DC08BB1E79A9}"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2" name="Title 1"/>
          <p:cNvSpPr>
            <a:spLocks noGrp="1"/>
          </p:cNvSpPr>
          <p:nvPr>
            <p:ph type="title"/>
          </p:nvPr>
        </p:nvSpPr>
        <p:spPr/>
        <p:txBody>
          <a:bodyPr>
            <a:noAutofit/>
          </a:bodyPr>
          <a:lstStyle/>
          <a:p>
            <a:r>
              <a:rPr lang="en-US" sz="2400" dirty="0"/>
              <a:t>Measured apparent viscosity of single formulation compared </a:t>
            </a:r>
            <a:br>
              <a:rPr lang="en-US" sz="2400" dirty="0"/>
            </a:br>
            <a:r>
              <a:rPr lang="en-US" sz="2400" dirty="0"/>
              <a:t>on our 3-axis system (left) and a Brookfield rotational viscometer (right)</a:t>
            </a:r>
          </a:p>
        </p:txBody>
      </p:sp>
      <p:sp>
        <p:nvSpPr>
          <p:cNvPr id="5" name="Rectangle 4">
            <a:extLst>
              <a:ext uri="{FF2B5EF4-FFF2-40B4-BE49-F238E27FC236}">
                <a16:creationId xmlns:a16="http://schemas.microsoft.com/office/drawing/2014/main" id="{3F519BF7-F6C5-B813-D69D-38CA282CA3EE}"/>
              </a:ext>
            </a:extLst>
          </p:cNvPr>
          <p:cNvSpPr/>
          <p:nvPr/>
        </p:nvSpPr>
        <p:spPr>
          <a:xfrm>
            <a:off x="0" y="6567586"/>
            <a:ext cx="8324850" cy="307777"/>
          </a:xfrm>
          <a:prstGeom prst="rect">
            <a:avLst/>
          </a:prstGeom>
        </p:spPr>
        <p:txBody>
          <a:bodyPr wrap="square">
            <a:spAutoFit/>
          </a:bodyPr>
          <a:lstStyle/>
          <a:p>
            <a:r>
              <a:rPr lang="en-US" sz="1400" dirty="0"/>
              <a:t>Purcell, Hargather, Hargather, Propellants, Explosives, Pyrotechnics, 49:e202300154, 2023.</a:t>
            </a:r>
          </a:p>
        </p:txBody>
      </p:sp>
      <p:pic>
        <p:nvPicPr>
          <p:cNvPr id="6" name="Picture 5">
            <a:extLst>
              <a:ext uri="{FF2B5EF4-FFF2-40B4-BE49-F238E27FC236}">
                <a16:creationId xmlns:a16="http://schemas.microsoft.com/office/drawing/2014/main" id="{A6CA7D35-A752-08DF-F940-F6F9116DFF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 y="1915543"/>
            <a:ext cx="5729088" cy="3817488"/>
          </a:xfrm>
          <a:prstGeom prst="rect">
            <a:avLst/>
          </a:prstGeom>
        </p:spPr>
      </p:pic>
      <p:pic>
        <p:nvPicPr>
          <p:cNvPr id="7" name="Picture 6">
            <a:extLst>
              <a:ext uri="{FF2B5EF4-FFF2-40B4-BE49-F238E27FC236}">
                <a16:creationId xmlns:a16="http://schemas.microsoft.com/office/drawing/2014/main" id="{AE33671A-9FCA-2357-EA92-23EDAFD4C6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1761" y="1828800"/>
            <a:ext cx="5763441" cy="4088906"/>
          </a:xfrm>
          <a:prstGeom prst="rect">
            <a:avLst/>
          </a:prstGeom>
        </p:spPr>
      </p:pic>
      <p:sp>
        <p:nvSpPr>
          <p:cNvPr id="8" name="TextBox 7">
            <a:extLst>
              <a:ext uri="{FF2B5EF4-FFF2-40B4-BE49-F238E27FC236}">
                <a16:creationId xmlns:a16="http://schemas.microsoft.com/office/drawing/2014/main" id="{08C41257-9DFA-C352-957D-8E7CD54D8CA4}"/>
              </a:ext>
            </a:extLst>
          </p:cNvPr>
          <p:cNvSpPr txBox="1"/>
          <p:nvPr/>
        </p:nvSpPr>
        <p:spPr>
          <a:xfrm>
            <a:off x="8579358" y="1644134"/>
            <a:ext cx="1402842" cy="369332"/>
          </a:xfrm>
          <a:prstGeom prst="rect">
            <a:avLst/>
          </a:prstGeom>
          <a:noFill/>
        </p:spPr>
        <p:txBody>
          <a:bodyPr wrap="square">
            <a:spAutoFit/>
          </a:bodyPr>
          <a:lstStyle/>
          <a:p>
            <a:r>
              <a:rPr lang="en-US" sz="1800" dirty="0"/>
              <a:t>Brookfield</a:t>
            </a:r>
            <a:endParaRPr lang="en-US" dirty="0"/>
          </a:p>
        </p:txBody>
      </p:sp>
      <p:sp>
        <p:nvSpPr>
          <p:cNvPr id="9" name="TextBox 8">
            <a:extLst>
              <a:ext uri="{FF2B5EF4-FFF2-40B4-BE49-F238E27FC236}">
                <a16:creationId xmlns:a16="http://schemas.microsoft.com/office/drawing/2014/main" id="{C2F53CB6-9EC6-7D02-B824-1DA1D1B98DDE}"/>
              </a:ext>
            </a:extLst>
          </p:cNvPr>
          <p:cNvSpPr txBox="1"/>
          <p:nvPr/>
        </p:nvSpPr>
        <p:spPr>
          <a:xfrm>
            <a:off x="2609850" y="1644134"/>
            <a:ext cx="1402842" cy="369332"/>
          </a:xfrm>
          <a:prstGeom prst="rect">
            <a:avLst/>
          </a:prstGeom>
          <a:noFill/>
        </p:spPr>
        <p:txBody>
          <a:bodyPr wrap="square">
            <a:spAutoFit/>
          </a:bodyPr>
          <a:lstStyle/>
          <a:p>
            <a:r>
              <a:rPr lang="en-US" dirty="0"/>
              <a:t>Extrusion</a:t>
            </a:r>
          </a:p>
        </p:txBody>
      </p:sp>
    </p:spTree>
    <p:extLst>
      <p:ext uri="{BB962C8B-B14F-4D97-AF65-F5344CB8AC3E}">
        <p14:creationId xmlns:p14="http://schemas.microsoft.com/office/powerpoint/2010/main" val="202966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A4322E4-8B90-984D-6A3D-ECCC1D3909AF}"/>
              </a:ext>
            </a:extLst>
          </p:cNvPr>
          <p:cNvSpPr>
            <a:spLocks noGrp="1"/>
          </p:cNvSpPr>
          <p:nvPr>
            <p:ph idx="1"/>
          </p:nvPr>
        </p:nvSpPr>
        <p:spPr>
          <a:xfrm>
            <a:off x="838200" y="1622425"/>
            <a:ext cx="7772400" cy="4351338"/>
          </a:xfrm>
        </p:spPr>
        <p:txBody>
          <a:bodyPr>
            <a:normAutofit lnSpcReduction="10000"/>
          </a:bodyPr>
          <a:lstStyle/>
          <a:p>
            <a:r>
              <a:rPr lang="en-US" dirty="0"/>
              <a:t>Free-standing printing requires a material with high yield stress and relatively high viscosity for metered control and self-supporting deposition</a:t>
            </a:r>
          </a:p>
          <a:p>
            <a:pPr lvl="1"/>
            <a:r>
              <a:rPr lang="en-US" dirty="0"/>
              <a:t>Formula 6 was observed to be the strongest candidate for this application</a:t>
            </a:r>
          </a:p>
          <a:p>
            <a:r>
              <a:rPr lang="en-US" dirty="0"/>
              <a:t>Printing directly to completely fill a mold, or to flow into long channels, requires a lower-viscosity formula with little to no yield stress</a:t>
            </a:r>
          </a:p>
          <a:p>
            <a:pPr lvl="1"/>
            <a:r>
              <a:rPr lang="en-US" dirty="0"/>
              <a:t>Formula 1 was observed to meet these criteria most effectively</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23FC2-0C3C-418D-8C86-DC08BB1E79A9}"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2" name="Title 1"/>
          <p:cNvSpPr>
            <a:spLocks noGrp="1"/>
          </p:cNvSpPr>
          <p:nvPr>
            <p:ph type="title"/>
          </p:nvPr>
        </p:nvSpPr>
        <p:spPr/>
        <p:txBody>
          <a:bodyPr/>
          <a:lstStyle/>
          <a:p>
            <a:r>
              <a:rPr lang="en-US" dirty="0"/>
              <a:t>Application-Based Selection of Formula</a:t>
            </a:r>
          </a:p>
        </p:txBody>
      </p:sp>
      <p:sp>
        <p:nvSpPr>
          <p:cNvPr id="6" name="Content Placeholder 2"/>
          <p:cNvSpPr txBox="1">
            <a:spLocks/>
          </p:cNvSpPr>
          <p:nvPr/>
        </p:nvSpPr>
        <p:spPr>
          <a:xfrm>
            <a:off x="371193" y="1158745"/>
            <a:ext cx="8790070" cy="5018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p:txBody>
      </p:sp>
      <p:pic>
        <p:nvPicPr>
          <p:cNvPr id="3" name="Picture 2">
            <a:extLst>
              <a:ext uri="{FF2B5EF4-FFF2-40B4-BE49-F238E27FC236}">
                <a16:creationId xmlns:a16="http://schemas.microsoft.com/office/drawing/2014/main" id="{AD056386-89B8-B7BF-55EE-E130455E67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93626" y="1668061"/>
            <a:ext cx="2164268" cy="2233696"/>
          </a:xfrm>
          <a:prstGeom prst="rect">
            <a:avLst/>
          </a:prstGeom>
        </p:spPr>
      </p:pic>
      <p:pic>
        <p:nvPicPr>
          <p:cNvPr id="8" name="Picture 7">
            <a:extLst>
              <a:ext uri="{FF2B5EF4-FFF2-40B4-BE49-F238E27FC236}">
                <a16:creationId xmlns:a16="http://schemas.microsoft.com/office/drawing/2014/main" id="{04C2B15C-5DF2-F102-CA76-1C972381DC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3626" y="4081144"/>
            <a:ext cx="2164268" cy="2247328"/>
          </a:xfrm>
          <a:prstGeom prst="rect">
            <a:avLst/>
          </a:prstGeom>
        </p:spPr>
      </p:pic>
    </p:spTree>
    <p:extLst>
      <p:ext uri="{BB962C8B-B14F-4D97-AF65-F5344CB8AC3E}">
        <p14:creationId xmlns:p14="http://schemas.microsoft.com/office/powerpoint/2010/main" val="268027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76A962-67DC-0191-55FA-5371C0AE6CD7}"/>
              </a:ext>
            </a:extLst>
          </p:cNvPr>
          <p:cNvSpPr>
            <a:spLocks noGrp="1"/>
          </p:cNvSpPr>
          <p:nvPr>
            <p:ph type="sldNum" sz="quarter" idx="12"/>
          </p:nvPr>
        </p:nvSpPr>
        <p:spPr/>
        <p:txBody>
          <a:bodyPr/>
          <a:lstStyle/>
          <a:p>
            <a:fld id="{920514D5-8284-4111-9E4A-205D4509E6BB}" type="slidenum">
              <a:rPr lang="en-US" smtClean="0"/>
              <a:pPr/>
              <a:t>8</a:t>
            </a:fld>
            <a:endParaRPr lang="en-US" dirty="0"/>
          </a:p>
        </p:txBody>
      </p:sp>
      <p:sp>
        <p:nvSpPr>
          <p:cNvPr id="4" name="Title 3">
            <a:extLst>
              <a:ext uri="{FF2B5EF4-FFF2-40B4-BE49-F238E27FC236}">
                <a16:creationId xmlns:a16="http://schemas.microsoft.com/office/drawing/2014/main" id="{B1DADB7C-A698-D9BD-49E7-80593F694DAF}"/>
              </a:ext>
            </a:extLst>
          </p:cNvPr>
          <p:cNvSpPr>
            <a:spLocks noGrp="1"/>
          </p:cNvSpPr>
          <p:nvPr>
            <p:ph type="title"/>
          </p:nvPr>
        </p:nvSpPr>
        <p:spPr/>
        <p:txBody>
          <a:bodyPr>
            <a:normAutofit fontScale="90000"/>
          </a:bodyPr>
          <a:lstStyle/>
          <a:p>
            <a:r>
              <a:rPr lang="en-US" dirty="0"/>
              <a:t>Yield stress of Formula 6 obtained based on Bingham’s work</a:t>
            </a:r>
          </a:p>
        </p:txBody>
      </p:sp>
      <p:sp>
        <p:nvSpPr>
          <p:cNvPr id="7" name="TextBox 6">
            <a:extLst>
              <a:ext uri="{FF2B5EF4-FFF2-40B4-BE49-F238E27FC236}">
                <a16:creationId xmlns:a16="http://schemas.microsoft.com/office/drawing/2014/main" id="{5EDA9A44-B4D9-6780-8487-124998AF9FC8}"/>
              </a:ext>
            </a:extLst>
          </p:cNvPr>
          <p:cNvSpPr txBox="1"/>
          <p:nvPr/>
        </p:nvSpPr>
        <p:spPr>
          <a:xfrm>
            <a:off x="609600" y="1832035"/>
            <a:ext cx="507730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Volumetric flow rate measured for curing and non-curing trials of Formula 6</a:t>
            </a:r>
          </a:p>
          <a:p>
            <a:pPr marL="285750" indent="-285750">
              <a:buFont typeface="Arial" panose="020B0604020202020204" pitchFamily="34" charset="0"/>
              <a:buChar char="•"/>
            </a:pPr>
            <a:r>
              <a:rPr lang="en-US" sz="2400" dirty="0"/>
              <a:t>Intercept of the trendline with the x-axis is the yield stress</a:t>
            </a:r>
          </a:p>
          <a:p>
            <a:pPr marL="742950" lvl="1" indent="-285750">
              <a:buFont typeface="Arial" panose="020B0604020202020204" pitchFamily="34" charset="0"/>
              <a:buChar char="•"/>
            </a:pPr>
            <a:r>
              <a:rPr lang="en-US" sz="2400" dirty="0"/>
              <a:t>1 kPa</a:t>
            </a:r>
          </a:p>
          <a:p>
            <a:pPr marL="285750" indent="-285750">
              <a:buFont typeface="Arial" panose="020B0604020202020204" pitchFamily="34" charset="0"/>
              <a:buChar char="•"/>
            </a:pPr>
            <a:r>
              <a:rPr lang="en-US" sz="2400" dirty="0"/>
              <a:t>Corresponds to the stress resulting from the weight of the propellant in a column at its base to be 5.8 cm</a:t>
            </a:r>
          </a:p>
        </p:txBody>
      </p:sp>
      <p:sp>
        <p:nvSpPr>
          <p:cNvPr id="9" name="TextBox 8">
            <a:extLst>
              <a:ext uri="{FF2B5EF4-FFF2-40B4-BE49-F238E27FC236}">
                <a16:creationId xmlns:a16="http://schemas.microsoft.com/office/drawing/2014/main" id="{44763E57-8DC6-6990-700E-E6FC59702598}"/>
              </a:ext>
            </a:extLst>
          </p:cNvPr>
          <p:cNvSpPr txBox="1"/>
          <p:nvPr/>
        </p:nvSpPr>
        <p:spPr>
          <a:xfrm>
            <a:off x="-16392" y="6553055"/>
            <a:ext cx="10799118" cy="307777"/>
          </a:xfrm>
          <a:prstGeom prst="rect">
            <a:avLst/>
          </a:prstGeom>
          <a:noFill/>
        </p:spPr>
        <p:txBody>
          <a:bodyPr wrap="square">
            <a:spAutoFit/>
          </a:bodyPr>
          <a:lstStyle/>
          <a:p>
            <a:r>
              <a:rPr lang="en-US" sz="1400" dirty="0"/>
              <a:t>Bingham, An investigation of the laws of plastic flow. Number 278. US Government Printing Office, 1917.</a:t>
            </a:r>
          </a:p>
        </p:txBody>
      </p:sp>
      <p:pic>
        <p:nvPicPr>
          <p:cNvPr id="5" name="Picture 4">
            <a:extLst>
              <a:ext uri="{FF2B5EF4-FFF2-40B4-BE49-F238E27FC236}">
                <a16:creationId xmlns:a16="http://schemas.microsoft.com/office/drawing/2014/main" id="{41865E90-2AED-7800-8379-6BFB712EB3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8299" y="1667982"/>
            <a:ext cx="6305702" cy="4413733"/>
          </a:xfrm>
          <a:prstGeom prst="rect">
            <a:avLst/>
          </a:prstGeom>
        </p:spPr>
      </p:pic>
      <p:sp>
        <p:nvSpPr>
          <p:cNvPr id="8" name="Rectangle 7">
            <a:extLst>
              <a:ext uri="{FF2B5EF4-FFF2-40B4-BE49-F238E27FC236}">
                <a16:creationId xmlns:a16="http://schemas.microsoft.com/office/drawing/2014/main" id="{1706F26C-C5FC-369C-4F6A-BE2704C88B31}"/>
              </a:ext>
            </a:extLst>
          </p:cNvPr>
          <p:cNvSpPr/>
          <p:nvPr/>
        </p:nvSpPr>
        <p:spPr>
          <a:xfrm>
            <a:off x="0" y="6319699"/>
            <a:ext cx="8324850" cy="307777"/>
          </a:xfrm>
          <a:prstGeom prst="rect">
            <a:avLst/>
          </a:prstGeom>
        </p:spPr>
        <p:txBody>
          <a:bodyPr wrap="square">
            <a:spAutoFit/>
          </a:bodyPr>
          <a:lstStyle/>
          <a:p>
            <a:r>
              <a:rPr lang="en-US" sz="1400" dirty="0"/>
              <a:t>Purcell, Hargather, Hargather, Propellants, Explosives, Pyrotechnics, 49:e202300154, 2023.</a:t>
            </a:r>
          </a:p>
        </p:txBody>
      </p:sp>
    </p:spTree>
    <p:extLst>
      <p:ext uri="{BB962C8B-B14F-4D97-AF65-F5344CB8AC3E}">
        <p14:creationId xmlns:p14="http://schemas.microsoft.com/office/powerpoint/2010/main" val="3546676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23FC2-0C3C-418D-8C86-DC08BB1E79A9}"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Georgia"/>
              <a:ea typeface="+mn-ea"/>
              <a:cs typeface="+mn-cs"/>
            </a:endParaRPr>
          </a:p>
        </p:txBody>
      </p:sp>
      <p:sp>
        <p:nvSpPr>
          <p:cNvPr id="2" name="Title 1"/>
          <p:cNvSpPr>
            <a:spLocks noGrp="1"/>
          </p:cNvSpPr>
          <p:nvPr>
            <p:ph type="title"/>
          </p:nvPr>
        </p:nvSpPr>
        <p:spPr/>
        <p:txBody>
          <a:bodyPr>
            <a:normAutofit fontScale="90000"/>
          </a:bodyPr>
          <a:lstStyle/>
          <a:p>
            <a:r>
              <a:rPr lang="en-US" dirty="0"/>
              <a:t>Burn performance of the 7 propellant formulations is lower compared to industry standard, due to our lower Al content</a:t>
            </a:r>
          </a:p>
        </p:txBody>
      </p:sp>
      <p:sp>
        <p:nvSpPr>
          <p:cNvPr id="6" name="Content Placeholder 2"/>
          <p:cNvSpPr txBox="1">
            <a:spLocks/>
          </p:cNvSpPr>
          <p:nvPr/>
        </p:nvSpPr>
        <p:spPr>
          <a:xfrm>
            <a:off x="371192" y="1158745"/>
            <a:ext cx="11452634" cy="5018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grpSp>
        <p:nvGrpSpPr>
          <p:cNvPr id="7" name="Group 6">
            <a:extLst>
              <a:ext uri="{FF2B5EF4-FFF2-40B4-BE49-F238E27FC236}">
                <a16:creationId xmlns:a16="http://schemas.microsoft.com/office/drawing/2014/main" id="{4A21D705-7676-34A5-1B1A-E01FECD9A58E}"/>
              </a:ext>
            </a:extLst>
          </p:cNvPr>
          <p:cNvGrpSpPr/>
          <p:nvPr/>
        </p:nvGrpSpPr>
        <p:grpSpPr>
          <a:xfrm>
            <a:off x="6970820" y="2296254"/>
            <a:ext cx="4849988" cy="2743200"/>
            <a:chOff x="3122081" y="3613150"/>
            <a:chExt cx="4849988" cy="274320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122081" y="3613150"/>
              <a:ext cx="792058" cy="2743200"/>
            </a:xfrm>
            <a:prstGeom prst="rect">
              <a:avLst/>
            </a:prstGeom>
            <a:ln>
              <a:no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944550" y="3613150"/>
              <a:ext cx="912066" cy="2743200"/>
            </a:xfrm>
            <a:prstGeom prst="rect">
              <a:avLst/>
            </a:prstGeom>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887027" y="3613150"/>
              <a:ext cx="1032075" cy="2743200"/>
            </a:xfrm>
            <a:prstGeom prst="rect">
              <a:avLst/>
            </a:prstGeom>
            <a:ln>
              <a:noFill/>
            </a:ln>
            <a:extLst>
              <a:ext uri="{53640926-AAD7-44D8-BBD7-CCE9431645EC}">
                <a14:shadowObscured xmlns:a14="http://schemas.microsoft.com/office/drawing/2010/main"/>
              </a:ext>
            </a:ex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5949513" y="3613150"/>
              <a:ext cx="936068" cy="2743200"/>
            </a:xfrm>
            <a:prstGeom prst="rect">
              <a:avLst/>
            </a:prstGeom>
            <a:ln>
              <a:noFill/>
            </a:ln>
            <a:extLst>
              <a:ext uri="{53640926-AAD7-44D8-BBD7-CCE9431645EC}">
                <a14:shadowObscured xmlns:a14="http://schemas.microsoft.com/office/drawing/2010/main"/>
              </a:ext>
            </a:extLst>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915992" y="3613150"/>
              <a:ext cx="1056077" cy="274320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3251200" y="5745449"/>
              <a:ext cx="45719" cy="34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69359" y="5712659"/>
              <a:ext cx="1024258" cy="276999"/>
            </a:xfrm>
            <a:prstGeom prst="rect">
              <a:avLst/>
            </a:prstGeom>
            <a:noFill/>
          </p:spPr>
          <p:txBody>
            <a:bodyPr wrap="square" rtlCol="0">
              <a:spAutoFit/>
            </a:bodyPr>
            <a:lstStyle/>
            <a:p>
              <a:r>
                <a:rPr lang="en-US" sz="1200" dirty="0">
                  <a:solidFill>
                    <a:schemeClr val="bg1"/>
                  </a:solidFill>
                </a:rPr>
                <a:t>10 mm</a:t>
              </a:r>
            </a:p>
          </p:txBody>
        </p:sp>
      </p:grpSp>
      <p:sp>
        <p:nvSpPr>
          <p:cNvPr id="10" name="Rectangle 9">
            <a:extLst>
              <a:ext uri="{FF2B5EF4-FFF2-40B4-BE49-F238E27FC236}">
                <a16:creationId xmlns:a16="http://schemas.microsoft.com/office/drawing/2014/main" id="{595F9524-868A-2FB3-5A00-2CC60BBB35ED}"/>
              </a:ext>
            </a:extLst>
          </p:cNvPr>
          <p:cNvSpPr/>
          <p:nvPr/>
        </p:nvSpPr>
        <p:spPr>
          <a:xfrm>
            <a:off x="0" y="6567586"/>
            <a:ext cx="8324850" cy="307777"/>
          </a:xfrm>
          <a:prstGeom prst="rect">
            <a:avLst/>
          </a:prstGeom>
        </p:spPr>
        <p:txBody>
          <a:bodyPr wrap="square">
            <a:spAutoFit/>
          </a:bodyPr>
          <a:lstStyle/>
          <a:p>
            <a:r>
              <a:rPr lang="en-US" sz="1400" dirty="0"/>
              <a:t>Purcell, Hargather, Hargather, Propellants, Explosives, Pyrotechnics, 49:e202300154, 2023.</a:t>
            </a:r>
          </a:p>
        </p:txBody>
      </p:sp>
      <p:pic>
        <p:nvPicPr>
          <p:cNvPr id="13" name="Picture 12">
            <a:extLst>
              <a:ext uri="{FF2B5EF4-FFF2-40B4-BE49-F238E27FC236}">
                <a16:creationId xmlns:a16="http://schemas.microsoft.com/office/drawing/2014/main" id="{D10EAA69-BB41-856A-1A0B-F548C9935A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7170" y="2221697"/>
            <a:ext cx="6078129" cy="3025793"/>
          </a:xfrm>
          <a:prstGeom prst="rect">
            <a:avLst/>
          </a:prstGeom>
        </p:spPr>
      </p:pic>
    </p:spTree>
    <p:extLst>
      <p:ext uri="{BB962C8B-B14F-4D97-AF65-F5344CB8AC3E}">
        <p14:creationId xmlns:p14="http://schemas.microsoft.com/office/powerpoint/2010/main" val="487297613"/>
      </p:ext>
    </p:extLst>
  </p:cSld>
  <p:clrMapOvr>
    <a:masterClrMapping/>
  </p:clrMapOvr>
</p:sld>
</file>

<file path=ppt/theme/theme1.xml><?xml version="1.0" encoding="utf-8"?>
<a:theme xmlns:a="http://schemas.openxmlformats.org/drawingml/2006/main" name="NMTtemplateWidesc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NMTtemplateWidescreen.potx</Template>
  <TotalTime>43097</TotalTime>
  <Words>2285</Words>
  <Application>Microsoft Office PowerPoint</Application>
  <PresentationFormat>Widescreen</PresentationFormat>
  <Paragraphs>422</Paragraphs>
  <Slides>30</Slides>
  <Notes>8</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ArialMT</vt:lpstr>
      <vt:lpstr>Calibri</vt:lpstr>
      <vt:lpstr>Cambria Math</vt:lpstr>
      <vt:lpstr>Georgia</vt:lpstr>
      <vt:lpstr>Helvetica</vt:lpstr>
      <vt:lpstr>Times</vt:lpstr>
      <vt:lpstr>Times New Roman</vt:lpstr>
      <vt:lpstr>Wingdings</vt:lpstr>
      <vt:lpstr>NMTtemplateWidescreen</vt:lpstr>
      <vt:lpstr>Additive Manufacturing of Energetics:  from propellants to energetic initiator inks </vt:lpstr>
      <vt:lpstr>Why additive manufacturing of propellants and energetics?</vt:lpstr>
      <vt:lpstr>ACML built a system to print rocket propellant into cases,  and tested them on Dr. M. Hargather’s test stand at EMRTC</vt:lpstr>
      <vt:lpstr>Goal: gain an understanding of printability and  extrudability of ammonium perchlorate composite propellant (APCP) </vt:lpstr>
      <vt:lpstr>3-axis extrusion system used to print solid composite propellant and calculate viscosity</vt:lpstr>
      <vt:lpstr>Measured apparent viscosity of single formulation compared  on our 3-axis system (left) and a Brookfield rotational viscometer (right)</vt:lpstr>
      <vt:lpstr>Application-Based Selection of Formula</vt:lpstr>
      <vt:lpstr>Yield stress of Formula 6 obtained based on Bingham’s work</vt:lpstr>
      <vt:lpstr>Burn performance of the 7 propellant formulations is lower compared to industry standard, due to our lower Al content</vt:lpstr>
      <vt:lpstr>Pyrotechnic initiator ink</vt:lpstr>
      <vt:lpstr>Pyrotechnic initiator ink for additive manufacturing applications</vt:lpstr>
      <vt:lpstr>36 formulations studied in this project, varying particle size, thermite type, and % solids loading</vt:lpstr>
      <vt:lpstr>Combustion testing is performed on a custom-built apparatus </vt:lpstr>
      <vt:lpstr>Ba(NO3)2  based formulations yield the highest combustion rate, and MnO2 the lowest (85% solids loading)</vt:lpstr>
      <vt:lpstr>Ongoing work: characterizing power and energy  requirements to ignite inks (85% solids loading)</vt:lpstr>
      <vt:lpstr>Questions?</vt:lpstr>
      <vt:lpstr>Abstract </vt:lpstr>
      <vt:lpstr>Formulations explored in the present work, per 100 g</vt:lpstr>
      <vt:lpstr>Other test methods used in the present work</vt:lpstr>
      <vt:lpstr>First, establish comparison between viscosity calculation methods: 3-axis system and Brookfield rheometer</vt:lpstr>
      <vt:lpstr>Using Formula 6 (non-curing), measure viscosity vs  extrusion pressure using the 3-axis system</vt:lpstr>
      <vt:lpstr>Second, validate the 3-axis system with results from a Brookfield DVT viscometer on Formula 6 (curing)</vt:lpstr>
      <vt:lpstr>Apparent viscosity results from the Brookfield at 0.7 RPM  on all non-curing formulations</vt:lpstr>
      <vt:lpstr>Measured apparent viscosity of curing Formulas 1 and 6 </vt:lpstr>
      <vt:lpstr>Application-Based Selection of Formula</vt:lpstr>
      <vt:lpstr>Thermites are the basis of the energetic ink</vt:lpstr>
      <vt:lpstr>Volume percent solids of testing matrix </vt:lpstr>
      <vt:lpstr>To control the combustion properties, thermite are  blended at 50/50 wt% with Fe-S without losing heat output</vt:lpstr>
      <vt:lpstr>Example formulation for Ba(NO3)2  thermite in an HTPB  binder system (85 % solids loading)</vt:lpstr>
      <vt:lpstr>Preliminary testing: Flame front temperature of a 50/50 FeS/Ba(NO3)2 strands measured with a FLIR T640 infrared camera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NMT X-Bow Project</dc:title>
  <dc:creator>Matthew</dc:creator>
  <cp:lastModifiedBy>McShannon, Judith</cp:lastModifiedBy>
  <cp:revision>860</cp:revision>
  <dcterms:created xsi:type="dcterms:W3CDTF">2018-10-01T23:13:21Z</dcterms:created>
  <dcterms:modified xsi:type="dcterms:W3CDTF">2024-02-29T15:26:28Z</dcterms:modified>
</cp:coreProperties>
</file>