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Lst>
  <p:sldIdLst>
    <p:sldId id="256" r:id="rId12"/>
    <p:sldId id="257" r:id="rId13"/>
    <p:sldId id="258" r:id="rId14"/>
    <p:sldId id="259" r:id="rId15"/>
    <p:sldId id="260" r:id="rId16"/>
    <p:sldId id="261" r:id="rId17"/>
    <p:sldId id="262" r:id="rId18"/>
    <p:sldId id="263" r:id="rId19"/>
    <p:sldId id="26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3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FreeSans"/>
            </a:endParaRPr>
          </a:p>
        </p:txBody>
      </p:sp>
      <p:sp>
        <p:nvSpPr>
          <p:cNvPr id="2" name="PlaceHolder 3"/>
          <p:cNvSpPr>
            <a:spLocks noGrp="1"/>
          </p:cNvSpPr>
          <p:nvPr>
            <p:ph type="sldNum" idx="1"/>
          </p:nvPr>
        </p:nvSpPr>
        <p:spPr/>
        <p:txBody>
          <a:bodyPr/>
          <a:lstStyle/>
          <a:p>
            <a:fld id="{A535E4C7-F53F-4E16-B306-83CD918CF33C}"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lstStyle/>
          <a:p>
            <a:fld id="{2FE2FE75-497E-4731-930C-8B745C58D2A9}"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lstStyle/>
          <a:p>
            <a:fld id="{09A9C557-8F72-4B9C-B59B-DE093530CE36}"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211EC463-4325-484F-92F3-697E6AC7CAAE}"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FA7FC555-D87E-46E5-B123-A4BF57B0EAD2}"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D6B5FE18-B78F-43DA-BA6D-160E35471783}"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14" name="PlaceHolder 1"/>
          <p:cNvSpPr>
            <a:spLocks noGrp="1"/>
          </p:cNvSpPr>
          <p:nvPr>
            <p:ph type="title"/>
          </p:nvPr>
        </p:nvSpPr>
        <p:spPr>
          <a:xfrm>
            <a:off x="311760" y="444960"/>
            <a:ext cx="852012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5" name="PlaceHolder 2"/>
          <p:cNvSpPr>
            <a:spLocks noGrp="1"/>
          </p:cNvSpPr>
          <p:nvPr>
            <p:ph/>
          </p:nvPr>
        </p:nvSpPr>
        <p:spPr>
          <a:xfrm>
            <a:off x="311760" y="1152360"/>
            <a:ext cx="8520120" cy="34160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sldNum" idx="5"/>
          </p:nvPr>
        </p:nvSpPr>
        <p:spPr/>
        <p:txBody>
          <a:bodyPr/>
          <a:lstStyle/>
          <a:p>
            <a:fld id="{FB005CC6-7696-4CCE-8A08-317C99712E4C}"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1" name="PlaceHolder 2"/>
          <p:cNvSpPr>
            <a:spLocks noGrp="1"/>
          </p:cNvSpPr>
          <p:nvPr>
            <p:ph/>
          </p:nvPr>
        </p:nvSpPr>
        <p:spPr>
          <a:xfrm>
            <a:off x="311760" y="1152360"/>
            <a:ext cx="4157640" cy="34160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2" name="PlaceHolder 3"/>
          <p:cNvSpPr>
            <a:spLocks noGrp="1"/>
          </p:cNvSpPr>
          <p:nvPr>
            <p:ph/>
          </p:nvPr>
        </p:nvSpPr>
        <p:spPr>
          <a:xfrm>
            <a:off x="4677840" y="1152360"/>
            <a:ext cx="4157640" cy="341604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6"/>
          </p:nvPr>
        </p:nvSpPr>
        <p:spPr/>
        <p:txBody>
          <a:bodyPr/>
          <a:lstStyle/>
          <a:p>
            <a:fld id="{38142970-D41D-44E1-9B6C-6CFD3833A077}"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5" name="PlaceHolder 1"/>
          <p:cNvSpPr>
            <a:spLocks noGrp="1"/>
          </p:cNvSpPr>
          <p:nvPr>
            <p:ph type="title"/>
          </p:nvPr>
        </p:nvSpPr>
        <p:spPr>
          <a:xfrm>
            <a:off x="311760" y="444960"/>
            <a:ext cx="852012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 name="PlaceHolder 2"/>
          <p:cNvSpPr>
            <a:spLocks noGrp="1"/>
          </p:cNvSpPr>
          <p:nvPr>
            <p:ph type="sldNum" idx="7"/>
          </p:nvPr>
        </p:nvSpPr>
        <p:spPr/>
        <p:txBody>
          <a:bodyPr/>
          <a:lstStyle/>
          <a:p>
            <a:fld id="{C2170B5A-271E-405B-AEDB-0EB3DEEC632C}"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1C29C151-1E44-40DC-8EA1-A5387DDAB7BB}"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lstStyle/>
          <a:p>
            <a:fld id="{A8461C35-6CB7-4CF7-862B-7138D4511D97}"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744480"/>
            <a:ext cx="8520120" cy="2052360"/>
          </a:xfrm>
          <a:prstGeom prst="rect">
            <a:avLst/>
          </a:prstGeom>
          <a:noFill/>
          <a:ln w="0">
            <a:noFill/>
          </a:ln>
        </p:spPr>
        <p:txBody>
          <a:bodyPr lIns="91440" tIns="91440" rIns="91440" bIns="91440" anchor="b">
            <a:noAutofit/>
          </a:bodyPr>
          <a:lstStyle/>
          <a:p>
            <a:pPr indent="0">
              <a:buNone/>
            </a:pPr>
            <a:r>
              <a:rPr lang="en-US" sz="5200" b="0" strike="noStrike" spc="-1">
                <a:solidFill>
                  <a:srgbClr val="000000"/>
                </a:solidFill>
                <a:latin typeface="Arial"/>
              </a:rPr>
              <a:t>Click to edit the title text format</a:t>
            </a:r>
          </a:p>
        </p:txBody>
      </p:sp>
      <p:sp>
        <p:nvSpPr>
          <p:cNvPr id="4" name="PlaceHolder 2"/>
          <p:cNvSpPr>
            <a:spLocks noGrp="1"/>
          </p:cNvSpPr>
          <p:nvPr>
            <p:ph type="sldNum" idx="1"/>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174936DA-A136-47B1-AEC1-B7C685DF991A}"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1" name="Google Shape;36;p9"/>
          <p:cNvSpPr/>
          <p:nvPr/>
        </p:nvSpPr>
        <p:spPr>
          <a:xfrm>
            <a:off x="4572000" y="0"/>
            <a:ext cx="4571640" cy="5143320"/>
          </a:xfrm>
          <a:prstGeom prst="rect">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FFFFFF"/>
              </a:solidFill>
              <a:latin typeface="FreeSans"/>
            </a:endParaRPr>
          </a:p>
        </p:txBody>
      </p:sp>
      <p:sp>
        <p:nvSpPr>
          <p:cNvPr id="32" name="PlaceHolder 1"/>
          <p:cNvSpPr>
            <a:spLocks noGrp="1"/>
          </p:cNvSpPr>
          <p:nvPr>
            <p:ph type="title"/>
          </p:nvPr>
        </p:nvSpPr>
        <p:spPr>
          <a:xfrm>
            <a:off x="265680" y="1233000"/>
            <a:ext cx="4044960" cy="1482120"/>
          </a:xfrm>
          <a:prstGeom prst="rect">
            <a:avLst/>
          </a:prstGeom>
          <a:noFill/>
          <a:ln w="0">
            <a:noFill/>
          </a:ln>
        </p:spPr>
        <p:txBody>
          <a:bodyPr lIns="91440" tIns="91440" rIns="91440" bIns="91440" anchor="b">
            <a:noAutofit/>
          </a:bodyPr>
          <a:lstStyle/>
          <a:p>
            <a:pPr indent="0">
              <a:buNone/>
            </a:pPr>
            <a:r>
              <a:rPr lang="en-US" sz="4200" b="0" strike="noStrike" spc="-1">
                <a:solidFill>
                  <a:srgbClr val="000000"/>
                </a:solidFill>
                <a:latin typeface="Arial"/>
              </a:rPr>
              <a:t>Click to edit the title text format</a:t>
            </a:r>
          </a:p>
        </p:txBody>
      </p:sp>
      <p:sp>
        <p:nvSpPr>
          <p:cNvPr id="33" name="PlaceHolder 2"/>
          <p:cNvSpPr>
            <a:spLocks noGrp="1"/>
          </p:cNvSpPr>
          <p:nvPr>
            <p:ph type="body"/>
          </p:nvPr>
        </p:nvSpPr>
        <p:spPr>
          <a:xfrm>
            <a:off x="4939560" y="724320"/>
            <a:ext cx="3836520" cy="3694680"/>
          </a:xfrm>
          <a:prstGeom prst="rect">
            <a:avLst/>
          </a:prstGeom>
          <a:noFill/>
          <a:ln w="0">
            <a:noFill/>
          </a:ln>
        </p:spPr>
        <p:txBody>
          <a:bodyPr lIns="91440" tIns="91440" rIns="91440" bIns="91440" anchor="ctr">
            <a:noAutofit/>
          </a:bodyPr>
          <a:lstStyle/>
          <a:p>
            <a:pPr marL="432000" indent="-324000">
              <a:spcBef>
                <a:spcPts val="1417"/>
              </a:spcBef>
              <a:buClr>
                <a:srgbClr val="FFFFFF"/>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1800" b="0" strike="noStrike" spc="-1">
                <a:solidFill>
                  <a:srgbClr val="000000"/>
                </a:solidFill>
                <a:latin typeface="Arial"/>
              </a:rPr>
              <a:t>Seventh Outline Level</a:t>
            </a:r>
          </a:p>
        </p:txBody>
      </p:sp>
      <p:sp>
        <p:nvSpPr>
          <p:cNvPr id="34" name="PlaceHolder 3"/>
          <p:cNvSpPr>
            <a:spLocks noGrp="1"/>
          </p:cNvSpPr>
          <p:nvPr>
            <p:ph type="sldNum" idx="10"/>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E8D5B800-5D9D-4506-8D11-2C5A59C12BBB}"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5" name="PlaceHolder 1"/>
          <p:cNvSpPr>
            <a:spLocks noGrp="1"/>
          </p:cNvSpPr>
          <p:nvPr>
            <p:ph type="body"/>
          </p:nvPr>
        </p:nvSpPr>
        <p:spPr>
          <a:xfrm>
            <a:off x="311760" y="4230720"/>
            <a:ext cx="5998320" cy="604800"/>
          </a:xfrm>
          <a:prstGeom prst="rect">
            <a:avLst/>
          </a:prstGeom>
          <a:noFill/>
          <a:ln w="0">
            <a:noFill/>
          </a:ln>
        </p:spPr>
        <p:txBody>
          <a:bodyPr lIns="91440" tIns="91440" rIns="91440" bIns="91440" anchor="ctr">
            <a:noAutofit/>
          </a:bodyPr>
          <a:lstStyle/>
          <a:p>
            <a:pPr marL="432000" indent="-324000">
              <a:spcBef>
                <a:spcPts val="1417"/>
              </a:spcBef>
              <a:buClr>
                <a:srgbClr val="FFFFFF"/>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1800" b="0" strike="noStrike" spc="-1">
                <a:solidFill>
                  <a:srgbClr val="000000"/>
                </a:solidFill>
                <a:latin typeface="Arial"/>
              </a:rPr>
              <a:t>Seventh Outline Level</a:t>
            </a:r>
          </a:p>
        </p:txBody>
      </p:sp>
      <p:sp>
        <p:nvSpPr>
          <p:cNvPr id="36" name="PlaceHolder 2"/>
          <p:cNvSpPr>
            <a:spLocks noGrp="1"/>
          </p:cNvSpPr>
          <p:nvPr>
            <p:ph type="sldNum" idx="11"/>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15968994-4C2F-420A-8FE0-8B844525EAAF}"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1106280"/>
            <a:ext cx="8520120" cy="1963080"/>
          </a:xfrm>
          <a:prstGeom prst="rect">
            <a:avLst/>
          </a:prstGeom>
          <a:noFill/>
          <a:ln w="0">
            <a:noFill/>
          </a:ln>
        </p:spPr>
        <p:txBody>
          <a:bodyPr lIns="91440" tIns="91440" rIns="91440" bIns="91440" anchor="b">
            <a:noAutofit/>
          </a:bodyPr>
          <a:lstStyle/>
          <a:p>
            <a:pPr indent="0" algn="ctr">
              <a:lnSpc>
                <a:spcPct val="100000"/>
              </a:lnSpc>
              <a:buNone/>
            </a:pPr>
            <a:r>
              <a:rPr lang="en-US" sz="12000" b="0" strike="noStrike" spc="-1">
                <a:solidFill>
                  <a:schemeClr val="dk1"/>
                </a:solidFill>
                <a:latin typeface="Arial"/>
                <a:ea typeface="Arial"/>
              </a:rPr>
              <a:t>xx%</a:t>
            </a:r>
            <a:endParaRPr lang="en-US" sz="12000" b="0" strike="noStrike" spc="-1">
              <a:solidFill>
                <a:srgbClr val="000000"/>
              </a:solidFill>
              <a:latin typeface="Arial"/>
            </a:endParaRPr>
          </a:p>
        </p:txBody>
      </p:sp>
      <p:sp>
        <p:nvSpPr>
          <p:cNvPr id="6" name="PlaceHolder 2"/>
          <p:cNvSpPr>
            <a:spLocks noGrp="1"/>
          </p:cNvSpPr>
          <p:nvPr>
            <p:ph type="body"/>
          </p:nvPr>
        </p:nvSpPr>
        <p:spPr>
          <a:xfrm>
            <a:off x="311760" y="3152160"/>
            <a:ext cx="8520120" cy="130032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1800" b="0" strike="noStrike" spc="-1">
                <a:solidFill>
                  <a:srgbClr val="000000"/>
                </a:solidFill>
                <a:latin typeface="Arial"/>
              </a:rPr>
              <a:t>Seventh Outline Level</a:t>
            </a:r>
          </a:p>
        </p:txBody>
      </p:sp>
      <p:sp>
        <p:nvSpPr>
          <p:cNvPr id="7" name="PlaceHolder 3"/>
          <p:cNvSpPr>
            <a:spLocks noGrp="1"/>
          </p:cNvSpPr>
          <p:nvPr>
            <p:ph type="sldNum" idx="2"/>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EF7DDF56-4A80-479D-9F7A-EDA6551A4DAE}"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PlaceHolder 1"/>
          <p:cNvSpPr>
            <a:spLocks noGrp="1"/>
          </p:cNvSpPr>
          <p:nvPr>
            <p:ph type="sldNum" idx="3"/>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71707EDB-351C-480C-9230-19174936765D}"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2151000"/>
            <a:ext cx="8520120" cy="841320"/>
          </a:xfrm>
          <a:prstGeom prst="rect">
            <a:avLst/>
          </a:prstGeom>
          <a:noFill/>
          <a:ln w="0">
            <a:noFill/>
          </a:ln>
        </p:spPr>
        <p:txBody>
          <a:bodyPr lIns="91440" tIns="91440" rIns="91440" bIns="91440" anchor="ctr">
            <a:noAutofit/>
          </a:bodyPr>
          <a:lstStyle/>
          <a:p>
            <a:pPr indent="0">
              <a:buNone/>
            </a:pPr>
            <a:r>
              <a:rPr lang="en-US" sz="3600" b="0" strike="noStrike" spc="-1">
                <a:solidFill>
                  <a:srgbClr val="000000"/>
                </a:solidFill>
                <a:latin typeface="Arial"/>
              </a:rPr>
              <a:t>Click to edit the title text format</a:t>
            </a:r>
          </a:p>
        </p:txBody>
      </p:sp>
      <p:sp>
        <p:nvSpPr>
          <p:cNvPr id="10" name="PlaceHolder 2"/>
          <p:cNvSpPr>
            <a:spLocks noGrp="1"/>
          </p:cNvSpPr>
          <p:nvPr>
            <p:ph type="sldNum" idx="4"/>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2743F5EF-829B-4913-8357-A240DA7F979F}"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311760" y="444960"/>
            <a:ext cx="8520120" cy="572400"/>
          </a:xfrm>
          <a:prstGeom prst="rect">
            <a:avLst/>
          </a:prstGeom>
          <a:noFill/>
          <a:ln w="0">
            <a:noFill/>
          </a:ln>
        </p:spPr>
        <p:txBody>
          <a:bodyPr lIns="91440" tIns="91440" rIns="91440" bIns="91440" anchor="t">
            <a:noAutofit/>
          </a:bodyPr>
          <a:lstStyle/>
          <a:p>
            <a:pPr indent="0">
              <a:buNone/>
            </a:pPr>
            <a:r>
              <a:rPr lang="en-US" sz="2800" b="0" strike="noStrike" spc="-1">
                <a:solidFill>
                  <a:srgbClr val="000000"/>
                </a:solidFill>
                <a:latin typeface="Arial"/>
              </a:rPr>
              <a:t>Click to edit the title text format</a:t>
            </a:r>
          </a:p>
        </p:txBody>
      </p:sp>
      <p:sp>
        <p:nvSpPr>
          <p:cNvPr id="12" name="PlaceHolder 2"/>
          <p:cNvSpPr>
            <a:spLocks noGrp="1"/>
          </p:cNvSpPr>
          <p:nvPr>
            <p:ph type="body"/>
          </p:nvPr>
        </p:nvSpPr>
        <p:spPr>
          <a:xfrm>
            <a:off x="311760" y="1152360"/>
            <a:ext cx="8520120" cy="341604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1800" b="0" strike="noStrike" spc="-1">
                <a:solidFill>
                  <a:srgbClr val="000000"/>
                </a:solidFill>
                <a:latin typeface="Arial"/>
              </a:rPr>
              <a:t>Seventh Outline Level</a:t>
            </a:r>
          </a:p>
        </p:txBody>
      </p:sp>
      <p:sp>
        <p:nvSpPr>
          <p:cNvPr id="13" name="PlaceHolder 3"/>
          <p:cNvSpPr>
            <a:spLocks noGrp="1"/>
          </p:cNvSpPr>
          <p:nvPr>
            <p:ph type="sldNum" idx="5"/>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47B5B1C2-5C43-479A-8C52-9DEBA387CF33}"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a:noFill/>
          <a:ln w="0">
            <a:noFill/>
          </a:ln>
        </p:spPr>
        <p:txBody>
          <a:bodyPr lIns="91440" tIns="91440" rIns="91440" bIns="91440" anchor="t">
            <a:noAutofit/>
          </a:bodyPr>
          <a:lstStyle/>
          <a:p>
            <a:pPr indent="0">
              <a:buNone/>
            </a:pPr>
            <a:r>
              <a:rPr lang="en-US" sz="2800" b="0" strike="noStrike" spc="-1">
                <a:solidFill>
                  <a:srgbClr val="000000"/>
                </a:solidFill>
                <a:latin typeface="Arial"/>
              </a:rPr>
              <a:t>Click to edit the title text format</a:t>
            </a:r>
          </a:p>
        </p:txBody>
      </p:sp>
      <p:sp>
        <p:nvSpPr>
          <p:cNvPr id="17" name="PlaceHolder 2"/>
          <p:cNvSpPr>
            <a:spLocks noGrp="1"/>
          </p:cNvSpPr>
          <p:nvPr>
            <p:ph type="body"/>
          </p:nvPr>
        </p:nvSpPr>
        <p:spPr>
          <a:xfrm>
            <a:off x="311760" y="1152360"/>
            <a:ext cx="3999600" cy="341604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14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14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1400" b="0" strike="noStrike" spc="-1">
                <a:solidFill>
                  <a:srgbClr val="000000"/>
                </a:solidFill>
                <a:latin typeface="Arial"/>
              </a:rPr>
              <a:t>Seventh Outline Level</a:t>
            </a:r>
          </a:p>
        </p:txBody>
      </p:sp>
      <p:sp>
        <p:nvSpPr>
          <p:cNvPr id="18" name="PlaceHolder 3"/>
          <p:cNvSpPr>
            <a:spLocks noGrp="1"/>
          </p:cNvSpPr>
          <p:nvPr>
            <p:ph type="body"/>
          </p:nvPr>
        </p:nvSpPr>
        <p:spPr>
          <a:xfrm>
            <a:off x="4832280" y="1152360"/>
            <a:ext cx="3999600" cy="341604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14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14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1400" b="0" strike="noStrike" spc="-1">
                <a:solidFill>
                  <a:srgbClr val="000000"/>
                </a:solidFill>
                <a:latin typeface="Arial"/>
              </a:rPr>
              <a:t>Seventh Outline Level</a:t>
            </a:r>
          </a:p>
        </p:txBody>
      </p:sp>
      <p:sp>
        <p:nvSpPr>
          <p:cNvPr id="19" name="PlaceHolder 4"/>
          <p:cNvSpPr>
            <a:spLocks noGrp="1"/>
          </p:cNvSpPr>
          <p:nvPr>
            <p:ph type="sldNum" idx="6"/>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3FE0F7ED-DD52-461D-B54F-794E83EFC8E2}"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311760" y="444960"/>
            <a:ext cx="8520120" cy="572400"/>
          </a:xfrm>
          <a:prstGeom prst="rect">
            <a:avLst/>
          </a:prstGeom>
          <a:noFill/>
          <a:ln w="0">
            <a:noFill/>
          </a:ln>
        </p:spPr>
        <p:txBody>
          <a:bodyPr lIns="91440" tIns="91440" rIns="91440" bIns="91440" anchor="t">
            <a:noAutofit/>
          </a:bodyPr>
          <a:lstStyle/>
          <a:p>
            <a:pPr indent="0">
              <a:buNone/>
            </a:pPr>
            <a:r>
              <a:rPr lang="en-US" sz="2800" b="0" strike="noStrike" spc="-1">
                <a:solidFill>
                  <a:srgbClr val="000000"/>
                </a:solidFill>
                <a:latin typeface="Arial"/>
              </a:rPr>
              <a:t>Click to edit the title text format</a:t>
            </a:r>
          </a:p>
        </p:txBody>
      </p:sp>
      <p:sp>
        <p:nvSpPr>
          <p:cNvPr id="24" name="PlaceHolder 2"/>
          <p:cNvSpPr>
            <a:spLocks noGrp="1"/>
          </p:cNvSpPr>
          <p:nvPr>
            <p:ph type="sldNum" idx="7"/>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A5C49242-9452-4016-8315-F84878183E86}"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555480"/>
            <a:ext cx="2807640" cy="755280"/>
          </a:xfrm>
          <a:prstGeom prst="rect">
            <a:avLst/>
          </a:prstGeom>
          <a:noFill/>
          <a:ln w="0">
            <a:noFill/>
          </a:ln>
        </p:spPr>
        <p:txBody>
          <a:bodyPr lIns="91440" tIns="91440" rIns="91440" bIns="91440" anchor="b">
            <a:noAutofit/>
          </a:bodyPr>
          <a:lstStyle/>
          <a:p>
            <a:pPr indent="0">
              <a:buNone/>
            </a:pPr>
            <a:r>
              <a:rPr lang="en-US" sz="2400" b="0" strike="noStrike" spc="-1">
                <a:solidFill>
                  <a:srgbClr val="000000"/>
                </a:solidFill>
                <a:latin typeface="Arial"/>
              </a:rPr>
              <a:t>Click to edit the title text format</a:t>
            </a:r>
          </a:p>
        </p:txBody>
      </p:sp>
      <p:sp>
        <p:nvSpPr>
          <p:cNvPr id="27" name="PlaceHolder 2"/>
          <p:cNvSpPr>
            <a:spLocks noGrp="1"/>
          </p:cNvSpPr>
          <p:nvPr>
            <p:ph type="body"/>
          </p:nvPr>
        </p:nvSpPr>
        <p:spPr>
          <a:xfrm>
            <a:off x="311760" y="1389600"/>
            <a:ext cx="2807640" cy="3179160"/>
          </a:xfrm>
          <a:prstGeom prst="rect">
            <a:avLst/>
          </a:prstGeom>
          <a:noFill/>
          <a:ln w="0">
            <a:noFill/>
          </a:ln>
        </p:spPr>
        <p:txBody>
          <a:bodyPr lIns="91440" tIns="91440" rIns="91440" bIns="91440" anchor="t">
            <a:noAutofit/>
          </a:bodyPr>
          <a:lstStyle/>
          <a:p>
            <a:pPr marL="432000" indent="-324000">
              <a:spcBef>
                <a:spcPts val="1417"/>
              </a:spcBef>
              <a:buClr>
                <a:srgbClr val="FFFFFF"/>
              </a:buClr>
              <a:buSzPct val="45000"/>
              <a:buFont typeface="Wingdings" charset="2"/>
              <a:buChar char=""/>
            </a:pPr>
            <a:r>
              <a:rPr lang="en-US" sz="1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12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2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2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12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12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1200" b="0" strike="noStrike" spc="-1">
                <a:solidFill>
                  <a:srgbClr val="000000"/>
                </a:solidFill>
                <a:latin typeface="Arial"/>
              </a:rPr>
              <a:t>Seventh Outline Level</a:t>
            </a:r>
          </a:p>
        </p:txBody>
      </p:sp>
      <p:sp>
        <p:nvSpPr>
          <p:cNvPr id="28" name="PlaceHolder 3"/>
          <p:cNvSpPr>
            <a:spLocks noGrp="1"/>
          </p:cNvSpPr>
          <p:nvPr>
            <p:ph type="sldNum" idx="8"/>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8E5B372F-467B-4AA2-B064-4D01F8FA35BC}"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490320" y="450000"/>
            <a:ext cx="6367320" cy="4090320"/>
          </a:xfrm>
          <a:prstGeom prst="rect">
            <a:avLst/>
          </a:prstGeom>
          <a:noFill/>
          <a:ln w="0">
            <a:noFill/>
          </a:ln>
        </p:spPr>
        <p:txBody>
          <a:bodyPr lIns="91440" tIns="91440" rIns="91440" bIns="91440" anchor="ctr">
            <a:noAutofit/>
          </a:bodyPr>
          <a:lstStyle/>
          <a:p>
            <a:pPr indent="0">
              <a:buNone/>
            </a:pPr>
            <a:r>
              <a:rPr lang="en-US" sz="4800" b="0" strike="noStrike" spc="-1">
                <a:solidFill>
                  <a:srgbClr val="000000"/>
                </a:solidFill>
                <a:latin typeface="Arial"/>
              </a:rPr>
              <a:t>Click to edit the title text format</a:t>
            </a:r>
          </a:p>
        </p:txBody>
      </p:sp>
      <p:sp>
        <p:nvSpPr>
          <p:cNvPr id="30" name="PlaceHolder 2"/>
          <p:cNvSpPr>
            <a:spLocks noGrp="1"/>
          </p:cNvSpPr>
          <p:nvPr>
            <p:ph type="sldNum" idx="9"/>
          </p:nvPr>
        </p:nvSpPr>
        <p:spPr>
          <a:xfrm>
            <a:off x="8472600" y="4663080"/>
            <a:ext cx="548280" cy="39312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 sz="1000" b="0" strike="noStrike" spc="-1">
                <a:solidFill>
                  <a:schemeClr val="lt2"/>
                </a:solidFill>
                <a:latin typeface="Arial"/>
                <a:ea typeface="Arial"/>
              </a:defRPr>
            </a:lvl1pPr>
          </a:lstStyle>
          <a:p>
            <a:pPr indent="0" algn="r">
              <a:lnSpc>
                <a:spcPct val="100000"/>
              </a:lnSpc>
              <a:buNone/>
              <a:tabLst>
                <a:tab pos="0" algn="l"/>
              </a:tabLst>
            </a:pPr>
            <a:fld id="{5139BA62-790C-48B2-A49B-2A334570D8B3}" type="slidenum">
              <a:rPr lang="en" sz="1000" b="0" strike="noStrike" spc="-1">
                <a:solidFill>
                  <a:schemeClr val="lt2"/>
                </a:solidFill>
                <a:latin typeface="Arial"/>
                <a:ea typeface="Arial"/>
              </a:rPr>
              <a:t>‹#›</a:t>
            </a:fld>
            <a:endParaRPr lang="en-US" sz="1000" b="0" strike="noStrike" spc="-1">
              <a:solidFill>
                <a:srgbClr val="FFFFFF"/>
              </a:solidFill>
              <a:latin typeface="FreeSerif"/>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onathan.dooley@student.nmt.edu" TargetMode="Externa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54;p13"/>
          <p:cNvSpPr/>
          <p:nvPr/>
        </p:nvSpPr>
        <p:spPr>
          <a:xfrm>
            <a:off x="190440" y="929160"/>
            <a:ext cx="8763120" cy="1048680"/>
          </a:xfrm>
          <a:prstGeom prst="rect">
            <a:avLst/>
          </a:prstGeom>
          <a:noFill/>
          <a:ln w="0">
            <a:noFill/>
          </a:ln>
        </p:spPr>
        <p:style>
          <a:lnRef idx="0">
            <a:scrgbClr r="0" g="0" b="0"/>
          </a:lnRef>
          <a:fillRef idx="0">
            <a:scrgbClr r="0" g="0" b="0"/>
          </a:fillRef>
          <a:effectRef idx="0">
            <a:scrgbClr r="0" g="0" b="0"/>
          </a:effectRef>
          <a:fontRef idx="minor"/>
        </p:style>
        <p:txBody>
          <a:bodyPr tIns="91440" bIns="91440" anchor="b">
            <a:noAutofit/>
          </a:bodyPr>
          <a:lstStyle/>
          <a:p>
            <a:pPr algn="ctr">
              <a:lnSpc>
                <a:spcPct val="100000"/>
              </a:lnSpc>
              <a:tabLst>
                <a:tab pos="0" algn="l"/>
              </a:tabLst>
            </a:pPr>
            <a:r>
              <a:rPr lang="en" sz="2800" b="0" strike="noStrike" spc="-1">
                <a:solidFill>
                  <a:srgbClr val="FFFFFF"/>
                </a:solidFill>
                <a:latin typeface="Arial"/>
                <a:ea typeface="Arial"/>
              </a:rPr>
              <a:t>Direct Quantification of Multi-Scale Methane Emission Rates Using an Unmanned Aerial System</a:t>
            </a:r>
            <a:endParaRPr lang="en-US" sz="2800" b="0" strike="noStrike" spc="-1">
              <a:solidFill>
                <a:srgbClr val="FFFFFF"/>
              </a:solidFill>
              <a:latin typeface="FreeSans"/>
            </a:endParaRPr>
          </a:p>
        </p:txBody>
      </p:sp>
      <p:sp>
        <p:nvSpPr>
          <p:cNvPr id="38" name="Google Shape;55;p13"/>
          <p:cNvSpPr/>
          <p:nvPr/>
        </p:nvSpPr>
        <p:spPr>
          <a:xfrm>
            <a:off x="311760" y="2079360"/>
            <a:ext cx="8520120" cy="14907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15000"/>
              </a:lnSpc>
              <a:tabLst>
                <a:tab pos="0" algn="l"/>
              </a:tabLst>
            </a:pPr>
            <a:r>
              <a:rPr lang="en" sz="2300" b="0" strike="noStrike" spc="-1">
                <a:solidFill>
                  <a:srgbClr val="ADADAD"/>
                </a:solidFill>
                <a:latin typeface="Arial"/>
                <a:ea typeface="Arial"/>
              </a:rPr>
              <a:t>Jonathan F. Dooley (PhD Candidate)</a:t>
            </a:r>
            <a:endParaRPr lang="en-US" sz="2300" b="0" strike="noStrike" spc="-1">
              <a:solidFill>
                <a:srgbClr val="FFFFFF"/>
              </a:solidFill>
              <a:latin typeface="FreeSans"/>
            </a:endParaRPr>
          </a:p>
          <a:p>
            <a:pPr algn="ctr">
              <a:lnSpc>
                <a:spcPct val="115000"/>
              </a:lnSpc>
              <a:tabLst>
                <a:tab pos="0" algn="l"/>
              </a:tabLst>
            </a:pPr>
            <a:r>
              <a:rPr lang="en" sz="2300" b="0" strike="noStrike" spc="-1">
                <a:solidFill>
                  <a:srgbClr val="ADADAD"/>
                </a:solidFill>
                <a:latin typeface="Arial"/>
                <a:ea typeface="Arial"/>
              </a:rPr>
              <a:t>Ken Minschwaner (Research Advisor)</a:t>
            </a:r>
            <a:endParaRPr lang="en-US" sz="2300" b="0" strike="noStrike" spc="-1">
              <a:solidFill>
                <a:srgbClr val="FFFFFF"/>
              </a:solidFill>
              <a:latin typeface="FreeSans"/>
            </a:endParaRPr>
          </a:p>
          <a:p>
            <a:pPr algn="ctr">
              <a:lnSpc>
                <a:spcPct val="115000"/>
              </a:lnSpc>
              <a:tabLst>
                <a:tab pos="0" algn="l"/>
              </a:tabLst>
            </a:pPr>
            <a:endParaRPr lang="en-US" sz="900" b="0" strike="noStrike" spc="-1">
              <a:solidFill>
                <a:srgbClr val="FFFFFF"/>
              </a:solidFill>
              <a:latin typeface="FreeSans"/>
            </a:endParaRPr>
          </a:p>
          <a:p>
            <a:pPr algn="ctr">
              <a:lnSpc>
                <a:spcPct val="115000"/>
              </a:lnSpc>
              <a:tabLst>
                <a:tab pos="0" algn="l"/>
              </a:tabLst>
            </a:pPr>
            <a:r>
              <a:rPr lang="en" sz="2300" b="0" strike="noStrike" spc="-1">
                <a:solidFill>
                  <a:srgbClr val="ADADAD"/>
                </a:solidFill>
                <a:latin typeface="Arial"/>
                <a:ea typeface="Arial"/>
              </a:rPr>
              <a:t>New Mexico Institute of Mining and Technology (NMT)</a:t>
            </a:r>
            <a:endParaRPr lang="en-US" sz="2300" b="0" strike="noStrike" spc="-1">
              <a:solidFill>
                <a:srgbClr val="FFFFFF"/>
              </a:solidFill>
              <a:latin typeface="FreeSans"/>
            </a:endParaRPr>
          </a:p>
        </p:txBody>
      </p:sp>
      <p:grpSp>
        <p:nvGrpSpPr>
          <p:cNvPr id="39" name="Google Shape;56;p13"/>
          <p:cNvGrpSpPr/>
          <p:nvPr/>
        </p:nvGrpSpPr>
        <p:grpSpPr>
          <a:xfrm>
            <a:off x="3060000" y="3820680"/>
            <a:ext cx="3023280" cy="1090800"/>
            <a:chOff x="3060000" y="3820680"/>
            <a:chExt cx="3023280" cy="1090800"/>
          </a:xfrm>
        </p:grpSpPr>
        <p:sp>
          <p:nvSpPr>
            <p:cNvPr id="40" name="Google Shape;57;p13"/>
            <p:cNvSpPr/>
            <p:nvPr/>
          </p:nvSpPr>
          <p:spPr>
            <a:xfrm>
              <a:off x="3060000" y="3820680"/>
              <a:ext cx="3023280" cy="1090440"/>
            </a:xfrm>
            <a:prstGeom prst="rect">
              <a:avLst/>
            </a:prstGeom>
            <a:solidFill>
              <a:srgbClr val="FFFFFF">
                <a:alpha val="50000"/>
              </a:srgbClr>
            </a:solidFill>
            <a:ln w="9525">
              <a:solidFill>
                <a:srgbClr val="303030"/>
              </a:solidFill>
              <a:round/>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endParaRPr lang="en-US" sz="1400" b="0" strike="noStrike" spc="-1">
                <a:solidFill>
                  <a:srgbClr val="000000"/>
                </a:solidFill>
                <a:latin typeface="FreeSans"/>
              </a:endParaRPr>
            </a:p>
          </p:txBody>
        </p:sp>
        <p:pic>
          <p:nvPicPr>
            <p:cNvPr id="41" name="Google Shape;58;p13"/>
            <p:cNvPicPr/>
            <p:nvPr/>
          </p:nvPicPr>
          <p:blipFill>
            <a:blip r:embed="rId2"/>
            <a:srcRect l="7898" t="16233" r="10088" b="30397"/>
            <a:stretch/>
          </p:blipFill>
          <p:spPr>
            <a:xfrm>
              <a:off x="3060000" y="3820680"/>
              <a:ext cx="3023280" cy="10908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Google Shape;63;p14"/>
          <p:cNvSpPr/>
          <p:nvPr/>
        </p:nvSpPr>
        <p:spPr>
          <a:xfrm>
            <a:off x="311760" y="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2800" b="0" strike="noStrike" spc="-1">
                <a:solidFill>
                  <a:srgbClr val="ADADAD"/>
                </a:solidFill>
                <a:latin typeface="Arial"/>
                <a:ea typeface="Arial"/>
              </a:rPr>
              <a:t>Unmanned Aerial System Design</a:t>
            </a:r>
            <a:endParaRPr lang="en-US" sz="2800" b="0" strike="noStrike" spc="-1">
              <a:solidFill>
                <a:srgbClr val="FFFFFF"/>
              </a:solidFill>
              <a:latin typeface="FreeSans"/>
            </a:endParaRPr>
          </a:p>
        </p:txBody>
      </p:sp>
      <p:sp>
        <p:nvSpPr>
          <p:cNvPr id="43" name="Google Shape;64;p14"/>
          <p:cNvSpPr/>
          <p:nvPr/>
        </p:nvSpPr>
        <p:spPr>
          <a:xfrm>
            <a:off x="-30240" y="457560"/>
            <a:ext cx="5779080" cy="46375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marL="457200" indent="-343080">
              <a:lnSpc>
                <a:spcPct val="100000"/>
              </a:lnSpc>
              <a:buClr>
                <a:srgbClr val="FFFFFF"/>
              </a:buClr>
              <a:buFont typeface="Arial"/>
              <a:buAutoNum type="alphaUcPeriod"/>
            </a:pPr>
            <a:r>
              <a:rPr lang="en" sz="1800" b="1" strike="noStrike" spc="-1">
                <a:solidFill>
                  <a:srgbClr val="FFFFFF"/>
                </a:solidFill>
                <a:latin typeface="Arial"/>
                <a:ea typeface="Arial"/>
              </a:rPr>
              <a:t>Ultrasonic Anemometer</a:t>
            </a:r>
            <a:endParaRPr lang="en-US" sz="1800" b="0" strike="noStrike" spc="-1">
              <a:solidFill>
                <a:srgbClr val="FFFFFF"/>
              </a:solidFill>
              <a:latin typeface="FreeSans"/>
            </a:endParaRPr>
          </a:p>
          <a:p>
            <a:pPr marL="914400" lvl="1" indent="-324000">
              <a:lnSpc>
                <a:spcPct val="100000"/>
              </a:lnSpc>
              <a:buClr>
                <a:srgbClr val="FFFFFF"/>
              </a:buClr>
              <a:buFont typeface="Noto Sans Symbols"/>
              <a:buChar char="▪"/>
            </a:pPr>
            <a:r>
              <a:rPr lang="en" sz="1500" b="0" strike="noStrike" spc="-1">
                <a:solidFill>
                  <a:srgbClr val="FFFFFF"/>
                </a:solidFill>
                <a:latin typeface="Arial"/>
                <a:ea typeface="Arial"/>
              </a:rPr>
              <a:t>3D vector winds @ 5 Hz </a:t>
            </a:r>
            <a:endParaRPr lang="en-US" sz="1500" b="0" strike="noStrike" spc="-1">
              <a:solidFill>
                <a:srgbClr val="FFFFFF"/>
              </a:solidFill>
              <a:latin typeface="FreeSans"/>
            </a:endParaRPr>
          </a:p>
          <a:p>
            <a:pPr marL="914400" lvl="1" indent="-324000">
              <a:lnSpc>
                <a:spcPct val="100000"/>
              </a:lnSpc>
              <a:buClr>
                <a:srgbClr val="FFFFFF"/>
              </a:buClr>
              <a:buFont typeface="Noto Sans Symbols"/>
              <a:buChar char="▪"/>
            </a:pPr>
            <a:r>
              <a:rPr lang="en" sz="1500" b="0" strike="noStrike" spc="-1">
                <a:solidFill>
                  <a:srgbClr val="FFFFFF"/>
                </a:solidFill>
                <a:latin typeface="Arial"/>
                <a:ea typeface="Arial"/>
              </a:rPr>
              <a:t>Temperature, pressure, humidity</a:t>
            </a:r>
            <a:endParaRPr lang="en-US" sz="1500" b="0" strike="noStrike" spc="-1">
              <a:solidFill>
                <a:srgbClr val="FFFFFF"/>
              </a:solidFill>
              <a:latin typeface="FreeSans"/>
            </a:endParaRPr>
          </a:p>
          <a:p>
            <a:pPr marL="1143000" indent="-114480">
              <a:lnSpc>
                <a:spcPct val="100000"/>
              </a:lnSpc>
              <a:tabLst>
                <a:tab pos="0" algn="l"/>
              </a:tabLst>
            </a:pPr>
            <a:endParaRPr lang="en-US" sz="1500" b="0" strike="noStrike" spc="-1">
              <a:solidFill>
                <a:srgbClr val="FFFFFF"/>
              </a:solidFill>
              <a:latin typeface="FreeSans"/>
            </a:endParaRPr>
          </a:p>
          <a:p>
            <a:pPr marL="457200" indent="-343080">
              <a:lnSpc>
                <a:spcPct val="100000"/>
              </a:lnSpc>
              <a:buClr>
                <a:srgbClr val="FFFFFF"/>
              </a:buClr>
              <a:buFont typeface="Arial"/>
              <a:buAutoNum type="alphaUcPeriod"/>
              <a:tabLst>
                <a:tab pos="0" algn="l"/>
              </a:tabLst>
            </a:pPr>
            <a:r>
              <a:rPr lang="en" sz="1800" b="1" strike="noStrike" spc="-1">
                <a:solidFill>
                  <a:srgbClr val="FFFFFF"/>
                </a:solidFill>
                <a:latin typeface="Arial"/>
                <a:ea typeface="Arial"/>
              </a:rPr>
              <a:t>Vertical mast &amp; Sampling Inlet</a:t>
            </a:r>
            <a:endParaRPr lang="en-US" sz="1800" b="0" strike="noStrike" spc="-1">
              <a:solidFill>
                <a:srgbClr val="FFFFFF"/>
              </a:solidFill>
              <a:latin typeface="FreeSans"/>
            </a:endParaRPr>
          </a:p>
          <a:p>
            <a:pPr marL="857160" lvl="1" indent="-266760">
              <a:lnSpc>
                <a:spcPct val="100000"/>
              </a:lnSpc>
              <a:buClr>
                <a:srgbClr val="FFFFFF"/>
              </a:buClr>
              <a:buFont typeface="Noto Sans Symbols"/>
              <a:buChar char="▪"/>
              <a:tabLst>
                <a:tab pos="0" algn="l"/>
              </a:tabLst>
            </a:pPr>
            <a:r>
              <a:rPr lang="en" sz="1500" b="0" strike="noStrike" spc="-1">
                <a:solidFill>
                  <a:srgbClr val="FFFFFF"/>
                </a:solidFill>
                <a:latin typeface="Arial"/>
                <a:ea typeface="Arial"/>
              </a:rPr>
              <a:t>Above shallow inflow layer </a:t>
            </a:r>
            <a:endParaRPr lang="en-US" sz="1500" b="0" strike="noStrike" spc="-1">
              <a:solidFill>
                <a:srgbClr val="FFFFFF"/>
              </a:solidFill>
              <a:latin typeface="FreeSans"/>
            </a:endParaRPr>
          </a:p>
          <a:p>
            <a:pPr marL="1143000" indent="-114480">
              <a:lnSpc>
                <a:spcPct val="100000"/>
              </a:lnSpc>
              <a:tabLst>
                <a:tab pos="0" algn="l"/>
              </a:tabLst>
            </a:pPr>
            <a:endParaRPr lang="en-US" sz="1500" b="0" strike="noStrike" spc="-1">
              <a:solidFill>
                <a:srgbClr val="FFFFFF"/>
              </a:solidFill>
              <a:latin typeface="FreeSans"/>
            </a:endParaRPr>
          </a:p>
          <a:p>
            <a:pPr marL="457200" indent="-343080">
              <a:lnSpc>
                <a:spcPct val="100000"/>
              </a:lnSpc>
              <a:buClr>
                <a:srgbClr val="FFFFFF"/>
              </a:buClr>
              <a:buFont typeface="Arial"/>
              <a:buAutoNum type="alphaUcPeriod"/>
              <a:tabLst>
                <a:tab pos="0" algn="l"/>
              </a:tabLst>
            </a:pPr>
            <a:r>
              <a:rPr lang="en" sz="1800" b="1" strike="noStrike" spc="-1">
                <a:solidFill>
                  <a:srgbClr val="FFFFFF"/>
                </a:solidFill>
                <a:latin typeface="Arial"/>
                <a:ea typeface="Arial"/>
              </a:rPr>
              <a:t>Vertical takeoff hexacopter </a:t>
            </a:r>
            <a:endParaRPr lang="en-US" sz="1800" b="0" strike="noStrike" spc="-1">
              <a:solidFill>
                <a:srgbClr val="FFFFFF"/>
              </a:solidFill>
              <a:latin typeface="FreeSans"/>
            </a:endParaRPr>
          </a:p>
          <a:p>
            <a:pPr marL="914400" lvl="1" indent="-324000">
              <a:lnSpc>
                <a:spcPct val="100000"/>
              </a:lnSpc>
              <a:buClr>
                <a:srgbClr val="FFFFFF"/>
              </a:buClr>
              <a:buFont typeface="Noto Sans Symbols"/>
              <a:buChar char="▪"/>
              <a:tabLst>
                <a:tab pos="0" algn="l"/>
              </a:tabLst>
            </a:pPr>
            <a:r>
              <a:rPr lang="en" sz="1500" b="0" strike="noStrike" spc="-1">
                <a:solidFill>
                  <a:srgbClr val="FFFFFF"/>
                </a:solidFill>
                <a:latin typeface="Arial"/>
                <a:ea typeface="Arial"/>
              </a:rPr>
              <a:t>Altitude range ~3 to 120 m</a:t>
            </a:r>
            <a:endParaRPr lang="en-US" sz="1500" b="0" strike="noStrike" spc="-1">
              <a:solidFill>
                <a:srgbClr val="FFFFFF"/>
              </a:solidFill>
              <a:latin typeface="FreeSans"/>
            </a:endParaRPr>
          </a:p>
          <a:p>
            <a:pPr marL="914400" lvl="1" indent="-324000">
              <a:lnSpc>
                <a:spcPct val="100000"/>
              </a:lnSpc>
              <a:buClr>
                <a:srgbClr val="FFFFFF"/>
              </a:buClr>
              <a:buFont typeface="Noto Sans Symbols"/>
              <a:buChar char="▪"/>
              <a:tabLst>
                <a:tab pos="0" algn="l"/>
              </a:tabLst>
            </a:pPr>
            <a:r>
              <a:rPr lang="en" sz="1500" b="0" strike="noStrike" spc="-1">
                <a:solidFill>
                  <a:srgbClr val="FFFFFF"/>
                </a:solidFill>
                <a:latin typeface="Arial"/>
                <a:ea typeface="Arial"/>
              </a:rPr>
              <a:t>15-25 minute flight time</a:t>
            </a:r>
            <a:endParaRPr lang="en-US" sz="1500" b="0" strike="noStrike" spc="-1">
              <a:solidFill>
                <a:srgbClr val="FFFFFF"/>
              </a:solidFill>
              <a:latin typeface="FreeSans"/>
            </a:endParaRPr>
          </a:p>
          <a:p>
            <a:pPr marL="914400" lvl="1" indent="-324000">
              <a:lnSpc>
                <a:spcPct val="100000"/>
              </a:lnSpc>
              <a:buClr>
                <a:srgbClr val="FFFFFF"/>
              </a:buClr>
              <a:buFont typeface="Noto Sans Symbols"/>
              <a:buChar char="▪"/>
              <a:tabLst>
                <a:tab pos="0" algn="l"/>
              </a:tabLst>
            </a:pPr>
            <a:r>
              <a:rPr lang="en" sz="1500" b="0" strike="noStrike" spc="-1">
                <a:solidFill>
                  <a:srgbClr val="FFFFFF"/>
                </a:solidFill>
                <a:latin typeface="Arial"/>
                <a:ea typeface="Arial"/>
              </a:rPr>
              <a:t>Up to </a:t>
            </a:r>
            <a:r>
              <a:rPr lang="en" sz="1500" b="0" i="1" strike="noStrike" spc="-1">
                <a:solidFill>
                  <a:srgbClr val="FFFFFF"/>
                </a:solidFill>
                <a:latin typeface="Arial"/>
                <a:ea typeface="Arial"/>
              </a:rPr>
              <a:t>5 kg</a:t>
            </a:r>
            <a:r>
              <a:rPr lang="en" sz="1500" b="0" strike="noStrike" spc="-1">
                <a:solidFill>
                  <a:srgbClr val="FFFFFF"/>
                </a:solidFill>
                <a:latin typeface="Arial"/>
                <a:ea typeface="Arial"/>
              </a:rPr>
              <a:t> payload</a:t>
            </a:r>
            <a:endParaRPr lang="en-US" sz="1500" b="0" strike="noStrike" spc="-1">
              <a:solidFill>
                <a:srgbClr val="FFFFFF"/>
              </a:solidFill>
              <a:latin typeface="FreeSans"/>
            </a:endParaRPr>
          </a:p>
          <a:p>
            <a:pPr marL="1143000" indent="-114480">
              <a:lnSpc>
                <a:spcPct val="100000"/>
              </a:lnSpc>
              <a:tabLst>
                <a:tab pos="0" algn="l"/>
              </a:tabLst>
            </a:pPr>
            <a:endParaRPr lang="en-US" sz="1500" b="0" strike="noStrike" spc="-1">
              <a:solidFill>
                <a:srgbClr val="FFFFFF"/>
              </a:solidFill>
              <a:latin typeface="FreeSans"/>
            </a:endParaRPr>
          </a:p>
          <a:p>
            <a:pPr marL="457200" indent="-343080">
              <a:lnSpc>
                <a:spcPct val="100000"/>
              </a:lnSpc>
              <a:buClr>
                <a:srgbClr val="FFFFFF"/>
              </a:buClr>
              <a:buFont typeface="Arial"/>
              <a:buAutoNum type="alphaUcPeriod"/>
              <a:tabLst>
                <a:tab pos="0" algn="l"/>
              </a:tabLst>
            </a:pPr>
            <a:r>
              <a:rPr lang="en" sz="1800" b="1" strike="noStrike" spc="-1">
                <a:solidFill>
                  <a:srgbClr val="FFFFFF"/>
                </a:solidFill>
                <a:latin typeface="Arial"/>
                <a:ea typeface="Arial"/>
              </a:rPr>
              <a:t>Onboard Computer</a:t>
            </a:r>
            <a:r>
              <a:rPr lang="en" sz="1800" b="0" strike="noStrike" spc="-1">
                <a:solidFill>
                  <a:srgbClr val="FFFFFF"/>
                </a:solidFill>
                <a:latin typeface="Arial"/>
                <a:ea typeface="Arial"/>
              </a:rPr>
              <a:t> </a:t>
            </a:r>
            <a:endParaRPr lang="en-US" sz="1800" b="0" strike="noStrike" spc="-1">
              <a:solidFill>
                <a:srgbClr val="FFFFFF"/>
              </a:solidFill>
              <a:latin typeface="FreeSans"/>
            </a:endParaRPr>
          </a:p>
          <a:p>
            <a:pPr marL="914400" lvl="1" indent="-324000">
              <a:lnSpc>
                <a:spcPct val="100000"/>
              </a:lnSpc>
              <a:buClr>
                <a:srgbClr val="FFFFFF"/>
              </a:buClr>
              <a:buFont typeface="Noto Sans Symbols"/>
              <a:buChar char="▪"/>
              <a:tabLst>
                <a:tab pos="0" algn="l"/>
              </a:tabLst>
            </a:pPr>
            <a:r>
              <a:rPr lang="en" sz="1500" b="0" strike="noStrike" spc="-1">
                <a:solidFill>
                  <a:srgbClr val="FFFFFF"/>
                </a:solidFill>
                <a:latin typeface="Arial"/>
                <a:ea typeface="Arial"/>
              </a:rPr>
              <a:t>Sensor synchronization </a:t>
            </a:r>
            <a:endParaRPr lang="en-US" sz="1500" b="0" strike="noStrike" spc="-1">
              <a:solidFill>
                <a:srgbClr val="FFFFFF"/>
              </a:solidFill>
              <a:latin typeface="FreeSans"/>
            </a:endParaRPr>
          </a:p>
          <a:p>
            <a:pPr marL="914400" lvl="1" indent="-324000">
              <a:lnSpc>
                <a:spcPct val="100000"/>
              </a:lnSpc>
              <a:buClr>
                <a:srgbClr val="FFFFFF"/>
              </a:buClr>
              <a:buFont typeface="Noto Sans Symbols"/>
              <a:buChar char="▪"/>
              <a:tabLst>
                <a:tab pos="0" algn="l"/>
              </a:tabLst>
            </a:pPr>
            <a:r>
              <a:rPr lang="en" sz="1500" b="0" strike="noStrike" spc="-1">
                <a:solidFill>
                  <a:srgbClr val="FFFFFF"/>
                </a:solidFill>
                <a:latin typeface="Arial"/>
                <a:ea typeface="Arial"/>
              </a:rPr>
              <a:t>Built-in modularity</a:t>
            </a:r>
            <a:endParaRPr lang="en-US" sz="1500" b="0" strike="noStrike" spc="-1">
              <a:solidFill>
                <a:srgbClr val="FFFFFF"/>
              </a:solidFill>
              <a:latin typeface="FreeSans"/>
            </a:endParaRPr>
          </a:p>
          <a:p>
            <a:pPr marL="1143000" indent="-114480">
              <a:lnSpc>
                <a:spcPct val="100000"/>
              </a:lnSpc>
              <a:tabLst>
                <a:tab pos="0" algn="l"/>
              </a:tabLst>
            </a:pPr>
            <a:endParaRPr lang="en-US" sz="1500" b="0" strike="noStrike" spc="-1">
              <a:solidFill>
                <a:srgbClr val="FFFFFF"/>
              </a:solidFill>
              <a:latin typeface="FreeSans"/>
            </a:endParaRPr>
          </a:p>
          <a:p>
            <a:pPr marL="457200" indent="-343080">
              <a:lnSpc>
                <a:spcPct val="100000"/>
              </a:lnSpc>
              <a:buClr>
                <a:srgbClr val="FFFFFF"/>
              </a:buClr>
              <a:buFont typeface="Arial"/>
              <a:buAutoNum type="alphaUcPeriod"/>
              <a:tabLst>
                <a:tab pos="0" algn="l"/>
              </a:tabLst>
            </a:pPr>
            <a:r>
              <a:rPr lang="en" sz="1800" b="1" strike="noStrike" spc="-1">
                <a:solidFill>
                  <a:srgbClr val="FFFFFF"/>
                </a:solidFill>
                <a:latin typeface="Arial"/>
                <a:ea typeface="Arial"/>
              </a:rPr>
              <a:t>CH</a:t>
            </a:r>
            <a:r>
              <a:rPr lang="en" sz="1800" b="1" strike="noStrike" spc="-1" baseline="-25000">
                <a:solidFill>
                  <a:srgbClr val="FFFFFF"/>
                </a:solidFill>
                <a:latin typeface="Arial"/>
                <a:ea typeface="Arial"/>
              </a:rPr>
              <a:t>4</a:t>
            </a:r>
            <a:r>
              <a:rPr lang="en" sz="1800" b="1" strike="noStrike" spc="-1">
                <a:solidFill>
                  <a:srgbClr val="FFFFFF"/>
                </a:solidFill>
                <a:latin typeface="Arial"/>
                <a:ea typeface="Arial"/>
              </a:rPr>
              <a:t> &amp; C</a:t>
            </a:r>
            <a:r>
              <a:rPr lang="en" sz="1800" b="1" strike="noStrike" spc="-1" baseline="-25000">
                <a:solidFill>
                  <a:srgbClr val="FFFFFF"/>
                </a:solidFill>
                <a:latin typeface="Arial"/>
                <a:ea typeface="Arial"/>
              </a:rPr>
              <a:t>2</a:t>
            </a:r>
            <a:r>
              <a:rPr lang="en" sz="1800" b="1" strike="noStrike" spc="-1">
                <a:solidFill>
                  <a:srgbClr val="FFFFFF"/>
                </a:solidFill>
                <a:latin typeface="Arial"/>
                <a:ea typeface="Arial"/>
              </a:rPr>
              <a:t>H</a:t>
            </a:r>
            <a:r>
              <a:rPr lang="en" sz="1800" b="1" strike="noStrike" spc="-1" baseline="-25000">
                <a:solidFill>
                  <a:srgbClr val="FFFFFF"/>
                </a:solidFill>
                <a:latin typeface="Arial"/>
                <a:ea typeface="Arial"/>
              </a:rPr>
              <a:t>6</a:t>
            </a:r>
            <a:r>
              <a:rPr lang="en" sz="1800" b="1" strike="noStrike" spc="-1">
                <a:solidFill>
                  <a:srgbClr val="FFFFFF"/>
                </a:solidFill>
                <a:latin typeface="Arial"/>
                <a:ea typeface="Arial"/>
              </a:rPr>
              <a:t> Mid-IR Absorption Spectrometer</a:t>
            </a:r>
            <a:endParaRPr lang="en-US" sz="1800" b="0" strike="noStrike" spc="-1">
              <a:solidFill>
                <a:srgbClr val="FFFFFF"/>
              </a:solidFill>
              <a:latin typeface="FreeSans"/>
            </a:endParaRPr>
          </a:p>
          <a:p>
            <a:pPr marL="914400" lvl="1" indent="-324000">
              <a:lnSpc>
                <a:spcPct val="100000"/>
              </a:lnSpc>
              <a:buClr>
                <a:srgbClr val="FFFFFF"/>
              </a:buClr>
              <a:buFont typeface="Noto Sans Symbols"/>
              <a:buChar char="▪"/>
              <a:tabLst>
                <a:tab pos="0" algn="l"/>
              </a:tabLst>
            </a:pPr>
            <a:r>
              <a:rPr lang="en" sz="1500" b="0" strike="noStrike" spc="-1">
                <a:solidFill>
                  <a:srgbClr val="FFFFFF"/>
                </a:solidFill>
                <a:latin typeface="Arial"/>
                <a:ea typeface="Arial"/>
              </a:rPr>
              <a:t>Sensitivity: 1 ppb CH</a:t>
            </a:r>
            <a:r>
              <a:rPr lang="en" sz="1500" b="0" strike="noStrike" spc="-1" baseline="-25000">
                <a:solidFill>
                  <a:srgbClr val="FFFFFF"/>
                </a:solidFill>
                <a:latin typeface="Arial"/>
                <a:ea typeface="Arial"/>
              </a:rPr>
              <a:t>4</a:t>
            </a:r>
            <a:r>
              <a:rPr lang="en" sz="1500" b="0" strike="noStrike" spc="-1">
                <a:solidFill>
                  <a:srgbClr val="FFFFFF"/>
                </a:solidFill>
                <a:latin typeface="Arial"/>
                <a:ea typeface="Arial"/>
              </a:rPr>
              <a:t> (500 ppt C</a:t>
            </a:r>
            <a:r>
              <a:rPr lang="en" sz="1500" b="0" strike="noStrike" spc="-1" baseline="-25000">
                <a:solidFill>
                  <a:srgbClr val="FFFFFF"/>
                </a:solidFill>
                <a:latin typeface="Arial"/>
                <a:ea typeface="Arial"/>
              </a:rPr>
              <a:t>2</a:t>
            </a:r>
            <a:r>
              <a:rPr lang="en" sz="1500" b="0" strike="noStrike" spc="-1">
                <a:solidFill>
                  <a:srgbClr val="FFFFFF"/>
                </a:solidFill>
                <a:latin typeface="Arial"/>
                <a:ea typeface="Arial"/>
              </a:rPr>
              <a:t>H</a:t>
            </a:r>
            <a:r>
              <a:rPr lang="en" sz="1500" b="0" strike="noStrike" spc="-1" baseline="-25000">
                <a:solidFill>
                  <a:srgbClr val="FFFFFF"/>
                </a:solidFill>
                <a:latin typeface="Arial"/>
                <a:ea typeface="Arial"/>
              </a:rPr>
              <a:t>6</a:t>
            </a:r>
            <a:r>
              <a:rPr lang="en" sz="1500" b="0" strike="noStrike" spc="-1">
                <a:solidFill>
                  <a:srgbClr val="FFFFFF"/>
                </a:solidFill>
                <a:latin typeface="Arial"/>
                <a:ea typeface="Arial"/>
              </a:rPr>
              <a:t>) @ 1 Hz</a:t>
            </a:r>
            <a:endParaRPr lang="en-US" sz="1500" b="0" strike="noStrike" spc="-1">
              <a:solidFill>
                <a:srgbClr val="FFFFFF"/>
              </a:solidFill>
              <a:latin typeface="FreeSans"/>
            </a:endParaRPr>
          </a:p>
        </p:txBody>
      </p:sp>
      <p:pic>
        <p:nvPicPr>
          <p:cNvPr id="44" name="Google Shape;65;p14"/>
          <p:cNvPicPr/>
          <p:nvPr/>
        </p:nvPicPr>
        <p:blipFill>
          <a:blip r:embed="rId2"/>
          <a:srcRect l="40687"/>
          <a:stretch/>
        </p:blipFill>
        <p:spPr>
          <a:xfrm>
            <a:off x="3968640" y="654840"/>
            <a:ext cx="3045600" cy="3614400"/>
          </a:xfrm>
          <a:prstGeom prst="rect">
            <a:avLst/>
          </a:prstGeom>
          <a:ln w="0">
            <a:noFill/>
          </a:ln>
        </p:spPr>
      </p:pic>
      <p:pic>
        <p:nvPicPr>
          <p:cNvPr id="45" name="Google Shape;66;p14"/>
          <p:cNvPicPr/>
          <p:nvPr/>
        </p:nvPicPr>
        <p:blipFill>
          <a:blip r:embed="rId2"/>
          <a:srcRect r="59285"/>
          <a:stretch/>
        </p:blipFill>
        <p:spPr>
          <a:xfrm>
            <a:off x="7014240" y="654840"/>
            <a:ext cx="2129400" cy="3614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Google Shape;71;p15"/>
          <p:cNvSpPr/>
          <p:nvPr/>
        </p:nvSpPr>
        <p:spPr>
          <a:xfrm>
            <a:off x="311760" y="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2800" b="0" strike="noStrike" spc="-1">
                <a:solidFill>
                  <a:srgbClr val="ADADAD"/>
                </a:solidFill>
                <a:latin typeface="Arial"/>
                <a:ea typeface="Arial"/>
              </a:rPr>
              <a:t>Background &amp; Sensor Baseline Estimation</a:t>
            </a:r>
            <a:endParaRPr lang="en-US" sz="2800" b="0" strike="noStrike" spc="-1">
              <a:solidFill>
                <a:srgbClr val="FFFFFF"/>
              </a:solidFill>
              <a:latin typeface="FreeSans"/>
            </a:endParaRPr>
          </a:p>
        </p:txBody>
      </p:sp>
      <p:sp>
        <p:nvSpPr>
          <p:cNvPr id="47" name="Google Shape;72;p15"/>
          <p:cNvSpPr/>
          <p:nvPr/>
        </p:nvSpPr>
        <p:spPr>
          <a:xfrm>
            <a:off x="961560" y="4208400"/>
            <a:ext cx="7795800" cy="7639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15000"/>
              </a:lnSpc>
              <a:spcAft>
                <a:spcPts val="1199"/>
              </a:spcAft>
              <a:tabLst>
                <a:tab pos="0" algn="l"/>
              </a:tabLst>
            </a:pPr>
            <a:r>
              <a:rPr lang="en" sz="1800" b="0" strike="noStrike" spc="-1">
                <a:solidFill>
                  <a:srgbClr val="FFFFFF"/>
                </a:solidFill>
                <a:latin typeface="Arial"/>
                <a:ea typeface="Arial"/>
              </a:rPr>
              <a:t>Raw measurement composed of two terms: </a:t>
            </a:r>
            <a:r>
              <a:rPr lang="en" sz="1800" b="1" i="1" strike="noStrike" spc="-1">
                <a:solidFill>
                  <a:srgbClr val="FFFFFF"/>
                </a:solidFill>
                <a:latin typeface="Arial"/>
                <a:ea typeface="Arial"/>
              </a:rPr>
              <a:t>1)</a:t>
            </a:r>
            <a:r>
              <a:rPr lang="en" sz="1800" b="0" strike="noStrike" spc="-1">
                <a:solidFill>
                  <a:srgbClr val="FFFFFF"/>
                </a:solidFill>
                <a:latin typeface="Arial"/>
                <a:ea typeface="Arial"/>
              </a:rPr>
              <a:t> True ambient background mixing ratio and </a:t>
            </a:r>
            <a:r>
              <a:rPr lang="en" sz="1800" b="1" i="1" strike="noStrike" spc="-1">
                <a:solidFill>
                  <a:srgbClr val="FFFFFF"/>
                </a:solidFill>
                <a:latin typeface="Arial"/>
                <a:ea typeface="Arial"/>
              </a:rPr>
              <a:t>2)</a:t>
            </a:r>
            <a:r>
              <a:rPr lang="en" sz="1800" b="0" strike="noStrike" spc="-1">
                <a:solidFill>
                  <a:srgbClr val="FFFFFF"/>
                </a:solidFill>
                <a:latin typeface="Arial"/>
                <a:ea typeface="Arial"/>
              </a:rPr>
              <a:t> Slow, time-variant sensor drift (5-10 min)</a:t>
            </a:r>
            <a:endParaRPr lang="en-US" sz="1800" b="0" strike="noStrike" spc="-1">
              <a:solidFill>
                <a:srgbClr val="FFFFFF"/>
              </a:solidFill>
              <a:latin typeface="FreeSans"/>
            </a:endParaRPr>
          </a:p>
        </p:txBody>
      </p:sp>
      <p:pic>
        <p:nvPicPr>
          <p:cNvPr id="48" name="Google Shape;73;p15"/>
          <p:cNvPicPr/>
          <p:nvPr/>
        </p:nvPicPr>
        <p:blipFill>
          <a:blip r:embed="rId2"/>
          <a:stretch/>
        </p:blipFill>
        <p:spPr>
          <a:xfrm>
            <a:off x="0" y="617040"/>
            <a:ext cx="6458040" cy="1775880"/>
          </a:xfrm>
          <a:prstGeom prst="rect">
            <a:avLst/>
          </a:prstGeom>
          <a:ln w="0">
            <a:noFill/>
          </a:ln>
        </p:spPr>
      </p:pic>
      <p:pic>
        <p:nvPicPr>
          <p:cNvPr id="49" name="Google Shape;74;p15"/>
          <p:cNvPicPr/>
          <p:nvPr/>
        </p:nvPicPr>
        <p:blipFill>
          <a:blip r:embed="rId3"/>
          <a:srcRect l="2683"/>
          <a:stretch/>
        </p:blipFill>
        <p:spPr>
          <a:xfrm>
            <a:off x="6393600" y="991440"/>
            <a:ext cx="2750400" cy="2826360"/>
          </a:xfrm>
          <a:prstGeom prst="rect">
            <a:avLst/>
          </a:prstGeom>
          <a:ln w="0">
            <a:noFill/>
          </a:ln>
        </p:spPr>
      </p:pic>
      <p:pic>
        <p:nvPicPr>
          <p:cNvPr id="50" name="Google Shape;75;p15"/>
          <p:cNvPicPr/>
          <p:nvPr/>
        </p:nvPicPr>
        <p:blipFill>
          <a:blip r:embed="rId4"/>
          <a:stretch/>
        </p:blipFill>
        <p:spPr>
          <a:xfrm>
            <a:off x="0" y="2242440"/>
            <a:ext cx="6458040" cy="17758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Google Shape;80;p16"/>
          <p:cNvSpPr/>
          <p:nvPr/>
        </p:nvSpPr>
        <p:spPr>
          <a:xfrm>
            <a:off x="311760" y="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2800" b="0" strike="noStrike" spc="-1">
                <a:solidFill>
                  <a:srgbClr val="ADADAD"/>
                </a:solidFill>
                <a:latin typeface="Arial"/>
                <a:ea typeface="Arial"/>
              </a:rPr>
              <a:t>Motion and Environmental Adjustments</a:t>
            </a:r>
            <a:endParaRPr lang="en-US" sz="2800" b="0" strike="noStrike" spc="-1">
              <a:solidFill>
                <a:srgbClr val="FFFFFF"/>
              </a:solidFill>
              <a:latin typeface="FreeSans"/>
            </a:endParaRPr>
          </a:p>
        </p:txBody>
      </p:sp>
      <p:sp>
        <p:nvSpPr>
          <p:cNvPr id="52" name="Google Shape;81;p16"/>
          <p:cNvSpPr/>
          <p:nvPr/>
        </p:nvSpPr>
        <p:spPr>
          <a:xfrm>
            <a:off x="311760" y="624240"/>
            <a:ext cx="8520120" cy="14914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15000"/>
              </a:lnSpc>
              <a:tabLst>
                <a:tab pos="0" algn="l"/>
              </a:tabLst>
            </a:pPr>
            <a:r>
              <a:rPr lang="en" sz="1800" b="1" strike="noStrike" spc="-1">
                <a:solidFill>
                  <a:srgbClr val="FFFFFF"/>
                </a:solidFill>
                <a:latin typeface="Arial"/>
                <a:ea typeface="Arial"/>
              </a:rPr>
              <a:t>Typical flight path</a:t>
            </a:r>
            <a:r>
              <a:rPr lang="en" sz="1800" b="0" strike="noStrike" spc="-1">
                <a:solidFill>
                  <a:srgbClr val="FFFFFF"/>
                </a:solidFill>
                <a:latin typeface="Arial"/>
                <a:ea typeface="Arial"/>
              </a:rPr>
              <a:t>: Multiple horizontal legs downwind of target source, transecting plume at various altitudes. </a:t>
            </a:r>
            <a:endParaRPr lang="en-US" sz="1800" b="0" strike="noStrike" spc="-1">
              <a:solidFill>
                <a:srgbClr val="FFFFFF"/>
              </a:solidFill>
              <a:latin typeface="FreeSans"/>
            </a:endParaRPr>
          </a:p>
          <a:p>
            <a:pPr>
              <a:lnSpc>
                <a:spcPct val="115000"/>
              </a:lnSpc>
              <a:spcBef>
                <a:spcPts val="1199"/>
              </a:spcBef>
              <a:spcAft>
                <a:spcPts val="1199"/>
              </a:spcAft>
              <a:tabLst>
                <a:tab pos="0" algn="l"/>
              </a:tabLst>
            </a:pPr>
            <a:r>
              <a:rPr lang="en" sz="1800" b="0" strike="noStrike" spc="-1">
                <a:solidFill>
                  <a:srgbClr val="FFFFFF"/>
                </a:solidFill>
                <a:latin typeface="Arial"/>
                <a:ea typeface="Arial"/>
              </a:rPr>
              <a:t>Onboard anemometer records </a:t>
            </a:r>
            <a:r>
              <a:rPr lang="en" sz="1800" b="1" i="1" strike="noStrike" spc="-1">
                <a:solidFill>
                  <a:srgbClr val="FFFFFF"/>
                </a:solidFill>
                <a:latin typeface="Arial"/>
                <a:ea typeface="Arial"/>
              </a:rPr>
              <a:t>relative wind</a:t>
            </a:r>
            <a:r>
              <a:rPr lang="en" sz="1800" b="0" strike="noStrike" spc="-1">
                <a:solidFill>
                  <a:srgbClr val="FFFFFF"/>
                </a:solidFill>
                <a:latin typeface="Arial"/>
                <a:ea typeface="Arial"/>
              </a:rPr>
              <a:t> due to UAS heading and velocity; rotation matrices used to back out vector winds in static reference frame</a:t>
            </a:r>
            <a:endParaRPr lang="en-US" sz="1800" b="0" strike="noStrike" spc="-1">
              <a:solidFill>
                <a:srgbClr val="FFFFFF"/>
              </a:solidFill>
              <a:latin typeface="FreeSans"/>
            </a:endParaRPr>
          </a:p>
        </p:txBody>
      </p:sp>
      <p:pic>
        <p:nvPicPr>
          <p:cNvPr id="53" name="Google Shape;82;p16"/>
          <p:cNvPicPr/>
          <p:nvPr/>
        </p:nvPicPr>
        <p:blipFill>
          <a:blip r:embed="rId2"/>
          <a:stretch/>
        </p:blipFill>
        <p:spPr>
          <a:xfrm>
            <a:off x="-76320" y="2337840"/>
            <a:ext cx="3699000" cy="2774160"/>
          </a:xfrm>
          <a:prstGeom prst="rect">
            <a:avLst/>
          </a:prstGeom>
          <a:ln w="0">
            <a:noFill/>
          </a:ln>
        </p:spPr>
      </p:pic>
      <p:pic>
        <p:nvPicPr>
          <p:cNvPr id="54" name="Google Shape;83;p16"/>
          <p:cNvPicPr/>
          <p:nvPr/>
        </p:nvPicPr>
        <p:blipFill>
          <a:blip r:embed="rId3"/>
          <a:stretch/>
        </p:blipFill>
        <p:spPr>
          <a:xfrm>
            <a:off x="3623040" y="2337840"/>
            <a:ext cx="5548680" cy="2774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88;p17"/>
          <p:cNvSpPr/>
          <p:nvPr/>
        </p:nvSpPr>
        <p:spPr>
          <a:xfrm>
            <a:off x="311760" y="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2800" b="0" strike="noStrike" spc="-1">
                <a:solidFill>
                  <a:srgbClr val="ADADAD"/>
                </a:solidFill>
                <a:latin typeface="Arial"/>
                <a:ea typeface="Arial"/>
              </a:rPr>
              <a:t>Deployment</a:t>
            </a:r>
            <a:endParaRPr lang="en-US" sz="2800" b="0" strike="noStrike" spc="-1">
              <a:solidFill>
                <a:srgbClr val="FFFFFF"/>
              </a:solidFill>
              <a:latin typeface="FreeSans"/>
            </a:endParaRPr>
          </a:p>
        </p:txBody>
      </p:sp>
      <p:sp>
        <p:nvSpPr>
          <p:cNvPr id="56" name="Google Shape;89;p17"/>
          <p:cNvSpPr/>
          <p:nvPr/>
        </p:nvSpPr>
        <p:spPr>
          <a:xfrm>
            <a:off x="4115520" y="364320"/>
            <a:ext cx="5028120" cy="21099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tabLst>
                <a:tab pos="0" algn="l"/>
              </a:tabLst>
            </a:pPr>
            <a:r>
              <a:rPr lang="en" sz="1800" b="0" strike="noStrike" spc="-1">
                <a:solidFill>
                  <a:srgbClr val="FFFFFF"/>
                </a:solidFill>
                <a:latin typeface="Arial"/>
                <a:ea typeface="Arial"/>
              </a:rPr>
              <a:t>Gaussian plume models for first-approximation concentration estimation &amp; flight planning</a:t>
            </a:r>
            <a:endParaRPr lang="en-US" sz="1800" b="0" strike="noStrike" spc="-1">
              <a:solidFill>
                <a:srgbClr val="FFFFFF"/>
              </a:solidFill>
              <a:latin typeface="FreeSans"/>
            </a:endParaRPr>
          </a:p>
          <a:p>
            <a:pPr algn="ctr">
              <a:lnSpc>
                <a:spcPct val="100000"/>
              </a:lnSpc>
              <a:tabLst>
                <a:tab pos="0" algn="l"/>
              </a:tabLst>
            </a:pPr>
            <a:endParaRPr lang="en-US" sz="1000" b="0" strike="noStrike" spc="-1">
              <a:solidFill>
                <a:srgbClr val="FFFFFF"/>
              </a:solidFill>
              <a:latin typeface="FreeSans"/>
            </a:endParaRPr>
          </a:p>
          <a:p>
            <a:pPr algn="ctr">
              <a:lnSpc>
                <a:spcPct val="100000"/>
              </a:lnSpc>
              <a:tabLst>
                <a:tab pos="0" algn="l"/>
              </a:tabLst>
            </a:pPr>
            <a:r>
              <a:rPr lang="en" sz="1800" b="0" strike="noStrike" spc="-1">
                <a:solidFill>
                  <a:srgbClr val="FFFFFF"/>
                </a:solidFill>
                <a:latin typeface="Arial"/>
                <a:ea typeface="Arial"/>
              </a:rPr>
              <a:t>Ground-based measurements miss a significant portion of dispersing plume;</a:t>
            </a:r>
            <a:r>
              <a:rPr lang="en" sz="1000" b="0" strike="noStrike" spc="-1">
                <a:solidFill>
                  <a:srgbClr val="FFFFFF"/>
                </a:solidFill>
                <a:latin typeface="Arial"/>
                <a:ea typeface="Arial"/>
              </a:rPr>
              <a:t> </a:t>
            </a:r>
            <a:r>
              <a:rPr lang="en" sz="1800" b="0" strike="noStrike" spc="-1">
                <a:solidFill>
                  <a:srgbClr val="FFFFFF"/>
                </a:solidFill>
                <a:latin typeface="Arial"/>
                <a:ea typeface="Arial"/>
              </a:rPr>
              <a:t>UAS raster scans show vertical profile of source plume</a:t>
            </a:r>
            <a:r>
              <a:rPr sz="1800"/>
              <a:t/>
            </a:r>
            <a:br>
              <a:rPr sz="1800"/>
            </a:br>
            <a:endParaRPr lang="en-US" sz="1800" b="0" strike="noStrike" spc="-1">
              <a:solidFill>
                <a:srgbClr val="FFFFFF"/>
              </a:solidFill>
              <a:latin typeface="FreeSans"/>
            </a:endParaRPr>
          </a:p>
        </p:txBody>
      </p:sp>
      <p:sp>
        <p:nvSpPr>
          <p:cNvPr id="57" name="Google Shape;90;p17"/>
          <p:cNvSpPr/>
          <p:nvPr/>
        </p:nvSpPr>
        <p:spPr>
          <a:xfrm>
            <a:off x="4733280" y="4252320"/>
            <a:ext cx="3792600" cy="66672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en" sz="1800" b="0" strike="noStrike" spc="-1">
                <a:solidFill>
                  <a:srgbClr val="FFFFFF"/>
                </a:solidFill>
                <a:latin typeface="Arial"/>
                <a:ea typeface="Arial"/>
              </a:rPr>
              <a:t>Gaussian modelling is </a:t>
            </a:r>
            <a:r>
              <a:rPr lang="en" sz="1800" b="1" i="1" strike="noStrike" spc="-1">
                <a:solidFill>
                  <a:srgbClr val="FFFFFF"/>
                </a:solidFill>
                <a:latin typeface="Arial"/>
                <a:ea typeface="Arial"/>
              </a:rPr>
              <a:t>not</a:t>
            </a:r>
            <a:r>
              <a:rPr lang="en" sz="1800" b="0" strike="noStrike" spc="-1">
                <a:solidFill>
                  <a:srgbClr val="FFFFFF"/>
                </a:solidFill>
                <a:latin typeface="Arial"/>
                <a:ea typeface="Arial"/>
              </a:rPr>
              <a:t> used for source flux estimates</a:t>
            </a:r>
            <a:endParaRPr lang="en-US" sz="1800" b="0" strike="noStrike" spc="-1">
              <a:solidFill>
                <a:srgbClr val="FFFFFF"/>
              </a:solidFill>
              <a:latin typeface="FreeSans"/>
            </a:endParaRPr>
          </a:p>
        </p:txBody>
      </p:sp>
      <p:pic>
        <p:nvPicPr>
          <p:cNvPr id="58" name="Google Shape;91;p17"/>
          <p:cNvPicPr/>
          <p:nvPr/>
        </p:nvPicPr>
        <p:blipFill>
          <a:blip r:embed="rId2"/>
          <a:stretch/>
        </p:blipFill>
        <p:spPr>
          <a:xfrm>
            <a:off x="0" y="937080"/>
            <a:ext cx="3981600" cy="3981600"/>
          </a:xfrm>
          <a:prstGeom prst="rect">
            <a:avLst/>
          </a:prstGeom>
          <a:ln w="0">
            <a:noFill/>
          </a:ln>
        </p:spPr>
      </p:pic>
      <p:pic>
        <p:nvPicPr>
          <p:cNvPr id="59" name="Google Shape;92;p17"/>
          <p:cNvPicPr/>
          <p:nvPr/>
        </p:nvPicPr>
        <p:blipFill>
          <a:blip r:embed="rId3"/>
          <a:srcRect l="6732"/>
          <a:stretch/>
        </p:blipFill>
        <p:spPr>
          <a:xfrm>
            <a:off x="6562440" y="2043360"/>
            <a:ext cx="2561040" cy="2208600"/>
          </a:xfrm>
          <a:prstGeom prst="rect">
            <a:avLst/>
          </a:prstGeom>
          <a:ln w="0">
            <a:noFill/>
          </a:ln>
        </p:spPr>
      </p:pic>
      <p:pic>
        <p:nvPicPr>
          <p:cNvPr id="60" name="Google Shape;93;p17"/>
          <p:cNvPicPr/>
          <p:nvPr/>
        </p:nvPicPr>
        <p:blipFill>
          <a:blip r:embed="rId4"/>
          <a:srcRect l="6732"/>
          <a:stretch/>
        </p:blipFill>
        <p:spPr>
          <a:xfrm>
            <a:off x="3976560" y="2043360"/>
            <a:ext cx="2648880" cy="2208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Google Shape;98;p18"/>
          <p:cNvSpPr/>
          <p:nvPr/>
        </p:nvSpPr>
        <p:spPr>
          <a:xfrm>
            <a:off x="311760" y="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2800" b="0" strike="noStrike" spc="-1">
                <a:solidFill>
                  <a:srgbClr val="ADADAD"/>
                </a:solidFill>
                <a:latin typeface="Arial"/>
                <a:ea typeface="Arial"/>
              </a:rPr>
              <a:t>Plume Cross Sections Downwind of Orphan Well</a:t>
            </a:r>
            <a:endParaRPr lang="en-US" sz="2800" b="0" strike="noStrike" spc="-1">
              <a:solidFill>
                <a:srgbClr val="FFFFFF"/>
              </a:solidFill>
              <a:latin typeface="FreeSans"/>
            </a:endParaRPr>
          </a:p>
        </p:txBody>
      </p:sp>
      <p:sp>
        <p:nvSpPr>
          <p:cNvPr id="62" name="Google Shape;99;p18"/>
          <p:cNvSpPr/>
          <p:nvPr/>
        </p:nvSpPr>
        <p:spPr>
          <a:xfrm>
            <a:off x="-60120" y="572760"/>
            <a:ext cx="4380120" cy="45705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1800" b="0" strike="noStrike" spc="-1">
                <a:solidFill>
                  <a:srgbClr val="FFFFFF"/>
                </a:solidFill>
                <a:latin typeface="Arial"/>
                <a:ea typeface="Arial"/>
              </a:rPr>
              <a:t>Orthonormal views of flight path</a:t>
            </a:r>
            <a:endParaRPr lang="en-US" sz="1800" b="0" strike="noStrike" spc="-1">
              <a:solidFill>
                <a:srgbClr val="FFFFFF"/>
              </a:solidFill>
              <a:latin typeface="FreeSans"/>
            </a:endParaRPr>
          </a:p>
          <a:p>
            <a:pPr marL="457200" indent="-324000">
              <a:lnSpc>
                <a:spcPct val="100000"/>
              </a:lnSpc>
              <a:spcBef>
                <a:spcPts val="1199"/>
              </a:spcBef>
              <a:buClr>
                <a:srgbClr val="FFFFFF"/>
              </a:buClr>
              <a:buFont typeface="Arial"/>
              <a:buChar char="❖"/>
              <a:tabLst>
                <a:tab pos="0" algn="l"/>
              </a:tabLst>
            </a:pPr>
            <a:r>
              <a:rPr lang="en" sz="1500" b="0" i="1" strike="noStrike" spc="-1">
                <a:solidFill>
                  <a:srgbClr val="FFFFFF"/>
                </a:solidFill>
                <a:latin typeface="Arial"/>
                <a:ea typeface="Arial"/>
              </a:rPr>
              <a:t>Top Right:</a:t>
            </a:r>
            <a:r>
              <a:rPr lang="en" sz="1500" b="0" strike="noStrike" spc="-1">
                <a:solidFill>
                  <a:srgbClr val="FFFFFF"/>
                </a:solidFill>
                <a:latin typeface="Arial"/>
                <a:ea typeface="Arial"/>
              </a:rPr>
              <a:t> Aerial View</a:t>
            </a:r>
            <a:endParaRPr lang="en-US" sz="1500" b="0" strike="noStrike" spc="-1">
              <a:solidFill>
                <a:srgbClr val="FFFFFF"/>
              </a:solidFill>
              <a:latin typeface="FreeSans"/>
            </a:endParaRPr>
          </a:p>
          <a:p>
            <a:pPr marL="457200" indent="-324000">
              <a:lnSpc>
                <a:spcPct val="100000"/>
              </a:lnSpc>
              <a:buClr>
                <a:srgbClr val="FFFFFF"/>
              </a:buClr>
              <a:buFont typeface="Arial"/>
              <a:buChar char="❖"/>
              <a:tabLst>
                <a:tab pos="0" algn="l"/>
              </a:tabLst>
            </a:pPr>
            <a:r>
              <a:rPr lang="en" sz="1500" b="0" i="1" strike="noStrike" spc="-1">
                <a:solidFill>
                  <a:srgbClr val="FFFFFF"/>
                </a:solidFill>
                <a:latin typeface="Arial"/>
                <a:ea typeface="Arial"/>
              </a:rPr>
              <a:t>Bottom Left:</a:t>
            </a:r>
            <a:r>
              <a:rPr lang="en" sz="1500" b="0" strike="noStrike" spc="-1">
                <a:solidFill>
                  <a:srgbClr val="FFFFFF"/>
                </a:solidFill>
                <a:latin typeface="Arial"/>
                <a:ea typeface="Arial"/>
              </a:rPr>
              <a:t> West-Facing</a:t>
            </a:r>
            <a:endParaRPr lang="en-US" sz="1500" b="0" strike="noStrike" spc="-1">
              <a:solidFill>
                <a:srgbClr val="FFFFFF"/>
              </a:solidFill>
              <a:latin typeface="FreeSans"/>
            </a:endParaRPr>
          </a:p>
          <a:p>
            <a:pPr marL="457200" indent="-324000">
              <a:lnSpc>
                <a:spcPct val="100000"/>
              </a:lnSpc>
              <a:buClr>
                <a:srgbClr val="FFFFFF"/>
              </a:buClr>
              <a:buFont typeface="Arial"/>
              <a:buChar char="❖"/>
              <a:tabLst>
                <a:tab pos="0" algn="l"/>
              </a:tabLst>
            </a:pPr>
            <a:r>
              <a:rPr lang="en" sz="1500" b="0" strike="noStrike" spc="-1">
                <a:solidFill>
                  <a:srgbClr val="FFFFFF"/>
                </a:solidFill>
                <a:latin typeface="Arial"/>
                <a:ea typeface="Arial"/>
              </a:rPr>
              <a:t>Bottom Right: North-Facing</a:t>
            </a:r>
            <a:endParaRPr lang="en-US" sz="1500" b="0" strike="noStrike" spc="-1">
              <a:solidFill>
                <a:srgbClr val="FFFFFF"/>
              </a:solidFill>
              <a:latin typeface="FreeSans"/>
            </a:endParaRPr>
          </a:p>
          <a:p>
            <a:pPr>
              <a:lnSpc>
                <a:spcPct val="100000"/>
              </a:lnSpc>
              <a:spcBef>
                <a:spcPts val="1199"/>
              </a:spcBef>
              <a:tabLst>
                <a:tab pos="0" algn="l"/>
              </a:tabLst>
            </a:pPr>
            <a:r>
              <a:rPr lang="en" sz="1800" b="0" strike="noStrike" spc="-1">
                <a:solidFill>
                  <a:srgbClr val="FFFFFF"/>
                </a:solidFill>
                <a:latin typeface="Arial"/>
                <a:ea typeface="Arial"/>
              </a:rPr>
              <a:t>Flux Calculation Process:</a:t>
            </a:r>
            <a:endParaRPr lang="en-US" sz="1800" b="0" strike="noStrike" spc="-1">
              <a:solidFill>
                <a:srgbClr val="FFFFFF"/>
              </a:solidFill>
              <a:latin typeface="FreeSans"/>
            </a:endParaRPr>
          </a:p>
          <a:p>
            <a:pPr marL="457200" indent="-324000">
              <a:lnSpc>
                <a:spcPct val="100000"/>
              </a:lnSpc>
              <a:spcBef>
                <a:spcPts val="1199"/>
              </a:spcBef>
              <a:buClr>
                <a:srgbClr val="FFFFFF"/>
              </a:buClr>
              <a:buFont typeface="Arial"/>
              <a:buAutoNum type="arabicPeriod"/>
              <a:tabLst>
                <a:tab pos="0" algn="l"/>
              </a:tabLst>
            </a:pPr>
            <a:r>
              <a:rPr lang="en" sz="1500" b="0" strike="noStrike" spc="-1">
                <a:solidFill>
                  <a:srgbClr val="FFFFFF"/>
                </a:solidFill>
                <a:latin typeface="Arial"/>
                <a:ea typeface="Arial"/>
              </a:rPr>
              <a:t>Individual transects segmented &amp; labelled (</a:t>
            </a:r>
            <a:r>
              <a:rPr lang="en" sz="1500" b="0" i="1" strike="noStrike" spc="-1">
                <a:solidFill>
                  <a:srgbClr val="FFFFFF"/>
                </a:solidFill>
                <a:latin typeface="Arial"/>
                <a:ea typeface="Arial"/>
              </a:rPr>
              <a:t>k</a:t>
            </a:r>
            <a:r>
              <a:rPr lang="en" sz="1500" b="0" strike="noStrike" spc="-1">
                <a:solidFill>
                  <a:srgbClr val="FFFFFF"/>
                </a:solidFill>
                <a:latin typeface="Arial"/>
                <a:ea typeface="Arial"/>
              </a:rPr>
              <a:t>)</a:t>
            </a:r>
            <a:endParaRPr lang="en-US" sz="1500" b="0" strike="noStrike" spc="-1">
              <a:solidFill>
                <a:srgbClr val="FFFFFF"/>
              </a:solidFill>
              <a:latin typeface="FreeSans"/>
            </a:endParaRPr>
          </a:p>
          <a:p>
            <a:pPr marL="457200" indent="-324000">
              <a:lnSpc>
                <a:spcPct val="100000"/>
              </a:lnSpc>
              <a:buClr>
                <a:srgbClr val="FFFFFF"/>
              </a:buClr>
              <a:buFont typeface="Arial"/>
              <a:buAutoNum type="arabicPeriod"/>
              <a:tabLst>
                <a:tab pos="0" algn="l"/>
              </a:tabLst>
            </a:pPr>
            <a:r>
              <a:rPr lang="en" sz="1500" b="0" strike="noStrike" spc="-1">
                <a:solidFill>
                  <a:srgbClr val="FFFFFF"/>
                </a:solidFill>
                <a:latin typeface="Arial"/>
                <a:ea typeface="Arial"/>
              </a:rPr>
              <a:t>‘Transect-Integrated Flux’ (</a:t>
            </a:r>
            <a:r>
              <a:rPr lang="en" sz="1500" b="0" i="1" strike="noStrike" spc="-1">
                <a:solidFill>
                  <a:srgbClr val="FFFFFF"/>
                </a:solidFill>
                <a:latin typeface="Arial"/>
                <a:ea typeface="Arial"/>
              </a:rPr>
              <a:t>f</a:t>
            </a:r>
            <a:r>
              <a:rPr lang="en" sz="1500" b="0" i="1" strike="noStrike" spc="-1" baseline="-25000">
                <a:solidFill>
                  <a:srgbClr val="FFFFFF"/>
                </a:solidFill>
                <a:latin typeface="Arial"/>
                <a:ea typeface="Arial"/>
              </a:rPr>
              <a:t>k</a:t>
            </a:r>
            <a:r>
              <a:rPr lang="en" sz="1500" b="0" strike="noStrike" spc="-1">
                <a:solidFill>
                  <a:srgbClr val="FFFFFF"/>
                </a:solidFill>
                <a:latin typeface="Arial"/>
                <a:ea typeface="Arial"/>
              </a:rPr>
              <a:t>) for each </a:t>
            </a:r>
            <a:r>
              <a:rPr lang="en" sz="1500" b="0" i="1" strike="noStrike" spc="-1">
                <a:solidFill>
                  <a:srgbClr val="FFFFFF"/>
                </a:solidFill>
                <a:latin typeface="Arial"/>
                <a:ea typeface="Arial"/>
              </a:rPr>
              <a:t>k</a:t>
            </a:r>
            <a:endParaRPr lang="en-US" sz="1500" b="0" strike="noStrike" spc="-1">
              <a:solidFill>
                <a:srgbClr val="FFFFFF"/>
              </a:solidFill>
              <a:latin typeface="FreeSans"/>
            </a:endParaRPr>
          </a:p>
          <a:p>
            <a:pPr marL="457200" indent="-324000">
              <a:lnSpc>
                <a:spcPct val="100000"/>
              </a:lnSpc>
              <a:buClr>
                <a:srgbClr val="FFFFFF"/>
              </a:buClr>
              <a:buFont typeface="Arial"/>
              <a:buAutoNum type="arabicPeriod"/>
              <a:tabLst>
                <a:tab pos="0" algn="l"/>
              </a:tabLst>
            </a:pPr>
            <a:endParaRPr lang="en-US" sz="1500" b="0" strike="noStrike" spc="-1">
              <a:solidFill>
                <a:srgbClr val="FFFFFF"/>
              </a:solidFill>
              <a:latin typeface="FreeSans"/>
            </a:endParaRPr>
          </a:p>
          <a:p>
            <a:pPr marL="457200" indent="-324000">
              <a:lnSpc>
                <a:spcPct val="100000"/>
              </a:lnSpc>
              <a:buClr>
                <a:srgbClr val="FFFFFF"/>
              </a:buClr>
              <a:buFont typeface="Arial"/>
              <a:buAutoNum type="arabicPeriod"/>
              <a:tabLst>
                <a:tab pos="0" algn="l"/>
              </a:tabLst>
            </a:pPr>
            <a:endParaRPr lang="en-US" sz="1500" b="0" strike="noStrike" spc="-1">
              <a:solidFill>
                <a:srgbClr val="FFFFFF"/>
              </a:solidFill>
              <a:latin typeface="FreeSans"/>
            </a:endParaRPr>
          </a:p>
          <a:p>
            <a:pPr marL="457200" indent="-324000">
              <a:lnSpc>
                <a:spcPct val="100000"/>
              </a:lnSpc>
              <a:buClr>
                <a:srgbClr val="FFFFFF"/>
              </a:buClr>
              <a:buFont typeface="Arial"/>
              <a:buAutoNum type="arabicPeriod"/>
              <a:tabLst>
                <a:tab pos="0" algn="l"/>
              </a:tabLst>
            </a:pPr>
            <a:endParaRPr lang="en-US" sz="1500" b="0" strike="noStrike" spc="-1">
              <a:solidFill>
                <a:srgbClr val="FFFFFF"/>
              </a:solidFill>
              <a:latin typeface="FreeSans"/>
            </a:endParaRPr>
          </a:p>
          <a:p>
            <a:pPr marL="457200" indent="-324000">
              <a:lnSpc>
                <a:spcPct val="100000"/>
              </a:lnSpc>
              <a:spcBef>
                <a:spcPts val="1199"/>
              </a:spcBef>
              <a:buClr>
                <a:srgbClr val="FFFFFF"/>
              </a:buClr>
              <a:buFont typeface="Arial"/>
              <a:buAutoNum type="arabicPeriod"/>
              <a:tabLst>
                <a:tab pos="0" algn="l"/>
              </a:tabLst>
            </a:pPr>
            <a:r>
              <a:rPr lang="en" sz="1500" b="0" strike="noStrike" spc="-1">
                <a:solidFill>
                  <a:srgbClr val="FFFFFF"/>
                </a:solidFill>
                <a:latin typeface="Arial"/>
                <a:ea typeface="Arial"/>
              </a:rPr>
              <a:t>Total flux (</a:t>
            </a:r>
            <a:r>
              <a:rPr lang="en" sz="1500" b="0" i="1" strike="noStrike" spc="-1">
                <a:solidFill>
                  <a:srgbClr val="FFFFFF"/>
                </a:solidFill>
                <a:latin typeface="Arial"/>
                <a:ea typeface="Arial"/>
              </a:rPr>
              <a:t>F</a:t>
            </a:r>
            <a:r>
              <a:rPr lang="en" sz="1500" b="0" strike="noStrike" spc="-1">
                <a:solidFill>
                  <a:srgbClr val="FFFFFF"/>
                </a:solidFill>
                <a:latin typeface="Arial"/>
                <a:ea typeface="Arial"/>
              </a:rPr>
              <a:t>) from integration of f</a:t>
            </a:r>
            <a:r>
              <a:rPr lang="en" sz="1500" b="0" i="1" strike="noStrike" spc="-1" baseline="-25000">
                <a:solidFill>
                  <a:srgbClr val="FFFFFF"/>
                </a:solidFill>
                <a:latin typeface="Arial"/>
                <a:ea typeface="Arial"/>
              </a:rPr>
              <a:t>k</a:t>
            </a:r>
            <a:r>
              <a:rPr lang="en" sz="1500" b="0" strike="noStrike" spc="-1">
                <a:solidFill>
                  <a:srgbClr val="FFFFFF"/>
                </a:solidFill>
                <a:latin typeface="Arial"/>
                <a:ea typeface="Arial"/>
              </a:rPr>
              <a:t> and distance between adjacent </a:t>
            </a:r>
            <a:r>
              <a:rPr lang="en" sz="1500" b="0" i="1" strike="noStrike" spc="-1">
                <a:solidFill>
                  <a:srgbClr val="FFFFFF"/>
                </a:solidFill>
                <a:latin typeface="Arial"/>
                <a:ea typeface="Arial"/>
              </a:rPr>
              <a:t>k (Δz)</a:t>
            </a:r>
            <a:endParaRPr lang="en-US" sz="1500" b="0" strike="noStrike" spc="-1">
              <a:solidFill>
                <a:srgbClr val="FFFFFF"/>
              </a:solidFill>
              <a:latin typeface="FreeSans"/>
            </a:endParaRPr>
          </a:p>
          <a:p>
            <a:pPr marL="914400">
              <a:lnSpc>
                <a:spcPct val="100000"/>
              </a:lnSpc>
              <a:spcBef>
                <a:spcPts val="1199"/>
              </a:spcBef>
              <a:spcAft>
                <a:spcPts val="1199"/>
              </a:spcAft>
              <a:tabLst>
                <a:tab pos="0" algn="l"/>
              </a:tabLst>
            </a:pPr>
            <a:endParaRPr lang="en-US" sz="1400" b="0" strike="noStrike" spc="-1">
              <a:solidFill>
                <a:srgbClr val="FFFFFF"/>
              </a:solidFill>
              <a:latin typeface="FreeSans"/>
            </a:endParaRPr>
          </a:p>
        </p:txBody>
      </p:sp>
      <p:grpSp>
        <p:nvGrpSpPr>
          <p:cNvPr id="63" name="Google Shape;100;p18"/>
          <p:cNvGrpSpPr/>
          <p:nvPr/>
        </p:nvGrpSpPr>
        <p:grpSpPr>
          <a:xfrm>
            <a:off x="594360" y="2926800"/>
            <a:ext cx="2834640" cy="694800"/>
            <a:chOff x="594360" y="2926800"/>
            <a:chExt cx="2834640" cy="694800"/>
          </a:xfrm>
        </p:grpSpPr>
        <p:pic>
          <p:nvPicPr>
            <p:cNvPr id="64" name="Google Shape;101;p18"/>
            <p:cNvPicPr/>
            <p:nvPr/>
          </p:nvPicPr>
          <p:blipFill>
            <a:blip r:embed="rId2"/>
            <a:srcRect r="91340"/>
            <a:stretch/>
          </p:blipFill>
          <p:spPr>
            <a:xfrm>
              <a:off x="594360" y="2926800"/>
              <a:ext cx="491400" cy="694800"/>
            </a:xfrm>
            <a:prstGeom prst="rect">
              <a:avLst/>
            </a:prstGeom>
            <a:ln w="0">
              <a:noFill/>
            </a:ln>
          </p:spPr>
        </p:pic>
        <p:pic>
          <p:nvPicPr>
            <p:cNvPr id="65" name="Google Shape;102;p18"/>
            <p:cNvPicPr/>
            <p:nvPr/>
          </p:nvPicPr>
          <p:blipFill>
            <a:blip r:embed="rId2"/>
            <a:srcRect l="54955"/>
            <a:stretch/>
          </p:blipFill>
          <p:spPr>
            <a:xfrm>
              <a:off x="868320" y="2926800"/>
              <a:ext cx="2560680" cy="694800"/>
            </a:xfrm>
            <a:prstGeom prst="rect">
              <a:avLst/>
            </a:prstGeom>
            <a:ln w="0">
              <a:noFill/>
            </a:ln>
          </p:spPr>
        </p:pic>
      </p:grpSp>
      <p:pic>
        <p:nvPicPr>
          <p:cNvPr id="66" name="Google Shape;103;p18"/>
          <p:cNvPicPr/>
          <p:nvPr/>
        </p:nvPicPr>
        <p:blipFill>
          <a:blip r:embed="rId3"/>
          <a:stretch/>
        </p:blipFill>
        <p:spPr>
          <a:xfrm>
            <a:off x="1024200" y="4343400"/>
            <a:ext cx="1719000" cy="640080"/>
          </a:xfrm>
          <a:prstGeom prst="rect">
            <a:avLst/>
          </a:prstGeom>
          <a:ln w="0">
            <a:noFill/>
          </a:ln>
        </p:spPr>
      </p:pic>
      <p:pic>
        <p:nvPicPr>
          <p:cNvPr id="67" name="Google Shape;104;p18"/>
          <p:cNvPicPr/>
          <p:nvPr/>
        </p:nvPicPr>
        <p:blipFill>
          <a:blip r:embed="rId4"/>
          <a:stretch/>
        </p:blipFill>
        <p:spPr>
          <a:xfrm>
            <a:off x="4212360" y="689400"/>
            <a:ext cx="4936680" cy="3949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Google Shape;109;p19"/>
          <p:cNvSpPr/>
          <p:nvPr/>
        </p:nvSpPr>
        <p:spPr>
          <a:xfrm>
            <a:off x="311760" y="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2800" b="0" strike="noStrike" spc="-1">
                <a:solidFill>
                  <a:srgbClr val="ADADAD"/>
                </a:solidFill>
                <a:latin typeface="Arial"/>
                <a:ea typeface="Arial"/>
              </a:rPr>
              <a:t>Source Attribution</a:t>
            </a:r>
            <a:endParaRPr lang="en-US" sz="2800" b="0" strike="noStrike" spc="-1">
              <a:solidFill>
                <a:srgbClr val="FFFFFF"/>
              </a:solidFill>
              <a:latin typeface="FreeSans"/>
            </a:endParaRPr>
          </a:p>
        </p:txBody>
      </p:sp>
      <p:sp>
        <p:nvSpPr>
          <p:cNvPr id="69" name="Google Shape;110;p19"/>
          <p:cNvSpPr/>
          <p:nvPr/>
        </p:nvSpPr>
        <p:spPr>
          <a:xfrm>
            <a:off x="183600" y="572760"/>
            <a:ext cx="3876840" cy="425772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15000"/>
              </a:lnSpc>
              <a:tabLst>
                <a:tab pos="0" algn="l"/>
              </a:tabLst>
            </a:pPr>
            <a:r>
              <a:rPr lang="en" sz="1800" b="0" strike="noStrike" spc="-1">
                <a:solidFill>
                  <a:srgbClr val="FFFFFF"/>
                </a:solidFill>
                <a:latin typeface="Arial"/>
                <a:ea typeface="Arial"/>
              </a:rPr>
              <a:t>C</a:t>
            </a:r>
            <a:r>
              <a:rPr lang="en" sz="1800" b="0" strike="noStrike" spc="-1" baseline="-25000">
                <a:solidFill>
                  <a:srgbClr val="FFFFFF"/>
                </a:solidFill>
                <a:latin typeface="Arial"/>
                <a:ea typeface="Arial"/>
              </a:rPr>
              <a:t>2</a:t>
            </a:r>
            <a:r>
              <a:rPr lang="en" sz="1800" b="0" strike="noStrike" spc="-1">
                <a:solidFill>
                  <a:srgbClr val="FFFFFF"/>
                </a:solidFill>
                <a:latin typeface="Arial"/>
                <a:ea typeface="Arial"/>
              </a:rPr>
              <a:t>H</a:t>
            </a:r>
            <a:r>
              <a:rPr lang="en" sz="1800" b="0" strike="noStrike" spc="-1" baseline="-25000">
                <a:solidFill>
                  <a:srgbClr val="FFFFFF"/>
                </a:solidFill>
                <a:latin typeface="Arial"/>
                <a:ea typeface="Arial"/>
              </a:rPr>
              <a:t>6</a:t>
            </a:r>
            <a:r>
              <a:rPr lang="en" sz="1800" b="0" strike="noStrike" spc="-1">
                <a:solidFill>
                  <a:srgbClr val="FFFFFF"/>
                </a:solidFill>
                <a:latin typeface="Arial"/>
                <a:ea typeface="Arial"/>
              </a:rPr>
              <a:t> more than just attribution of source as biogenic or thermogenic</a:t>
            </a:r>
            <a:endParaRPr lang="en-US" sz="1800" b="0" strike="noStrike" spc="-1">
              <a:solidFill>
                <a:srgbClr val="FFFFFF"/>
              </a:solidFill>
              <a:latin typeface="FreeSans"/>
            </a:endParaRPr>
          </a:p>
          <a:p>
            <a:pPr>
              <a:lnSpc>
                <a:spcPct val="115000"/>
              </a:lnSpc>
              <a:spcBef>
                <a:spcPts val="1199"/>
              </a:spcBef>
              <a:tabLst>
                <a:tab pos="0" algn="l"/>
              </a:tabLst>
            </a:pPr>
            <a:endParaRPr lang="en-US" sz="1000" b="0" strike="noStrike" spc="-1">
              <a:solidFill>
                <a:srgbClr val="FFFFFF"/>
              </a:solidFill>
              <a:latin typeface="FreeSans"/>
            </a:endParaRPr>
          </a:p>
          <a:p>
            <a:pPr>
              <a:lnSpc>
                <a:spcPct val="115000"/>
              </a:lnSpc>
              <a:spcBef>
                <a:spcPts val="1199"/>
              </a:spcBef>
              <a:tabLst>
                <a:tab pos="0" algn="l"/>
              </a:tabLst>
            </a:pPr>
            <a:r>
              <a:rPr lang="en" sz="1800" b="0" strike="noStrike" spc="-1">
                <a:solidFill>
                  <a:srgbClr val="FFFFFF"/>
                </a:solidFill>
                <a:latin typeface="Arial"/>
                <a:ea typeface="Arial"/>
              </a:rPr>
              <a:t>Thermogenic sources exhibit characteristic and consistent C</a:t>
            </a:r>
            <a:r>
              <a:rPr lang="en" sz="1800" b="0" strike="noStrike" spc="-1" baseline="-25000">
                <a:solidFill>
                  <a:srgbClr val="FFFFFF"/>
                </a:solidFill>
                <a:latin typeface="Arial"/>
                <a:ea typeface="Arial"/>
              </a:rPr>
              <a:t>2</a:t>
            </a:r>
            <a:r>
              <a:rPr lang="en" sz="1800" b="0" strike="noStrike" spc="-1">
                <a:solidFill>
                  <a:srgbClr val="FFFFFF"/>
                </a:solidFill>
                <a:latin typeface="Arial"/>
                <a:ea typeface="Arial"/>
              </a:rPr>
              <a:t>H</a:t>
            </a:r>
            <a:r>
              <a:rPr lang="en" sz="1800" b="0" strike="noStrike" spc="-1" baseline="-25000">
                <a:solidFill>
                  <a:srgbClr val="FFFFFF"/>
                </a:solidFill>
                <a:latin typeface="Arial"/>
                <a:ea typeface="Arial"/>
              </a:rPr>
              <a:t>6</a:t>
            </a:r>
            <a:r>
              <a:rPr lang="en" sz="1800" b="0" strike="noStrike" spc="-1">
                <a:solidFill>
                  <a:srgbClr val="FFFFFF"/>
                </a:solidFill>
                <a:latin typeface="Arial"/>
                <a:ea typeface="Arial"/>
              </a:rPr>
              <a:t>:CH</a:t>
            </a:r>
            <a:r>
              <a:rPr lang="en" sz="1800" b="0" strike="noStrike" spc="-1" baseline="-25000">
                <a:solidFill>
                  <a:srgbClr val="FFFFFF"/>
                </a:solidFill>
                <a:latin typeface="Arial"/>
                <a:ea typeface="Arial"/>
              </a:rPr>
              <a:t>4</a:t>
            </a:r>
            <a:r>
              <a:rPr lang="en" sz="1800" b="0" strike="noStrike" spc="-1">
                <a:solidFill>
                  <a:srgbClr val="FFFFFF"/>
                </a:solidFill>
                <a:latin typeface="Arial"/>
                <a:ea typeface="Arial"/>
              </a:rPr>
              <a:t> ratios.</a:t>
            </a:r>
            <a:endParaRPr lang="en-US" sz="1800" b="0" strike="noStrike" spc="-1">
              <a:solidFill>
                <a:srgbClr val="FFFFFF"/>
              </a:solidFill>
              <a:latin typeface="FreeSans"/>
            </a:endParaRPr>
          </a:p>
          <a:p>
            <a:pPr>
              <a:lnSpc>
                <a:spcPct val="115000"/>
              </a:lnSpc>
              <a:spcBef>
                <a:spcPts val="1199"/>
              </a:spcBef>
              <a:tabLst>
                <a:tab pos="0" algn="l"/>
              </a:tabLst>
            </a:pPr>
            <a:endParaRPr lang="en-US" sz="1000" b="0" strike="noStrike" spc="-1">
              <a:solidFill>
                <a:srgbClr val="FFFFFF"/>
              </a:solidFill>
              <a:latin typeface="FreeSans"/>
            </a:endParaRPr>
          </a:p>
          <a:p>
            <a:pPr>
              <a:lnSpc>
                <a:spcPct val="115000"/>
              </a:lnSpc>
              <a:spcBef>
                <a:spcPts val="1199"/>
              </a:spcBef>
              <a:spcAft>
                <a:spcPts val="1199"/>
              </a:spcAft>
              <a:tabLst>
                <a:tab pos="0" algn="l"/>
              </a:tabLst>
            </a:pPr>
            <a:r>
              <a:rPr lang="en" sz="1800" b="0" strike="noStrike" spc="-1">
                <a:solidFill>
                  <a:srgbClr val="FFFFFF"/>
                </a:solidFill>
                <a:latin typeface="Arial"/>
                <a:ea typeface="Arial"/>
              </a:rPr>
              <a:t>Useful for detangling contributions from complex, distributed, or multi-sector source locations</a:t>
            </a:r>
            <a:endParaRPr lang="en-US" sz="1800" b="0" strike="noStrike" spc="-1">
              <a:solidFill>
                <a:srgbClr val="FFFFFF"/>
              </a:solidFill>
              <a:latin typeface="FreeSans"/>
            </a:endParaRPr>
          </a:p>
        </p:txBody>
      </p:sp>
      <p:pic>
        <p:nvPicPr>
          <p:cNvPr id="70" name="Google Shape;111;p19"/>
          <p:cNvPicPr/>
          <p:nvPr/>
        </p:nvPicPr>
        <p:blipFill>
          <a:blip r:embed="rId2"/>
          <a:srcRect l="5065" r="7284"/>
          <a:stretch/>
        </p:blipFill>
        <p:spPr>
          <a:xfrm>
            <a:off x="4159440" y="350640"/>
            <a:ext cx="4807800" cy="4701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Google Shape;116;p20"/>
          <p:cNvSpPr/>
          <p:nvPr/>
        </p:nvSpPr>
        <p:spPr>
          <a:xfrm>
            <a:off x="311760" y="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2800" b="0" strike="noStrike" spc="-1">
                <a:solidFill>
                  <a:srgbClr val="ADADAD"/>
                </a:solidFill>
                <a:latin typeface="Arial"/>
                <a:ea typeface="Arial"/>
              </a:rPr>
              <a:t>Distribution of Measured Fluxes by Sector</a:t>
            </a:r>
            <a:endParaRPr lang="en-US" sz="2800" b="0" strike="noStrike" spc="-1">
              <a:solidFill>
                <a:srgbClr val="FFFFFF"/>
              </a:solidFill>
              <a:latin typeface="FreeSans"/>
            </a:endParaRPr>
          </a:p>
        </p:txBody>
      </p:sp>
      <p:pic>
        <p:nvPicPr>
          <p:cNvPr id="72" name="Google Shape;117;p20"/>
          <p:cNvPicPr/>
          <p:nvPr/>
        </p:nvPicPr>
        <p:blipFill>
          <a:blip r:embed="rId2"/>
          <a:stretch/>
        </p:blipFill>
        <p:spPr>
          <a:xfrm>
            <a:off x="4424040" y="3106440"/>
            <a:ext cx="4752720" cy="2036520"/>
          </a:xfrm>
          <a:prstGeom prst="rect">
            <a:avLst/>
          </a:prstGeom>
          <a:ln w="0">
            <a:noFill/>
          </a:ln>
        </p:spPr>
      </p:pic>
      <p:pic>
        <p:nvPicPr>
          <p:cNvPr id="73" name="Google Shape;118;p20"/>
          <p:cNvPicPr/>
          <p:nvPr/>
        </p:nvPicPr>
        <p:blipFill>
          <a:blip r:embed="rId3"/>
          <a:stretch/>
        </p:blipFill>
        <p:spPr>
          <a:xfrm>
            <a:off x="4598280" y="486000"/>
            <a:ext cx="4464360" cy="2678400"/>
          </a:xfrm>
          <a:prstGeom prst="rect">
            <a:avLst/>
          </a:prstGeom>
          <a:ln w="0">
            <a:noFill/>
          </a:ln>
        </p:spPr>
      </p:pic>
      <p:sp>
        <p:nvSpPr>
          <p:cNvPr id="74" name="Google Shape;119;p20"/>
          <p:cNvSpPr/>
          <p:nvPr/>
        </p:nvSpPr>
        <p:spPr>
          <a:xfrm>
            <a:off x="0" y="486000"/>
            <a:ext cx="4719960" cy="457056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spcBef>
                <a:spcPts val="1199"/>
              </a:spcBef>
              <a:tabLst>
                <a:tab pos="0" algn="l"/>
              </a:tabLst>
            </a:pPr>
            <a:r>
              <a:rPr lang="en" sz="1800" b="0" strike="noStrike" spc="-1">
                <a:solidFill>
                  <a:srgbClr val="FFFFFF"/>
                </a:solidFill>
                <a:latin typeface="Arial"/>
                <a:ea typeface="Arial"/>
              </a:rPr>
              <a:t>Participated in Controlled Release (2022)</a:t>
            </a:r>
            <a:endParaRPr lang="en-US" sz="1800" b="0" strike="noStrike" spc="-1">
              <a:solidFill>
                <a:srgbClr val="FFFFFF"/>
              </a:solidFill>
              <a:latin typeface="FreeSans"/>
            </a:endParaRPr>
          </a:p>
          <a:p>
            <a:pPr marL="457200" indent="-324000">
              <a:lnSpc>
                <a:spcPct val="100000"/>
              </a:lnSpc>
              <a:spcBef>
                <a:spcPts val="1199"/>
              </a:spcBef>
              <a:buClr>
                <a:srgbClr val="FFFFFF"/>
              </a:buClr>
              <a:buFont typeface="Arial"/>
              <a:buChar char="❖"/>
              <a:tabLst>
                <a:tab pos="0" algn="l"/>
              </a:tabLst>
            </a:pPr>
            <a:r>
              <a:rPr lang="en" sz="1500" b="0" i="1" strike="noStrike" spc="-1">
                <a:solidFill>
                  <a:srgbClr val="FFFFFF"/>
                </a:solidFill>
                <a:latin typeface="Arial"/>
                <a:ea typeface="Arial"/>
              </a:rPr>
              <a:t>Unbinded</a:t>
            </a:r>
            <a:r>
              <a:rPr lang="en" sz="1500" b="0" strike="noStrike" spc="-1">
                <a:solidFill>
                  <a:srgbClr val="FFFFFF"/>
                </a:solidFill>
                <a:latin typeface="Arial"/>
                <a:ea typeface="Arial"/>
              </a:rPr>
              <a:t> results helped with system development &amp; flux quantification methodology</a:t>
            </a:r>
            <a:endParaRPr lang="en-US" sz="1500" b="0" strike="noStrike" spc="-1">
              <a:solidFill>
                <a:srgbClr val="FFFFFF"/>
              </a:solidFill>
              <a:latin typeface="FreeSans"/>
            </a:endParaRPr>
          </a:p>
          <a:p>
            <a:pPr>
              <a:lnSpc>
                <a:spcPct val="100000"/>
              </a:lnSpc>
              <a:spcBef>
                <a:spcPts val="1199"/>
              </a:spcBef>
              <a:tabLst>
                <a:tab pos="0" algn="l"/>
              </a:tabLst>
            </a:pPr>
            <a:r>
              <a:rPr lang="en" sz="1800" b="0" strike="noStrike" spc="-1">
                <a:solidFill>
                  <a:srgbClr val="FFFFFF"/>
                </a:solidFill>
                <a:latin typeface="Arial"/>
                <a:ea typeface="Arial"/>
              </a:rPr>
              <a:t>Municipal Waste Facility (2022-2023):</a:t>
            </a:r>
            <a:endParaRPr lang="en-US" sz="1800" b="0" strike="noStrike" spc="-1">
              <a:solidFill>
                <a:srgbClr val="FFFFFF"/>
              </a:solidFill>
              <a:latin typeface="FreeSans"/>
            </a:endParaRPr>
          </a:p>
          <a:p>
            <a:pPr marL="457200" indent="-324000">
              <a:lnSpc>
                <a:spcPct val="100000"/>
              </a:lnSpc>
              <a:spcBef>
                <a:spcPts val="1199"/>
              </a:spcBef>
              <a:buClr>
                <a:srgbClr val="FFFFFF"/>
              </a:buClr>
              <a:buFont typeface="Arial"/>
              <a:buChar char="❖"/>
              <a:tabLst>
                <a:tab pos="0" algn="l"/>
              </a:tabLst>
            </a:pPr>
            <a:r>
              <a:rPr lang="en" sz="1500" b="0" strike="noStrike" spc="-1">
                <a:solidFill>
                  <a:srgbClr val="FFFFFF"/>
                </a:solidFill>
                <a:latin typeface="Arial"/>
                <a:ea typeface="Arial"/>
              </a:rPr>
              <a:t>Small, local landfill at or below most aircraft system detection limits (~10 kg/h)</a:t>
            </a:r>
            <a:endParaRPr lang="en-US" sz="1500" b="0" strike="noStrike" spc="-1">
              <a:solidFill>
                <a:srgbClr val="FFFFFF"/>
              </a:solidFill>
              <a:latin typeface="FreeSans"/>
            </a:endParaRPr>
          </a:p>
          <a:p>
            <a:pPr>
              <a:lnSpc>
                <a:spcPct val="100000"/>
              </a:lnSpc>
              <a:spcBef>
                <a:spcPts val="1199"/>
              </a:spcBef>
              <a:tabLst>
                <a:tab pos="0" algn="l"/>
              </a:tabLst>
            </a:pPr>
            <a:r>
              <a:rPr lang="en" sz="1800" b="0" strike="noStrike" spc="-1">
                <a:solidFill>
                  <a:srgbClr val="FFFFFF"/>
                </a:solidFill>
                <a:latin typeface="Arial"/>
                <a:ea typeface="Arial"/>
              </a:rPr>
              <a:t>Permian Basin Orphan Well (2023):</a:t>
            </a:r>
            <a:endParaRPr lang="en-US" sz="1800" b="0" strike="noStrike" spc="-1">
              <a:solidFill>
                <a:srgbClr val="FFFFFF"/>
              </a:solidFill>
              <a:latin typeface="FreeSans"/>
            </a:endParaRPr>
          </a:p>
          <a:p>
            <a:pPr marL="457200" indent="-324000">
              <a:lnSpc>
                <a:spcPct val="100000"/>
              </a:lnSpc>
              <a:spcBef>
                <a:spcPts val="1199"/>
              </a:spcBef>
              <a:buClr>
                <a:srgbClr val="FFFFFF"/>
              </a:buClr>
              <a:buFont typeface="Arial"/>
              <a:buChar char="❖"/>
              <a:tabLst>
                <a:tab pos="0" algn="l"/>
              </a:tabLst>
            </a:pPr>
            <a:r>
              <a:rPr lang="en" sz="1500" b="0" strike="noStrike" spc="-1">
                <a:solidFill>
                  <a:srgbClr val="FFFFFF"/>
                </a:solidFill>
                <a:latin typeface="Arial"/>
                <a:ea typeface="Arial"/>
              </a:rPr>
              <a:t>Abandoned O&amp;NG wells, emitting methane &amp; other gases at low but constant rates</a:t>
            </a:r>
            <a:endParaRPr lang="en-US" sz="1500" b="0" strike="noStrike" spc="-1">
              <a:solidFill>
                <a:srgbClr val="FFFFFF"/>
              </a:solidFill>
              <a:latin typeface="FreeSans"/>
            </a:endParaRPr>
          </a:p>
          <a:p>
            <a:pPr>
              <a:lnSpc>
                <a:spcPct val="100000"/>
              </a:lnSpc>
              <a:spcBef>
                <a:spcPts val="1199"/>
              </a:spcBef>
              <a:tabLst>
                <a:tab pos="0" algn="l"/>
              </a:tabLst>
            </a:pPr>
            <a:r>
              <a:rPr lang="en" sz="1800" b="0" strike="noStrike" spc="-1">
                <a:solidFill>
                  <a:srgbClr val="FFFFFF"/>
                </a:solidFill>
                <a:latin typeface="Arial"/>
                <a:ea typeface="Arial"/>
              </a:rPr>
              <a:t>Wastewater Treatment Plant (2022-2023):</a:t>
            </a:r>
            <a:endParaRPr lang="en-US" sz="1800" b="0" strike="noStrike" spc="-1">
              <a:solidFill>
                <a:srgbClr val="FFFFFF"/>
              </a:solidFill>
              <a:latin typeface="FreeSans"/>
            </a:endParaRPr>
          </a:p>
          <a:p>
            <a:pPr marL="457200" indent="-324000">
              <a:lnSpc>
                <a:spcPct val="100000"/>
              </a:lnSpc>
              <a:spcBef>
                <a:spcPts val="1199"/>
              </a:spcBef>
              <a:buClr>
                <a:srgbClr val="FFFFFF"/>
              </a:buClr>
              <a:buFont typeface="Arial"/>
              <a:buChar char="❖"/>
              <a:tabLst>
                <a:tab pos="0" algn="l"/>
              </a:tabLst>
            </a:pPr>
            <a:r>
              <a:rPr lang="en" sz="1500" b="0" strike="noStrike" spc="-1">
                <a:solidFill>
                  <a:srgbClr val="FFFFFF"/>
                </a:solidFill>
                <a:latin typeface="Arial"/>
                <a:ea typeface="Arial"/>
              </a:rPr>
              <a:t>Very small emission rate around the estimated UAS lower quantification limit (~7 g/h)</a:t>
            </a:r>
            <a:endParaRPr lang="en-US" sz="1500" b="0" strike="noStrike" spc="-1">
              <a:solidFill>
                <a:srgbClr val="FFFFFF"/>
              </a:solidFill>
              <a:latin typeface="Free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Google Shape;124;p21"/>
          <p:cNvSpPr/>
          <p:nvPr/>
        </p:nvSpPr>
        <p:spPr>
          <a:xfrm>
            <a:off x="311760" y="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tabLst>
                <a:tab pos="0" algn="l"/>
              </a:tabLst>
            </a:pPr>
            <a:r>
              <a:rPr lang="en" sz="2800" b="0" strike="noStrike" spc="-1">
                <a:solidFill>
                  <a:srgbClr val="ADADAD"/>
                </a:solidFill>
                <a:latin typeface="Arial"/>
                <a:ea typeface="Arial"/>
              </a:rPr>
              <a:t>Acknowledgements &amp; Further Info</a:t>
            </a:r>
            <a:endParaRPr lang="en-US" sz="2800" b="0" strike="noStrike" spc="-1">
              <a:solidFill>
                <a:srgbClr val="FFFFFF"/>
              </a:solidFill>
              <a:latin typeface="FreeSans"/>
            </a:endParaRPr>
          </a:p>
        </p:txBody>
      </p:sp>
      <p:sp>
        <p:nvSpPr>
          <p:cNvPr id="76" name="Google Shape;125;p21"/>
          <p:cNvSpPr/>
          <p:nvPr/>
        </p:nvSpPr>
        <p:spPr>
          <a:xfrm>
            <a:off x="311760" y="2579040"/>
            <a:ext cx="4104720" cy="1356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1100" b="0" strike="noStrike" spc="-1">
                <a:solidFill>
                  <a:srgbClr val="FFFFFF"/>
                </a:solidFill>
                <a:latin typeface="Arial"/>
                <a:ea typeface="Arial"/>
              </a:rPr>
              <a:t>Support for instrumentation and UAV equipment provided in part by the New Mexico Tech Office of Research. This project has benefitted from collaborations with the New Mexico Bureau of Mines, the New Mexico Petroleum Recovery Research Center, and Los Alamos National Laboratory. We thank the NMT Facilities Management Office for their support of field measurements during the course of this project.</a:t>
            </a:r>
            <a:endParaRPr lang="en-US" sz="1100" b="0" strike="noStrike" spc="-1">
              <a:solidFill>
                <a:srgbClr val="FFFFFF"/>
              </a:solidFill>
              <a:latin typeface="FreeSans"/>
            </a:endParaRPr>
          </a:p>
        </p:txBody>
      </p:sp>
      <p:sp>
        <p:nvSpPr>
          <p:cNvPr id="77" name="Google Shape;126;p21"/>
          <p:cNvSpPr/>
          <p:nvPr/>
        </p:nvSpPr>
        <p:spPr>
          <a:xfrm>
            <a:off x="311760" y="4525920"/>
            <a:ext cx="8520120" cy="48132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en" sz="1800" b="0" strike="noStrike" spc="-1">
                <a:solidFill>
                  <a:srgbClr val="ADADAD"/>
                </a:solidFill>
                <a:latin typeface="Arial"/>
                <a:ea typeface="Arial"/>
              </a:rPr>
              <a:t>Contact: </a:t>
            </a:r>
            <a:r>
              <a:rPr lang="en" sz="1800" b="0" u="sng" strike="noStrike" spc="-1">
                <a:solidFill>
                  <a:srgbClr val="4DD0E1"/>
                </a:solidFill>
                <a:uFillTx/>
                <a:latin typeface="Arial"/>
                <a:ea typeface="Arial"/>
                <a:hlinkClick r:id="rId2"/>
              </a:rPr>
              <a:t>jonathan.dooley@student.nmt.edu</a:t>
            </a:r>
            <a:endParaRPr lang="en-US" sz="1800" b="0" strike="noStrike" spc="-1">
              <a:solidFill>
                <a:srgbClr val="FFFFFF"/>
              </a:solidFill>
              <a:latin typeface="FreeSans"/>
            </a:endParaRPr>
          </a:p>
        </p:txBody>
      </p:sp>
      <p:grpSp>
        <p:nvGrpSpPr>
          <p:cNvPr id="78" name="Google Shape;127;p21"/>
          <p:cNvGrpSpPr/>
          <p:nvPr/>
        </p:nvGrpSpPr>
        <p:grpSpPr>
          <a:xfrm>
            <a:off x="2798280" y="940680"/>
            <a:ext cx="3402360" cy="1170000"/>
            <a:chOff x="2798280" y="940680"/>
            <a:chExt cx="3402360" cy="1170000"/>
          </a:xfrm>
        </p:grpSpPr>
        <p:sp>
          <p:nvSpPr>
            <p:cNvPr id="79" name="Google Shape;128;p21"/>
            <p:cNvSpPr/>
            <p:nvPr/>
          </p:nvSpPr>
          <p:spPr>
            <a:xfrm>
              <a:off x="2798640" y="940680"/>
              <a:ext cx="3402000" cy="1170000"/>
            </a:xfrm>
            <a:prstGeom prst="rect">
              <a:avLst/>
            </a:prstGeom>
            <a:solidFill>
              <a:srgbClr val="FFFFFF">
                <a:alpha val="50000"/>
              </a:srgbClr>
            </a:solidFill>
            <a:ln w="9525">
              <a:solidFill>
                <a:srgbClr val="303030"/>
              </a:solidFill>
              <a:round/>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endParaRPr lang="en-US" sz="1400" b="0" strike="noStrike" spc="-1">
                <a:solidFill>
                  <a:srgbClr val="000000"/>
                </a:solidFill>
                <a:latin typeface="FreeSans"/>
              </a:endParaRPr>
            </a:p>
          </p:txBody>
        </p:sp>
        <p:pic>
          <p:nvPicPr>
            <p:cNvPr id="80" name="Google Shape;129;p21"/>
            <p:cNvPicPr/>
            <p:nvPr/>
          </p:nvPicPr>
          <p:blipFill>
            <a:blip r:embed="rId3"/>
            <a:srcRect l="7898" t="16233" r="10088" b="30397"/>
            <a:stretch/>
          </p:blipFill>
          <p:spPr>
            <a:xfrm>
              <a:off x="2798280" y="940680"/>
              <a:ext cx="3402000" cy="1170000"/>
            </a:xfrm>
            <a:prstGeom prst="rect">
              <a:avLst/>
            </a:prstGeom>
            <a:ln w="0">
              <a:noFill/>
            </a:ln>
          </p:spPr>
        </p:pic>
      </p:grpSp>
      <p:sp>
        <p:nvSpPr>
          <p:cNvPr id="81" name="Google Shape;130;p21"/>
          <p:cNvSpPr/>
          <p:nvPr/>
        </p:nvSpPr>
        <p:spPr>
          <a:xfrm>
            <a:off x="4612680" y="2579040"/>
            <a:ext cx="4219200" cy="15246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en" sz="1100" b="0" strike="noStrike" spc="-1">
                <a:solidFill>
                  <a:srgbClr val="FFFFFF"/>
                </a:solidFill>
                <a:latin typeface="Arial"/>
                <a:ea typeface="Arial"/>
              </a:rPr>
              <a:t>Special thanks to operators of the controlled release in Casa Grande, AZ; recognizing the team members who contributed to field operations during the October and November 2022 testing periods and to processing the ground-truth data that  was provided (in alphabetical order by last name): Adam R. Brandt, Philippine M. Burdeau, Yuanlei Chen, Zhenlin Chen, Sahar H. El Abbadi., Jeffrey S. Rutherford, Evan D. Sherwin. From Rawhide Leasing (operating the gas equipment): Mike Brandon, S.M. </a:t>
            </a:r>
            <a:endParaRPr lang="en-US" sz="1100" b="0" strike="noStrike" spc="-1">
              <a:solidFill>
                <a:srgbClr val="FFFFFF"/>
              </a:solidFill>
              <a:latin typeface="FreeSans"/>
            </a:endParaRPr>
          </a:p>
        </p:txBody>
      </p:sp>
      <p:pic>
        <p:nvPicPr>
          <p:cNvPr id="82" name="Google Shape;131;p21"/>
          <p:cNvPicPr/>
          <p:nvPr/>
        </p:nvPicPr>
        <p:blipFill>
          <a:blip r:embed="rId4"/>
          <a:srcRect l="10899" t="20443" r="9932"/>
          <a:stretch/>
        </p:blipFill>
        <p:spPr>
          <a:xfrm>
            <a:off x="6395760" y="526680"/>
            <a:ext cx="1571760" cy="2107080"/>
          </a:xfrm>
          <a:prstGeom prst="rect">
            <a:avLst/>
          </a:prstGeom>
          <a:ln w="0">
            <a:noFill/>
          </a:ln>
        </p:spPr>
      </p:pic>
      <p:pic>
        <p:nvPicPr>
          <p:cNvPr id="83" name="Google Shape;132;p21"/>
          <p:cNvPicPr/>
          <p:nvPr/>
        </p:nvPicPr>
        <p:blipFill>
          <a:blip r:embed="rId5"/>
          <a:stretch/>
        </p:blipFill>
        <p:spPr>
          <a:xfrm>
            <a:off x="967680" y="526680"/>
            <a:ext cx="1635840" cy="2052000"/>
          </a:xfrm>
          <a:prstGeom prst="rect">
            <a:avLst/>
          </a:prstGeom>
          <a:ln w="0">
            <a:noFill/>
          </a:ln>
        </p:spPr>
      </p:pic>
      <p:sp>
        <p:nvSpPr>
          <p:cNvPr id="84" name="Google Shape;133;p21"/>
          <p:cNvSpPr/>
          <p:nvPr/>
        </p:nvSpPr>
        <p:spPr>
          <a:xfrm>
            <a:off x="311760" y="4074120"/>
            <a:ext cx="852012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en" sz="2800" b="0" strike="noStrike" spc="-1">
                <a:solidFill>
                  <a:srgbClr val="F3F3F3"/>
                </a:solidFill>
                <a:latin typeface="Arial"/>
                <a:ea typeface="Arial"/>
              </a:rPr>
              <a:t>THANK YOU</a:t>
            </a:r>
            <a:endParaRPr lang="en-US" sz="2800" b="0" strike="noStrike" spc="-1">
              <a:solidFill>
                <a:srgbClr val="FFFFFF"/>
              </a:solidFill>
              <a:latin typeface="Free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578</Words>
  <Application>Microsoft Office PowerPoint</Application>
  <PresentationFormat>On-screen Show (16:9)</PresentationFormat>
  <Paragraphs>66</Paragraphs>
  <Slides>9</Slides>
  <Notes>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9</vt:i4>
      </vt:variant>
    </vt:vector>
  </HeadingPairs>
  <TitlesOfParts>
    <vt:vector size="26" baseType="lpstr">
      <vt:lpstr>Arial</vt:lpstr>
      <vt:lpstr>FreeSans</vt:lpstr>
      <vt:lpstr>FreeSerif</vt:lpstr>
      <vt:lpstr>Noto Sans Symbols</vt:lpstr>
      <vt:lpstr>Symbol</vt:lpstr>
      <vt:lpstr>Wingdings</vt:lpstr>
      <vt:lpstr>Simple Dark</vt:lpstr>
      <vt:lpstr>Simple Dark</vt:lpstr>
      <vt:lpstr>Simple Dark</vt:lpstr>
      <vt:lpstr>Simple Dark</vt:lpstr>
      <vt:lpstr>Simple Dark</vt:lpstr>
      <vt:lpstr>Simple Dark</vt:lpstr>
      <vt:lpstr>Simple Dark</vt:lpstr>
      <vt:lpstr>Simple Dark</vt:lpstr>
      <vt:lpstr>Simple Dark</vt:lpstr>
      <vt:lpstr>Simple Dark</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McShannon, Judith</dc:creator>
  <dc:description/>
  <cp:lastModifiedBy>McShannon, Judith</cp:lastModifiedBy>
  <cp:revision>2</cp:revision>
  <dcterms:modified xsi:type="dcterms:W3CDTF">2024-02-28T21:01:46Z</dcterms:modified>
  <dc:language>en-US</dc:language>
</cp:coreProperties>
</file>