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5143500" type="screen16x9"/>
  <p:notesSz cx="6858000" cy="9144000"/>
  <p:embeddedFontLst>
    <p:embeddedFont>
      <p:font typeface="Open Sans" panose="020B0604020202020204" charset="0"/>
      <p:regular r:id="rId18"/>
      <p:bold r:id="rId19"/>
      <p:italic r:id="rId20"/>
      <p:boldItalic r:id="rId21"/>
    </p:embeddedFont>
    <p:embeddedFont>
      <p:font typeface="Merriweather" panose="020B0604020202020204" charset="0"/>
      <p:regular r:id="rId22"/>
      <p:bold r:id="rId23"/>
      <p:italic r:id="rId24"/>
      <p:boldItalic r:id="rId25"/>
    </p:embeddedFont>
    <p:embeddedFont>
      <p:font typeface="Montserrat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Roboto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iRT9nWNuMsHYhzDGKRkMdvUjJB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396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8" name="Google Shape;12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1" name="Google Shape;28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6" name="Google Shape;2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3" name="Google Shape;3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0" name="Google Shape;3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0" name="Google Shape;3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5" name="Google Shape;1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0" name="Google Shape;1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3" name="Google Shape;1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9" name="Google Shape;18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3" name="Google Shape;2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3" name="Google Shape;2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0" name="Google Shape;2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5" name="Google Shape;2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6" name="Google Shape;86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7" name="Google Shape;8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0" name="Google Shape;90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8" name="Google Shape;98;p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9" name="Google Shape;99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6" name="Google Shape;106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4" name="Google Shape;114;p3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5" name="Google Shape;11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1" name="Google Shape;121;p3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2" name="Google Shape;12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"/>
          <p:cNvGrpSpPr/>
          <p:nvPr/>
        </p:nvGrpSpPr>
        <p:grpSpPr>
          <a:xfrm>
            <a:off x="-229" y="-3116"/>
            <a:ext cx="1886211" cy="1630750"/>
            <a:chOff x="-305" y="-4155"/>
            <a:chExt cx="2514948" cy="2174333"/>
          </a:xfrm>
        </p:grpSpPr>
        <p:sp>
          <p:nvSpPr>
            <p:cNvPr id="131" name="Google Shape;131;p1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solidFill>
              <a:srgbClr val="00587A">
                <a:alpha val="200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solidFill>
              <a:srgbClr val="00587A">
                <a:alpha val="200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solidFill>
              <a:srgbClr val="00587A">
                <a:alpha val="200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endParaRPr sz="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solidFill>
              <a:srgbClr val="00587A">
                <a:alpha val="200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1"/>
          <p:cNvSpPr txBox="1">
            <a:spLocks noGrp="1"/>
          </p:cNvSpPr>
          <p:nvPr>
            <p:ph type="ctrTitle"/>
          </p:nvPr>
        </p:nvSpPr>
        <p:spPr>
          <a:xfrm>
            <a:off x="1447800" y="36012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4230">
                <a:latin typeface="Roboto"/>
                <a:ea typeface="Roboto"/>
                <a:cs typeface="Roboto"/>
                <a:sym typeface="Roboto"/>
              </a:rPr>
              <a:t>Streamer inception imaged at 80 million frames per second</a:t>
            </a:r>
            <a:endParaRPr sz="3150"/>
          </a:p>
        </p:txBody>
      </p:sp>
      <p:sp>
        <p:nvSpPr>
          <p:cNvPr id="136" name="Google Shape;136;p1"/>
          <p:cNvSpPr txBox="1"/>
          <p:nvPr/>
        </p:nvSpPr>
        <p:spPr>
          <a:xfrm>
            <a:off x="1273200" y="2231725"/>
            <a:ext cx="70326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62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45454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92384"/>
              <a:buFont typeface="Arial"/>
              <a:buNone/>
            </a:pPr>
            <a:r>
              <a:rPr lang="en" sz="1731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Luis Contreras-Vidal</a:t>
            </a:r>
            <a:r>
              <a:rPr lang="en" sz="1731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Christian Peterson, Caitano da Silva, Michael Hargather, Richard Sonnenfeld</a:t>
            </a:r>
            <a:endParaRPr sz="1731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92384"/>
              <a:buFont typeface="Arial"/>
              <a:buNone/>
            </a:pPr>
            <a:endParaRPr sz="1731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8560"/>
              <a:buFont typeface="Arial"/>
              <a:buNone/>
            </a:pPr>
            <a:r>
              <a:rPr lang="en" sz="1473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Dept. of Physics &amp; Langmuir Lab</a:t>
            </a:r>
            <a:endParaRPr sz="1473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8560"/>
              <a:buFont typeface="Arial"/>
              <a:buNone/>
            </a:pPr>
            <a:r>
              <a:rPr lang="en" sz="1473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Dept. of Mechanical Engineering</a:t>
            </a:r>
            <a:endParaRPr sz="1473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8560"/>
              <a:buFont typeface="Arial"/>
              <a:buNone/>
            </a:pPr>
            <a:r>
              <a:rPr lang="en" sz="1473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 Mexico Institute of Mining and Technology</a:t>
            </a:r>
            <a:endParaRPr sz="84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4612" y="4129425"/>
            <a:ext cx="3514775" cy="1014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" name="Google Shape;138;p1"/>
          <p:cNvGrpSpPr/>
          <p:nvPr/>
        </p:nvGrpSpPr>
        <p:grpSpPr>
          <a:xfrm rot="10800000">
            <a:off x="7264295" y="3512750"/>
            <a:ext cx="1886211" cy="1630750"/>
            <a:chOff x="-305" y="-4155"/>
            <a:chExt cx="2514948" cy="2174333"/>
          </a:xfrm>
        </p:grpSpPr>
        <p:sp>
          <p:nvSpPr>
            <p:cNvPr id="139" name="Google Shape;139;p1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solidFill>
              <a:srgbClr val="00587A">
                <a:alpha val="200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solidFill>
              <a:srgbClr val="00587A">
                <a:alpha val="200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solidFill>
              <a:srgbClr val="00587A">
                <a:alpha val="200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endParaRPr sz="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solidFill>
              <a:srgbClr val="00587A">
                <a:alpha val="200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"/>
          <p:cNvSpPr txBox="1">
            <a:spLocks noGrp="1"/>
          </p:cNvSpPr>
          <p:nvPr>
            <p:ph type="ftr" idx="11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b="1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284" name="Google Shape;284;p10"/>
          <p:cNvSpPr txBox="1">
            <a:spLocks noGrp="1"/>
          </p:cNvSpPr>
          <p:nvPr>
            <p:ph type="sldNum" idx="12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0"/>
          <p:cNvSpPr txBox="1">
            <a:spLocks noGrp="1"/>
          </p:cNvSpPr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 u="sng">
                <a:latin typeface="Merriweather"/>
                <a:ea typeface="Merriweather"/>
                <a:cs typeface="Merriweather"/>
                <a:sym typeface="Merriweather"/>
              </a:rPr>
              <a:t>Negative discharge dynamics</a:t>
            </a:r>
            <a:r>
              <a:rPr lang="en" sz="2600" u="sng">
                <a:latin typeface="Merriweather"/>
                <a:ea typeface="Merriweather"/>
                <a:cs typeface="Merriweather"/>
                <a:sym typeface="Merriweather"/>
              </a:rPr>
              <a:t>: Timelapse</a:t>
            </a:r>
            <a:endParaRPr u="sng"/>
          </a:p>
        </p:txBody>
      </p:sp>
      <p:pic>
        <p:nvPicPr>
          <p:cNvPr id="286" name="Google Shape;28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2661" y="4303500"/>
            <a:ext cx="2911416" cy="8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" name="Google Shape;287;p10"/>
          <p:cNvGrpSpPr/>
          <p:nvPr/>
        </p:nvGrpSpPr>
        <p:grpSpPr>
          <a:xfrm>
            <a:off x="158425" y="712500"/>
            <a:ext cx="8799900" cy="3514935"/>
            <a:chOff x="82225" y="1169700"/>
            <a:chExt cx="8799900" cy="3514935"/>
          </a:xfrm>
        </p:grpSpPr>
        <p:pic>
          <p:nvPicPr>
            <p:cNvPr id="288" name="Google Shape;288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2400" y="1245900"/>
              <a:ext cx="6384886" cy="3438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10"/>
            <p:cNvPicPr preferRelativeResize="0"/>
            <p:nvPr/>
          </p:nvPicPr>
          <p:blipFill rotWithShape="1">
            <a:blip r:embed="rId5">
              <a:alphaModFix/>
            </a:blip>
            <a:srcRect l="12143" t="1002" r="18028" b="1692"/>
            <a:stretch/>
          </p:blipFill>
          <p:spPr>
            <a:xfrm>
              <a:off x="4326975" y="1245900"/>
              <a:ext cx="4428585" cy="3323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p10"/>
            <p:cNvSpPr/>
            <p:nvPr/>
          </p:nvSpPr>
          <p:spPr>
            <a:xfrm>
              <a:off x="82225" y="1169700"/>
              <a:ext cx="8799900" cy="3514800"/>
            </a:xfrm>
            <a:prstGeom prst="rect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1" name="Google Shape;291;p10"/>
          <p:cNvGrpSpPr/>
          <p:nvPr/>
        </p:nvGrpSpPr>
        <p:grpSpPr>
          <a:xfrm>
            <a:off x="7643450" y="4370482"/>
            <a:ext cx="1069975" cy="666843"/>
            <a:chOff x="485625" y="4303507"/>
            <a:chExt cx="1069975" cy="666843"/>
          </a:xfrm>
        </p:grpSpPr>
        <p:pic>
          <p:nvPicPr>
            <p:cNvPr id="292" name="Google Shape;292;p1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5625" y="4303507"/>
              <a:ext cx="1069975" cy="666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3" name="Google Shape;293;p10"/>
            <p:cNvSpPr txBox="1"/>
            <p:nvPr/>
          </p:nvSpPr>
          <p:spPr>
            <a:xfrm>
              <a:off x="919300" y="4601050"/>
              <a:ext cx="636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SIMX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1"/>
          <p:cNvSpPr txBox="1">
            <a:spLocks noGrp="1"/>
          </p:cNvSpPr>
          <p:nvPr>
            <p:ph type="ftr" idx="11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b="1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299" name="Google Shape;299;p11"/>
          <p:cNvSpPr txBox="1">
            <a:spLocks noGrp="1"/>
          </p:cNvSpPr>
          <p:nvPr>
            <p:ph type="sldNum" idx="12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1"/>
          <p:cNvSpPr txBox="1">
            <a:spLocks noGrp="1"/>
          </p:cNvSpPr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7"/>
              <a:buFont typeface="Arial"/>
              <a:buNone/>
            </a:pPr>
            <a:r>
              <a:rPr lang="en" sz="2600" b="1" u="sng">
                <a:latin typeface="Merriweather"/>
                <a:ea typeface="Merriweather"/>
                <a:cs typeface="Merriweather"/>
                <a:sym typeface="Merriweather"/>
              </a:rPr>
              <a:t>Negative discharge dynamics</a:t>
            </a:r>
            <a:r>
              <a:rPr lang="en" sz="2600" u="sng">
                <a:latin typeface="Merriweather"/>
                <a:ea typeface="Merriweather"/>
                <a:cs typeface="Merriweather"/>
                <a:sym typeface="Merriweather"/>
              </a:rPr>
              <a:t>: Long vs short exposure</a:t>
            </a:r>
            <a:endParaRPr u="sng"/>
          </a:p>
        </p:txBody>
      </p:sp>
      <p:pic>
        <p:nvPicPr>
          <p:cNvPr id="301" name="Google Shape;30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2661" y="4303500"/>
            <a:ext cx="2911416" cy="8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1"/>
          <p:cNvSpPr/>
          <p:nvPr/>
        </p:nvSpPr>
        <p:spPr>
          <a:xfrm>
            <a:off x="287950" y="1017200"/>
            <a:ext cx="8729100" cy="31005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11"/>
          <p:cNvPicPr preferRelativeResize="0"/>
          <p:nvPr/>
        </p:nvPicPr>
        <p:blipFill rotWithShape="1">
          <a:blip r:embed="rId4">
            <a:alphaModFix/>
          </a:blip>
          <a:srcRect l="12143" t="1002" r="18028" b="1692"/>
          <a:stretch/>
        </p:blipFill>
        <p:spPr>
          <a:xfrm>
            <a:off x="351375" y="1102525"/>
            <a:ext cx="4059648" cy="289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1"/>
          <p:cNvSpPr/>
          <p:nvPr/>
        </p:nvSpPr>
        <p:spPr>
          <a:xfrm rot="-2541547">
            <a:off x="1054526" y="1902273"/>
            <a:ext cx="1016004" cy="338707"/>
          </a:xfrm>
          <a:prstGeom prst="flowChartTerminator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11"/>
          <p:cNvPicPr preferRelativeResize="0"/>
          <p:nvPr/>
        </p:nvPicPr>
        <p:blipFill rotWithShape="1">
          <a:blip r:embed="rId5">
            <a:alphaModFix/>
          </a:blip>
          <a:srcRect l="1095" t="1307" r="6874" b="1858"/>
          <a:stretch/>
        </p:blipFill>
        <p:spPr>
          <a:xfrm>
            <a:off x="4563425" y="1178725"/>
            <a:ext cx="4400727" cy="253260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1"/>
          <p:cNvSpPr/>
          <p:nvPr/>
        </p:nvSpPr>
        <p:spPr>
          <a:xfrm rot="-1256715">
            <a:off x="5729174" y="1698365"/>
            <a:ext cx="1016024" cy="338708"/>
          </a:xfrm>
          <a:prstGeom prst="flowChartTerminator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" name="Google Shape;307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22850" y="4303500"/>
            <a:ext cx="1177274" cy="7672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" name="Google Shape;308;p11"/>
          <p:cNvGrpSpPr/>
          <p:nvPr/>
        </p:nvGrpSpPr>
        <p:grpSpPr>
          <a:xfrm>
            <a:off x="619600" y="4294645"/>
            <a:ext cx="1069975" cy="666843"/>
            <a:chOff x="485625" y="4303507"/>
            <a:chExt cx="1069975" cy="666843"/>
          </a:xfrm>
        </p:grpSpPr>
        <p:pic>
          <p:nvPicPr>
            <p:cNvPr id="309" name="Google Shape;309;p1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85625" y="4303507"/>
              <a:ext cx="1069975" cy="666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Google Shape;310;p11"/>
            <p:cNvSpPr txBox="1"/>
            <p:nvPr/>
          </p:nvSpPr>
          <p:spPr>
            <a:xfrm>
              <a:off x="919300" y="4601050"/>
              <a:ext cx="636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SIMX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2"/>
          <p:cNvSpPr txBox="1">
            <a:spLocks noGrp="1"/>
          </p:cNvSpPr>
          <p:nvPr>
            <p:ph type="ftr" idx="11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b="1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316" name="Google Shape;316;p12"/>
          <p:cNvSpPr txBox="1">
            <a:spLocks noGrp="1"/>
          </p:cNvSpPr>
          <p:nvPr>
            <p:ph type="sldNum" idx="12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2"/>
          <p:cNvSpPr txBox="1">
            <a:spLocks noGrp="1"/>
          </p:cNvSpPr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 u="sng">
                <a:latin typeface="Merriweather"/>
                <a:ea typeface="Merriweather"/>
                <a:cs typeface="Merriweather"/>
                <a:sym typeface="Merriweather"/>
              </a:rPr>
              <a:t>Positive vs negative discharge dynamics</a:t>
            </a:r>
            <a:r>
              <a:rPr lang="en" sz="2600" u="sng">
                <a:latin typeface="Merriweather"/>
                <a:ea typeface="Merriweather"/>
                <a:cs typeface="Merriweather"/>
                <a:sym typeface="Merriweather"/>
              </a:rPr>
              <a:t>:</a:t>
            </a:r>
            <a:endParaRPr u="sng"/>
          </a:p>
        </p:txBody>
      </p:sp>
      <p:pic>
        <p:nvPicPr>
          <p:cNvPr id="318" name="Google Shape;31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2661" y="4303500"/>
            <a:ext cx="2911416" cy="8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2"/>
          <p:cNvSpPr/>
          <p:nvPr/>
        </p:nvSpPr>
        <p:spPr>
          <a:xfrm rot="-2541547">
            <a:off x="1054526" y="1826073"/>
            <a:ext cx="1016004" cy="338707"/>
          </a:xfrm>
          <a:prstGeom prst="flowChartTerminator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2"/>
          <p:cNvSpPr/>
          <p:nvPr/>
        </p:nvSpPr>
        <p:spPr>
          <a:xfrm rot="-1523951">
            <a:off x="5716920" y="1576490"/>
            <a:ext cx="1015988" cy="338695"/>
          </a:xfrm>
          <a:prstGeom prst="flowChartTerminator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Google Shape;321;p12"/>
          <p:cNvPicPr preferRelativeResize="0"/>
          <p:nvPr/>
        </p:nvPicPr>
        <p:blipFill rotWithShape="1">
          <a:blip r:embed="rId4">
            <a:alphaModFix/>
          </a:blip>
          <a:srcRect l="1095" t="1307" r="6874" b="1858"/>
          <a:stretch/>
        </p:blipFill>
        <p:spPr>
          <a:xfrm>
            <a:off x="4652775" y="1184325"/>
            <a:ext cx="4400727" cy="253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2"/>
          <p:cNvPicPr preferRelativeResize="0"/>
          <p:nvPr/>
        </p:nvPicPr>
        <p:blipFill rotWithShape="1">
          <a:blip r:embed="rId5">
            <a:alphaModFix/>
          </a:blip>
          <a:srcRect t="9852" b="9851"/>
          <a:stretch/>
        </p:blipFill>
        <p:spPr>
          <a:xfrm>
            <a:off x="76200" y="1107938"/>
            <a:ext cx="4538576" cy="273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2"/>
          <p:cNvPicPr preferRelativeResize="0"/>
          <p:nvPr/>
        </p:nvPicPr>
        <p:blipFill rotWithShape="1">
          <a:blip r:embed="rId5">
            <a:alphaModFix/>
          </a:blip>
          <a:srcRect t="76452" r="-4373" b="9851"/>
          <a:stretch/>
        </p:blipFill>
        <p:spPr>
          <a:xfrm>
            <a:off x="4448025" y="3437075"/>
            <a:ext cx="4690374" cy="44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2"/>
          <p:cNvPicPr preferRelativeResize="0"/>
          <p:nvPr/>
        </p:nvPicPr>
        <p:blipFill rotWithShape="1">
          <a:blip r:embed="rId5">
            <a:alphaModFix/>
          </a:blip>
          <a:srcRect t="9852" r="88677" b="9851"/>
          <a:stretch/>
        </p:blipFill>
        <p:spPr>
          <a:xfrm>
            <a:off x="4468150" y="1128937"/>
            <a:ext cx="513901" cy="2733226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2"/>
          <p:cNvSpPr txBox="1"/>
          <p:nvPr/>
        </p:nvSpPr>
        <p:spPr>
          <a:xfrm>
            <a:off x="526325" y="1160600"/>
            <a:ext cx="2756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Positive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12"/>
          <p:cNvSpPr txBox="1"/>
          <p:nvPr/>
        </p:nvSpPr>
        <p:spPr>
          <a:xfrm>
            <a:off x="4956900" y="1160600"/>
            <a:ext cx="2756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Negative</a:t>
            </a:r>
            <a:endParaRPr sz="1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22450" y="3617700"/>
            <a:ext cx="1063025" cy="692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3"/>
          <p:cNvSpPr txBox="1">
            <a:spLocks noGrp="1"/>
          </p:cNvSpPr>
          <p:nvPr>
            <p:ph type="ftr" idx="11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b="1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333" name="Google Shape;333;p13"/>
          <p:cNvSpPr txBox="1">
            <a:spLocks noGrp="1"/>
          </p:cNvSpPr>
          <p:nvPr>
            <p:ph type="sldNum" idx="12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3"/>
          <p:cNvSpPr txBox="1">
            <a:spLocks noGrp="1"/>
          </p:cNvSpPr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 u="sng">
                <a:latin typeface="Merriweather"/>
                <a:ea typeface="Merriweather"/>
                <a:cs typeface="Merriweather"/>
                <a:sym typeface="Merriweather"/>
              </a:rPr>
              <a:t>Summary and conclusions</a:t>
            </a:r>
            <a:endParaRPr u="sng"/>
          </a:p>
        </p:txBody>
      </p:sp>
      <p:pic>
        <p:nvPicPr>
          <p:cNvPr id="335" name="Google Shape;33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811" y="4270925"/>
            <a:ext cx="2911416" cy="8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3"/>
          <p:cNvSpPr txBox="1"/>
          <p:nvPr/>
        </p:nvSpPr>
        <p:spPr>
          <a:xfrm>
            <a:off x="488850" y="910650"/>
            <a:ext cx="8166300" cy="3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1D1E"/>
              </a:buClr>
              <a:buSzPts val="2000"/>
              <a:buFont typeface="Arial"/>
              <a:buChar char="❖"/>
            </a:pPr>
            <a:r>
              <a:rPr lang="en" sz="2000" b="0" i="0" u="none" strike="noStrike" cap="none">
                <a:solidFill>
                  <a:srgbClr val="1C1D1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Runaway electrons are produced early on during the streamer inception phase. Therefore:</a:t>
            </a:r>
            <a:endParaRPr sz="2000" b="0" i="0" u="none" strike="noStrike" cap="none">
              <a:solidFill>
                <a:srgbClr val="1C1D1E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1D1E"/>
              </a:buClr>
              <a:buSzPts val="1900"/>
              <a:buFont typeface="Arial"/>
              <a:buChar char="➢"/>
            </a:pPr>
            <a:r>
              <a:rPr lang="en" sz="1900" b="0" i="0" u="none" strike="noStrike" cap="none">
                <a:solidFill>
                  <a:srgbClr val="1C1D1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Runaway electrons may influence the discharge development; &amp;</a:t>
            </a:r>
            <a:endParaRPr sz="1900" b="0" i="0" u="none" strike="noStrike" cap="none">
              <a:solidFill>
                <a:srgbClr val="1C1D1E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1D1E"/>
              </a:buClr>
              <a:buSzPts val="1900"/>
              <a:buFont typeface="Arial"/>
              <a:buChar char="➢"/>
            </a:pPr>
            <a:r>
              <a:rPr lang="en" sz="1900" b="0" i="0" u="none" strike="noStrike" cap="none">
                <a:solidFill>
                  <a:srgbClr val="1C1D1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No complex mechanisms are necessary to explain their production.</a:t>
            </a:r>
            <a:endParaRPr sz="1900" b="0" i="0" u="none" strike="noStrike" cap="none">
              <a:solidFill>
                <a:srgbClr val="1C1D1E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1000"/>
              </a:spcBef>
              <a:spcAft>
                <a:spcPts val="1900"/>
              </a:spcAft>
              <a:buClr>
                <a:srgbClr val="1C1D1E"/>
              </a:buClr>
              <a:buSzPts val="2000"/>
              <a:buFont typeface="Arial"/>
              <a:buChar char="❖"/>
            </a:pPr>
            <a:r>
              <a:rPr lang="en" sz="2000" b="0" i="0" u="none" strike="noStrike" cap="none">
                <a:solidFill>
                  <a:srgbClr val="1C1D1E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Positive discharges do not produce X-rays and have different morphological features.</a:t>
            </a:r>
            <a:endParaRPr sz="2000" b="0" i="0" u="none" strike="noStrike" cap="none">
              <a:solidFill>
                <a:srgbClr val="1C1D1E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3"/>
          <p:cNvSpPr txBox="1"/>
          <p:nvPr/>
        </p:nvSpPr>
        <p:spPr>
          <a:xfrm>
            <a:off x="3951725" y="4454150"/>
            <a:ext cx="55359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Acknowledgements:</a:t>
            </a:r>
            <a:r>
              <a:rPr lang="en" sz="11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This research has been primarily supported by NSF Grant AGS-1917069 to New Mexico Tech. The Spark Lab was largely built via DURIP Grant FA9550-19-1-009 from the Air Force Office of Scientific Research.</a:t>
            </a:r>
            <a:endParaRPr sz="1100" b="0" i="0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 </a:t>
            </a: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4"/>
          <p:cNvSpPr txBox="1">
            <a:spLocks noGrp="1"/>
          </p:cNvSpPr>
          <p:nvPr>
            <p:ph type="ftr" idx="11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b="1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343" name="Google Shape;343;p14"/>
          <p:cNvSpPr txBox="1">
            <a:spLocks noGrp="1"/>
          </p:cNvSpPr>
          <p:nvPr>
            <p:ph type="sldNum" idx="12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4"/>
          <p:cNvSpPr txBox="1">
            <a:spLocks noGrp="1"/>
          </p:cNvSpPr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 u="sng">
                <a:latin typeface="Merriweather"/>
                <a:ea typeface="Merriweather"/>
                <a:cs typeface="Merriweather"/>
                <a:sym typeface="Merriweather"/>
              </a:rPr>
              <a:t>References</a:t>
            </a:r>
            <a:endParaRPr u="sng"/>
          </a:p>
        </p:txBody>
      </p:sp>
      <p:pic>
        <p:nvPicPr>
          <p:cNvPr id="345" name="Google Shape;34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2661" y="4303500"/>
            <a:ext cx="2911416" cy="8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4"/>
          <p:cNvSpPr txBox="1"/>
          <p:nvPr/>
        </p:nvSpPr>
        <p:spPr>
          <a:xfrm>
            <a:off x="94213" y="761163"/>
            <a:ext cx="8166300" cy="3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D1E"/>
              </a:buClr>
              <a:buSzPts val="1800"/>
              <a:buFont typeface="Arial"/>
              <a:buChar char="➢"/>
            </a:pPr>
            <a:r>
              <a:rPr lang="en" sz="1800" b="0" i="0" u="none" strike="noStrike" cap="none">
                <a:solidFill>
                  <a:srgbClr val="1C1D1E"/>
                </a:solidFill>
                <a:latin typeface="Open Sans"/>
                <a:ea typeface="Open Sans"/>
                <a:cs typeface="Open Sans"/>
                <a:sym typeface="Open Sans"/>
              </a:rPr>
              <a:t>Cooray, </a:t>
            </a:r>
            <a:r>
              <a:rPr lang="en" sz="1800" b="0" i="1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et al.</a:t>
            </a:r>
            <a:r>
              <a:rPr lang="en"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b="0" i="0" u="none" strike="noStrike" cap="none">
                <a:solidFill>
                  <a:srgbClr val="1C1D1E"/>
                </a:solidFill>
                <a:latin typeface="Open Sans"/>
                <a:ea typeface="Open Sans"/>
                <a:cs typeface="Open Sans"/>
                <a:sym typeface="Open Sans"/>
              </a:rPr>
              <a:t> (2009). On the possible origin of X-rays in long laboratory sparks. </a:t>
            </a:r>
            <a:r>
              <a:rPr lang="en" sz="1800" b="0" i="1" u="none" strike="noStrike" cap="none">
                <a:solidFill>
                  <a:srgbClr val="1C1D1E"/>
                </a:solidFill>
                <a:latin typeface="Open Sans"/>
                <a:ea typeface="Open Sans"/>
                <a:cs typeface="Open Sans"/>
                <a:sym typeface="Open Sans"/>
              </a:rPr>
              <a:t>Journal of Atmospheric and Solar-Terrestrial Physics</a:t>
            </a:r>
            <a:r>
              <a:rPr lang="en" sz="1800" b="0" i="0" u="none" strike="noStrike" cap="none">
                <a:solidFill>
                  <a:srgbClr val="1C1D1E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endParaRPr sz="1800" b="0" i="0" u="none" strike="noStrike" cap="none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1D1E"/>
              </a:buClr>
              <a:buSzPts val="1800"/>
              <a:buFont typeface="Arial"/>
              <a:buChar char="➢"/>
            </a:pPr>
            <a:r>
              <a:rPr lang="en" sz="1800" b="0" i="0" u="none" strike="noStrike" cap="none">
                <a:solidFill>
                  <a:srgbClr val="1C1D1E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Ihaddadene, </a:t>
            </a:r>
            <a:r>
              <a:rPr lang="en" sz="1800" b="0" i="1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et al.</a:t>
            </a:r>
            <a:r>
              <a:rPr lang="en"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 b="0" i="0" u="none" strike="noStrike" cap="none">
                <a:solidFill>
                  <a:srgbClr val="1C1D1E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(2019). Modeling of a new electron acceleration mechanism ahead of streamers. </a:t>
            </a:r>
            <a:r>
              <a:rPr lang="en" sz="1800" b="0" i="1" u="none" strike="noStrike" cap="none">
                <a:solidFill>
                  <a:srgbClr val="1C1D1E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Journal of Geophysical Research: Space Physics</a:t>
            </a:r>
            <a:r>
              <a:rPr lang="en" sz="1800" b="0" i="0" u="none" strike="noStrike" cap="none">
                <a:solidFill>
                  <a:srgbClr val="1C1D1E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800" b="0" i="0" u="none" strike="noStrike" cap="none">
              <a:solidFill>
                <a:srgbClr val="1C1D1E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D1E"/>
              </a:buClr>
              <a:buSzPts val="1800"/>
              <a:buFont typeface="Open Sans"/>
              <a:buChar char="➢"/>
            </a:pPr>
            <a:r>
              <a:rPr lang="en" sz="1800" b="0" i="0" u="none" strike="noStrike" cap="none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Petrov, N.I. Synchrotron mechanism of X-ray and gamma-ray emissions in lightning and spark discharges. </a:t>
            </a:r>
            <a:r>
              <a:rPr lang="en" sz="1800" b="0" i="1" u="none" strike="noStrike" cap="none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Sci Rep</a:t>
            </a:r>
            <a:r>
              <a:rPr lang="en" sz="1800" b="0" i="0" u="none" strike="noStrike" cap="none">
                <a:solidFill>
                  <a:srgbClr val="222222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11, 19824 (2021). </a:t>
            </a:r>
            <a:endParaRPr sz="1800" b="0" i="0" u="none" strike="noStrike" cap="none">
              <a:solidFill>
                <a:srgbClr val="222222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Roboto"/>
              <a:buChar char="➢"/>
            </a:pPr>
            <a:r>
              <a:rPr lang="en"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Luis Contreras-Vidal </a:t>
            </a:r>
            <a:r>
              <a:rPr lang="en" sz="1800" b="0" i="1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et al.</a:t>
            </a:r>
            <a:r>
              <a:rPr lang="en"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(2023)</a:t>
            </a:r>
            <a:r>
              <a:rPr lang="en" sz="1800" b="0" i="1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. </a:t>
            </a:r>
            <a:r>
              <a:rPr lang="en"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Production of runaway electrons and x-rays during streamer inception phase.  </a:t>
            </a:r>
            <a:r>
              <a:rPr lang="en" sz="1800" b="0" i="1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J. Phys. D: Appl. Phys.</a:t>
            </a:r>
            <a:r>
              <a:rPr lang="en"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56 055201</a:t>
            </a:r>
            <a:endParaRPr sz="1800" b="0" i="0" u="none" strike="noStrike" cap="non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Roboto"/>
              <a:buChar char="➢"/>
            </a:pPr>
            <a:r>
              <a:rPr lang="en"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Sander Nijdam </a:t>
            </a:r>
            <a:r>
              <a:rPr lang="en" sz="1800" b="0" i="1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et al.</a:t>
            </a:r>
            <a:r>
              <a:rPr lang="en"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(2020) The physics of streamer discharge phenomena. </a:t>
            </a:r>
            <a:r>
              <a:rPr lang="en" sz="1800" b="0" i="1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Plasma Sources Sci. Technol.</a:t>
            </a:r>
            <a:r>
              <a:rPr lang="en" sz="180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29 103001</a:t>
            </a:r>
            <a:endParaRPr sz="1800" b="0" i="0" u="none" strike="noStrike" cap="non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"/>
          <p:cNvSpPr txBox="1">
            <a:spLocks noGrp="1"/>
          </p:cNvSpPr>
          <p:nvPr>
            <p:ph type="ftr" idx="11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b="1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148" name="Google Shape;148;p2"/>
          <p:cNvSpPr txBox="1">
            <a:spLocks noGrp="1"/>
          </p:cNvSpPr>
          <p:nvPr>
            <p:ph type="sldNum" idx="12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"/>
          <p:cNvSpPr txBox="1">
            <a:spLocks noGrp="1"/>
          </p:cNvSpPr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u="sng">
                <a:latin typeface="Merriweather"/>
                <a:ea typeface="Merriweather"/>
                <a:cs typeface="Merriweather"/>
                <a:sym typeface="Merriweather"/>
              </a:rPr>
              <a:t>Runaway electron acceleration mechanisms</a:t>
            </a:r>
            <a:endParaRPr u="sng"/>
          </a:p>
        </p:txBody>
      </p:sp>
      <p:pic>
        <p:nvPicPr>
          <p:cNvPr id="150" name="Google Shape;15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2661" y="4303500"/>
            <a:ext cx="2911416" cy="8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"/>
          <p:cNvSpPr txBox="1"/>
          <p:nvPr/>
        </p:nvSpPr>
        <p:spPr>
          <a:xfrm>
            <a:off x="208976" y="3845625"/>
            <a:ext cx="30000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" sz="1050" b="0" i="0" u="none" strike="noStrike" cap="none">
                <a:solidFill>
                  <a:srgbClr val="1C1D1E"/>
                </a:solidFill>
                <a:latin typeface="Open Sans"/>
                <a:ea typeface="Open Sans"/>
                <a:cs typeface="Open Sans"/>
                <a:sym typeface="Open Sans"/>
              </a:rPr>
              <a:t>Cooray, et al. (2009). On the possible origin of X-rays in long laboratory sparks. </a:t>
            </a:r>
            <a:r>
              <a:rPr lang="en" sz="1050" b="0" i="1" u="none" strike="noStrike" cap="none">
                <a:solidFill>
                  <a:srgbClr val="1C1D1E"/>
                </a:solidFill>
                <a:latin typeface="Open Sans"/>
                <a:ea typeface="Open Sans"/>
                <a:cs typeface="Open Sans"/>
                <a:sym typeface="Open Sans"/>
              </a:rPr>
              <a:t>Journal of Atmospheric and Solar-Terrestrial Physics</a:t>
            </a:r>
            <a:r>
              <a:rPr lang="en" sz="1050" b="0" i="0" u="none" strike="noStrike" cap="none">
                <a:solidFill>
                  <a:srgbClr val="1C1D1E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endParaRPr sz="900" b="0" i="0" u="none" strike="noStrike" cap="none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175" y="718425"/>
            <a:ext cx="3892076" cy="309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"/>
          <p:cNvSpPr/>
          <p:nvPr/>
        </p:nvSpPr>
        <p:spPr>
          <a:xfrm>
            <a:off x="208975" y="788700"/>
            <a:ext cx="4047300" cy="30294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4" name="Google Shape;154;p2"/>
          <p:cNvGrpSpPr/>
          <p:nvPr/>
        </p:nvGrpSpPr>
        <p:grpSpPr>
          <a:xfrm>
            <a:off x="4375849" y="841798"/>
            <a:ext cx="4644982" cy="3148270"/>
            <a:chOff x="435775" y="406603"/>
            <a:chExt cx="8272452" cy="4095576"/>
          </a:xfrm>
        </p:grpSpPr>
        <p:sp>
          <p:nvSpPr>
            <p:cNvPr id="155" name="Google Shape;155;p2"/>
            <p:cNvSpPr txBox="1"/>
            <p:nvPr/>
          </p:nvSpPr>
          <p:spPr>
            <a:xfrm>
              <a:off x="494637" y="3326179"/>
              <a:ext cx="5006400" cy="11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" sz="1050" b="0" i="0" u="none" strike="noStrike" cap="none">
                  <a:solidFill>
                    <a:srgbClr val="1C1D1E"/>
                  </a:solidFill>
                  <a:highlight>
                    <a:srgbClr val="FFFFFF"/>
                  </a:highlight>
                  <a:latin typeface="Open Sans"/>
                  <a:ea typeface="Open Sans"/>
                  <a:cs typeface="Open Sans"/>
                  <a:sym typeface="Open Sans"/>
                </a:rPr>
                <a:t>Ihaddadene, et al. (2019). Modeling of a new electron acceleration mechanism ahead of streamers. </a:t>
              </a:r>
              <a:r>
                <a:rPr lang="en" sz="1050" b="0" i="1" u="none" strike="noStrike" cap="none">
                  <a:solidFill>
                    <a:srgbClr val="1C1D1E"/>
                  </a:solidFill>
                  <a:highlight>
                    <a:srgbClr val="FFFFFF"/>
                  </a:highlight>
                  <a:latin typeface="Open Sans"/>
                  <a:ea typeface="Open Sans"/>
                  <a:cs typeface="Open Sans"/>
                  <a:sym typeface="Open Sans"/>
                </a:rPr>
                <a:t>Journal of Geophysical Research: Space Physics</a:t>
              </a:r>
              <a:r>
                <a:rPr lang="en" sz="1050" b="0" i="0" u="none" strike="noStrike" cap="none">
                  <a:solidFill>
                    <a:srgbClr val="1C1D1E"/>
                  </a:solidFill>
                  <a:highlight>
                    <a:srgbClr val="FFFFFF"/>
                  </a:highlight>
                  <a:latin typeface="Open Sans"/>
                  <a:ea typeface="Open Sans"/>
                  <a:cs typeface="Open Sans"/>
                  <a:sym typeface="Open Sans"/>
                </a:rPr>
                <a:t>.</a:t>
              </a:r>
              <a:endParaRPr sz="900" b="0" i="0" u="none" strike="noStrike" cap="none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6" name="Google Shape;156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5775" y="406603"/>
              <a:ext cx="8272452" cy="28204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7" name="Google Shape;157;p2"/>
          <p:cNvSpPr/>
          <p:nvPr/>
        </p:nvSpPr>
        <p:spPr>
          <a:xfrm>
            <a:off x="4375975" y="788700"/>
            <a:ext cx="4644900" cy="22776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"/>
          <p:cNvSpPr txBox="1">
            <a:spLocks noGrp="1"/>
          </p:cNvSpPr>
          <p:nvPr>
            <p:ph type="ftr" idx="11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b="1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163" name="Google Shape;163;p3"/>
          <p:cNvSpPr txBox="1">
            <a:spLocks noGrp="1"/>
          </p:cNvSpPr>
          <p:nvPr>
            <p:ph type="sldNum" idx="12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7"/>
              <a:buFont typeface="Arial"/>
              <a:buNone/>
            </a:pPr>
            <a:r>
              <a:rPr lang="en" sz="2600" u="sng">
                <a:latin typeface="Merriweather"/>
                <a:ea typeface="Merriweather"/>
                <a:cs typeface="Merriweather"/>
                <a:sym typeface="Merriweather"/>
              </a:rPr>
              <a:t>Production of runaway electrons during the streamer inception phase</a:t>
            </a:r>
            <a:endParaRPr u="sng"/>
          </a:p>
        </p:txBody>
      </p:sp>
      <p:pic>
        <p:nvPicPr>
          <p:cNvPr id="165" name="Google Shape;16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2661" y="4303500"/>
            <a:ext cx="2911416" cy="8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"/>
          <p:cNvSpPr txBox="1"/>
          <p:nvPr/>
        </p:nvSpPr>
        <p:spPr>
          <a:xfrm>
            <a:off x="230050" y="3923725"/>
            <a:ext cx="49077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" sz="125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Luis Contreras-Vidal </a:t>
            </a:r>
            <a:r>
              <a:rPr lang="en" sz="1250" b="0" i="1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et al</a:t>
            </a:r>
            <a:r>
              <a:rPr lang="en" sz="125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2023 </a:t>
            </a:r>
            <a:r>
              <a:rPr lang="en" sz="1250" b="0" i="1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J. Phys. D: Appl. Phys.</a:t>
            </a:r>
            <a:r>
              <a:rPr lang="en" sz="125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50" b="1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56</a:t>
            </a:r>
            <a:r>
              <a:rPr lang="en" sz="125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055201</a:t>
            </a:r>
            <a:endParaRPr sz="1500" b="0" i="0" u="none" strike="noStrike" cap="non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7" name="Google Shape;167;p3"/>
          <p:cNvPicPr preferRelativeResize="0"/>
          <p:nvPr/>
        </p:nvPicPr>
        <p:blipFill rotWithShape="1">
          <a:blip r:embed="rId4">
            <a:alphaModFix/>
          </a:blip>
          <a:srcRect l="943" r="825"/>
          <a:stretch/>
        </p:blipFill>
        <p:spPr>
          <a:xfrm>
            <a:off x="251725" y="1033425"/>
            <a:ext cx="8682598" cy="267162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"/>
          <p:cNvSpPr/>
          <p:nvPr/>
        </p:nvSpPr>
        <p:spPr>
          <a:xfrm>
            <a:off x="230050" y="1033350"/>
            <a:ext cx="8822100" cy="28905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67617" y="4045125"/>
            <a:ext cx="1288962" cy="8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"/>
          <p:cNvSpPr txBox="1"/>
          <p:nvPr/>
        </p:nvSpPr>
        <p:spPr>
          <a:xfrm>
            <a:off x="4310450" y="3566275"/>
            <a:ext cx="12264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r>
              <a:rPr lang="en" sz="1250" b="0" i="0" u="none" strike="noStrike" cap="non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Time (ns)</a:t>
            </a:r>
            <a:endParaRPr sz="1500" b="0" i="0" u="none" strike="noStrike" cap="non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"/>
          <p:cNvSpPr txBox="1">
            <a:spLocks noGrp="1"/>
          </p:cNvSpPr>
          <p:nvPr>
            <p:ph type="ftr" idx="11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b="1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176" name="Google Shape;176;p4"/>
          <p:cNvSpPr txBox="1">
            <a:spLocks noGrp="1"/>
          </p:cNvSpPr>
          <p:nvPr>
            <p:ph type="sldNum" idx="12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"/>
          <p:cNvSpPr txBox="1">
            <a:spLocks noGrp="1"/>
          </p:cNvSpPr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7"/>
              <a:buFont typeface="Arial"/>
              <a:buNone/>
            </a:pPr>
            <a:r>
              <a:rPr lang="en" sz="2600" u="sng">
                <a:latin typeface="Merriweather"/>
                <a:ea typeface="Merriweather"/>
                <a:cs typeface="Merriweather"/>
                <a:sym typeface="Merriweather"/>
              </a:rPr>
              <a:t>Production of runaway electrons during the streamer inception phase</a:t>
            </a:r>
            <a:endParaRPr u="sng"/>
          </a:p>
        </p:txBody>
      </p:sp>
      <p:pic>
        <p:nvPicPr>
          <p:cNvPr id="178" name="Google Shape;17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6292" y="4303500"/>
            <a:ext cx="2911416" cy="8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" name="Google Shape;179;p4"/>
          <p:cNvGrpSpPr/>
          <p:nvPr/>
        </p:nvGrpSpPr>
        <p:grpSpPr>
          <a:xfrm>
            <a:off x="1163290" y="569403"/>
            <a:ext cx="7795488" cy="3869285"/>
            <a:chOff x="1963600" y="994168"/>
            <a:chExt cx="6619248" cy="3977882"/>
          </a:xfrm>
        </p:grpSpPr>
        <p:grpSp>
          <p:nvGrpSpPr>
            <p:cNvPr id="180" name="Google Shape;180;p4"/>
            <p:cNvGrpSpPr/>
            <p:nvPr/>
          </p:nvGrpSpPr>
          <p:grpSpPr>
            <a:xfrm>
              <a:off x="2245780" y="994168"/>
              <a:ext cx="6337068" cy="3494171"/>
              <a:chOff x="2245780" y="994168"/>
              <a:chExt cx="6337068" cy="3494171"/>
            </a:xfrm>
          </p:grpSpPr>
          <p:pic>
            <p:nvPicPr>
              <p:cNvPr id="181" name="Google Shape;181;p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245780" y="1326178"/>
                <a:ext cx="5068298" cy="316216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2" name="Google Shape;182;p4"/>
              <p:cNvSpPr/>
              <p:nvPr/>
            </p:nvSpPr>
            <p:spPr>
              <a:xfrm>
                <a:off x="8100748" y="994168"/>
                <a:ext cx="482100" cy="3321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6334520" y="1419178"/>
                <a:ext cx="828000" cy="3693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4" name="Google Shape;184;p4"/>
            <p:cNvSpPr txBox="1"/>
            <p:nvPr/>
          </p:nvSpPr>
          <p:spPr>
            <a:xfrm>
              <a:off x="1963600" y="4559250"/>
              <a:ext cx="4907700" cy="4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50"/>
                <a:buFont typeface="Arial"/>
                <a:buNone/>
              </a:pPr>
              <a:r>
                <a:rPr lang="en" sz="1250" b="0" i="0" u="none" strike="noStrike" cap="none">
                  <a:solidFill>
                    <a:srgbClr val="333333"/>
                  </a:solidFill>
                  <a:latin typeface="Roboto"/>
                  <a:ea typeface="Roboto"/>
                  <a:cs typeface="Roboto"/>
                  <a:sym typeface="Roboto"/>
                </a:rPr>
                <a:t>Luis Contreras-Vidal </a:t>
              </a:r>
              <a:r>
                <a:rPr lang="en" sz="1250" b="0" i="1" u="none" strike="noStrike" cap="none">
                  <a:solidFill>
                    <a:srgbClr val="333333"/>
                  </a:solidFill>
                  <a:latin typeface="Roboto"/>
                  <a:ea typeface="Roboto"/>
                  <a:cs typeface="Roboto"/>
                  <a:sym typeface="Roboto"/>
                </a:rPr>
                <a:t>et al</a:t>
              </a:r>
              <a:r>
                <a:rPr lang="en" sz="1250" b="0" i="0" u="none" strike="noStrike" cap="none">
                  <a:solidFill>
                    <a:srgbClr val="333333"/>
                  </a:solidFill>
                  <a:latin typeface="Roboto"/>
                  <a:ea typeface="Roboto"/>
                  <a:cs typeface="Roboto"/>
                  <a:sym typeface="Roboto"/>
                </a:rPr>
                <a:t> 2023 </a:t>
              </a:r>
              <a:r>
                <a:rPr lang="en" sz="1250" b="0" i="1" u="none" strike="noStrike" cap="none">
                  <a:solidFill>
                    <a:srgbClr val="333333"/>
                  </a:solidFill>
                  <a:latin typeface="Roboto"/>
                  <a:ea typeface="Roboto"/>
                  <a:cs typeface="Roboto"/>
                  <a:sym typeface="Roboto"/>
                </a:rPr>
                <a:t>J. Phys. D: Appl. Phys.</a:t>
              </a:r>
              <a:r>
                <a:rPr lang="en" sz="1250" b="0" i="0" u="none" strike="noStrike" cap="none">
                  <a:solidFill>
                    <a:srgbClr val="333333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" sz="1250" b="1" i="0" u="none" strike="noStrike" cap="none">
                  <a:solidFill>
                    <a:srgbClr val="333333"/>
                  </a:solidFill>
                  <a:latin typeface="Roboto"/>
                  <a:ea typeface="Roboto"/>
                  <a:cs typeface="Roboto"/>
                  <a:sym typeface="Roboto"/>
                </a:rPr>
                <a:t>56</a:t>
              </a:r>
              <a:r>
                <a:rPr lang="en" sz="1250" b="0" i="0" u="none" strike="noStrike" cap="none">
                  <a:solidFill>
                    <a:srgbClr val="333333"/>
                  </a:solidFill>
                  <a:latin typeface="Roboto"/>
                  <a:ea typeface="Roboto"/>
                  <a:cs typeface="Roboto"/>
                  <a:sym typeface="Roboto"/>
                </a:rPr>
                <a:t> 055201</a:t>
              </a:r>
              <a:endPara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85" name="Google Shape;185;p4"/>
          <p:cNvSpPr/>
          <p:nvPr/>
        </p:nvSpPr>
        <p:spPr>
          <a:xfrm>
            <a:off x="1315575" y="803950"/>
            <a:ext cx="6358500" cy="31884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4"/>
          <p:cNvSpPr txBox="1"/>
          <p:nvPr/>
        </p:nvSpPr>
        <p:spPr>
          <a:xfrm>
            <a:off x="4917975" y="1133950"/>
            <a:ext cx="2756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 = 148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"/>
          <p:cNvSpPr txBox="1">
            <a:spLocks noGrp="1"/>
          </p:cNvSpPr>
          <p:nvPr>
            <p:ph type="ftr" idx="11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b="1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192" name="Google Shape;192;p5"/>
          <p:cNvSpPr txBox="1">
            <a:spLocks noGrp="1"/>
          </p:cNvSpPr>
          <p:nvPr>
            <p:ph type="sldNum" idx="12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5"/>
          <p:cNvSpPr txBox="1">
            <a:spLocks noGrp="1"/>
          </p:cNvSpPr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 u="sng">
                <a:latin typeface="Merriweather"/>
                <a:ea typeface="Merriweather"/>
                <a:cs typeface="Merriweather"/>
                <a:sym typeface="Merriweather"/>
              </a:rPr>
              <a:t>Negative discharge dynamics</a:t>
            </a:r>
            <a:r>
              <a:rPr lang="en" sz="2600" u="sng">
                <a:latin typeface="Merriweather"/>
                <a:ea typeface="Merriweather"/>
                <a:cs typeface="Merriweather"/>
                <a:sym typeface="Merriweather"/>
              </a:rPr>
              <a:t>: Long exposure</a:t>
            </a:r>
            <a:endParaRPr u="sng"/>
          </a:p>
        </p:txBody>
      </p:sp>
      <p:pic>
        <p:nvPicPr>
          <p:cNvPr id="194" name="Google Shape;19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2661" y="4303500"/>
            <a:ext cx="2911416" cy="8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788700"/>
            <a:ext cx="6384886" cy="343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5"/>
          <p:cNvPicPr preferRelativeResize="0"/>
          <p:nvPr/>
        </p:nvPicPr>
        <p:blipFill rotWithShape="1">
          <a:blip r:embed="rId5">
            <a:alphaModFix/>
          </a:blip>
          <a:srcRect l="1095" t="1307" r="6874" b="1858"/>
          <a:stretch/>
        </p:blipFill>
        <p:spPr>
          <a:xfrm>
            <a:off x="4244825" y="1015425"/>
            <a:ext cx="4683438" cy="265425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5"/>
          <p:cNvSpPr/>
          <p:nvPr/>
        </p:nvSpPr>
        <p:spPr>
          <a:xfrm>
            <a:off x="158425" y="636300"/>
            <a:ext cx="8799900" cy="35148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5"/>
          <p:cNvSpPr/>
          <p:nvPr/>
        </p:nvSpPr>
        <p:spPr>
          <a:xfrm rot="-1758717">
            <a:off x="4829434" y="1625139"/>
            <a:ext cx="2193027" cy="715910"/>
          </a:xfrm>
          <a:prstGeom prst="flowChartTerminator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81334" y="4370950"/>
            <a:ext cx="1009216" cy="6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7075" y="2665079"/>
            <a:ext cx="981067" cy="29137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5"/>
          <p:cNvSpPr/>
          <p:nvPr/>
        </p:nvSpPr>
        <p:spPr>
          <a:xfrm>
            <a:off x="3594325" y="3621975"/>
            <a:ext cx="181800" cy="181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2" name="Google Shape;202;p5"/>
          <p:cNvCxnSpPr/>
          <p:nvPr/>
        </p:nvCxnSpPr>
        <p:spPr>
          <a:xfrm>
            <a:off x="3297625" y="3712875"/>
            <a:ext cx="296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3" name="Google Shape;203;p5"/>
          <p:cNvSpPr/>
          <p:nvPr/>
        </p:nvSpPr>
        <p:spPr>
          <a:xfrm>
            <a:off x="2265850" y="1055783"/>
            <a:ext cx="763200" cy="2913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5"/>
          <p:cNvSpPr txBox="1"/>
          <p:nvPr/>
        </p:nvSpPr>
        <p:spPr>
          <a:xfrm>
            <a:off x="2209200" y="1057925"/>
            <a:ext cx="2424600" cy="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Exposure time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5"/>
          <p:cNvPicPr preferRelativeResize="0"/>
          <p:nvPr/>
        </p:nvPicPr>
        <p:blipFill rotWithShape="1">
          <a:blip r:embed="rId8">
            <a:alphaModFix/>
          </a:blip>
          <a:srcRect b="13814"/>
          <a:stretch/>
        </p:blipFill>
        <p:spPr>
          <a:xfrm>
            <a:off x="1387188" y="1011950"/>
            <a:ext cx="712536" cy="2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5"/>
          <p:cNvPicPr preferRelativeResize="0"/>
          <p:nvPr/>
        </p:nvPicPr>
        <p:blipFill rotWithShape="1">
          <a:blip r:embed="rId9">
            <a:alphaModFix/>
          </a:blip>
          <a:srcRect t="3605" r="1602" b="17316"/>
          <a:stretch/>
        </p:blipFill>
        <p:spPr>
          <a:xfrm>
            <a:off x="3451028" y="2006875"/>
            <a:ext cx="432944" cy="18180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7" name="Google Shape;207;p5"/>
          <p:cNvSpPr/>
          <p:nvPr/>
        </p:nvSpPr>
        <p:spPr>
          <a:xfrm>
            <a:off x="3371850" y="1938350"/>
            <a:ext cx="79200" cy="34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5"/>
          <p:cNvSpPr/>
          <p:nvPr/>
        </p:nvSpPr>
        <p:spPr>
          <a:xfrm rot="5400000">
            <a:off x="3634700" y="1664875"/>
            <a:ext cx="79200" cy="604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5"/>
          <p:cNvSpPr/>
          <p:nvPr/>
        </p:nvSpPr>
        <p:spPr>
          <a:xfrm>
            <a:off x="3883975" y="1938350"/>
            <a:ext cx="79200" cy="34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5"/>
          <p:cNvSpPr/>
          <p:nvPr/>
        </p:nvSpPr>
        <p:spPr>
          <a:xfrm rot="5400000">
            <a:off x="3627900" y="1925875"/>
            <a:ext cx="79200" cy="604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"/>
          <p:cNvSpPr txBox="1">
            <a:spLocks noGrp="1"/>
          </p:cNvSpPr>
          <p:nvPr>
            <p:ph type="ftr" idx="11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b="1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216" name="Google Shape;216;p6"/>
          <p:cNvSpPr txBox="1">
            <a:spLocks noGrp="1"/>
          </p:cNvSpPr>
          <p:nvPr>
            <p:ph type="sldNum" idx="12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6"/>
          <p:cNvSpPr/>
          <p:nvPr/>
        </p:nvSpPr>
        <p:spPr>
          <a:xfrm>
            <a:off x="1830925" y="2797525"/>
            <a:ext cx="677400" cy="27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6"/>
          <p:cNvSpPr/>
          <p:nvPr/>
        </p:nvSpPr>
        <p:spPr>
          <a:xfrm>
            <a:off x="1858450" y="3517200"/>
            <a:ext cx="677400" cy="27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6"/>
          <p:cNvSpPr txBox="1">
            <a:spLocks noGrp="1"/>
          </p:cNvSpPr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 u="sng">
                <a:latin typeface="Merriweather"/>
                <a:ea typeface="Merriweather"/>
                <a:cs typeface="Merriweather"/>
                <a:sym typeface="Merriweather"/>
              </a:rPr>
              <a:t>Negative discharge dynamics</a:t>
            </a:r>
            <a:r>
              <a:rPr lang="en" sz="2600" u="sng">
                <a:latin typeface="Merriweather"/>
                <a:ea typeface="Merriweather"/>
                <a:cs typeface="Merriweather"/>
                <a:sym typeface="Merriweather"/>
              </a:rPr>
              <a:t>: Timelapse</a:t>
            </a:r>
            <a:endParaRPr u="sng"/>
          </a:p>
        </p:txBody>
      </p:sp>
      <p:pic>
        <p:nvPicPr>
          <p:cNvPr id="220" name="Google Shape;22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2661" y="4303500"/>
            <a:ext cx="2911416" cy="8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1" name="Google Shape;221;p6"/>
          <p:cNvGrpSpPr/>
          <p:nvPr/>
        </p:nvGrpSpPr>
        <p:grpSpPr>
          <a:xfrm>
            <a:off x="134500" y="712500"/>
            <a:ext cx="8799900" cy="3514935"/>
            <a:chOff x="82225" y="1093500"/>
            <a:chExt cx="8799900" cy="3514935"/>
          </a:xfrm>
        </p:grpSpPr>
        <p:pic>
          <p:nvPicPr>
            <p:cNvPr id="222" name="Google Shape;222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2400" y="1169700"/>
              <a:ext cx="6384886" cy="3438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6"/>
            <p:cNvPicPr preferRelativeResize="0"/>
            <p:nvPr/>
          </p:nvPicPr>
          <p:blipFill rotWithShape="1">
            <a:blip r:embed="rId5">
              <a:alphaModFix/>
            </a:blip>
            <a:srcRect l="11892" r="17360" b="1458"/>
            <a:stretch/>
          </p:blipFill>
          <p:spPr>
            <a:xfrm>
              <a:off x="4316075" y="1169700"/>
              <a:ext cx="4511949" cy="3384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" name="Google Shape;224;p6"/>
            <p:cNvSpPr/>
            <p:nvPr/>
          </p:nvSpPr>
          <p:spPr>
            <a:xfrm>
              <a:off x="82225" y="1093500"/>
              <a:ext cx="8799900" cy="3514800"/>
            </a:xfrm>
            <a:prstGeom prst="rect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5" name="Google Shape;225;p6"/>
          <p:cNvSpPr txBox="1"/>
          <p:nvPr/>
        </p:nvSpPr>
        <p:spPr>
          <a:xfrm>
            <a:off x="6156425" y="947375"/>
            <a:ext cx="2756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–HV       electrode</a:t>
            </a:r>
            <a:endParaRPr sz="2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 txBox="1"/>
          <p:nvPr/>
        </p:nvSpPr>
        <p:spPr>
          <a:xfrm>
            <a:off x="6615775" y="3366725"/>
            <a:ext cx="2756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Ground electrode</a:t>
            </a:r>
            <a:endParaRPr sz="2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7" name="Google Shape;227;p6"/>
          <p:cNvGrpSpPr/>
          <p:nvPr/>
        </p:nvGrpSpPr>
        <p:grpSpPr>
          <a:xfrm>
            <a:off x="7643450" y="4370482"/>
            <a:ext cx="1069975" cy="666843"/>
            <a:chOff x="485625" y="4303507"/>
            <a:chExt cx="1069975" cy="666843"/>
          </a:xfrm>
        </p:grpSpPr>
        <p:pic>
          <p:nvPicPr>
            <p:cNvPr id="228" name="Google Shape;228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5625" y="4303507"/>
              <a:ext cx="1069975" cy="666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p6"/>
            <p:cNvSpPr txBox="1"/>
            <p:nvPr/>
          </p:nvSpPr>
          <p:spPr>
            <a:xfrm>
              <a:off x="919300" y="4601050"/>
              <a:ext cx="636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SIMX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0" name="Google Shape;230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0650" y="4370475"/>
            <a:ext cx="1171556" cy="62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 txBox="1">
            <a:spLocks noGrp="1"/>
          </p:cNvSpPr>
          <p:nvPr>
            <p:ph type="ftr" idx="11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b="1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236" name="Google Shape;236;p7"/>
          <p:cNvSpPr txBox="1">
            <a:spLocks noGrp="1"/>
          </p:cNvSpPr>
          <p:nvPr>
            <p:ph type="sldNum" idx="12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7" name="Google Shape;237;p7"/>
          <p:cNvGrpSpPr/>
          <p:nvPr/>
        </p:nvGrpSpPr>
        <p:grpSpPr>
          <a:xfrm>
            <a:off x="158425" y="712500"/>
            <a:ext cx="8799900" cy="3514800"/>
            <a:chOff x="234625" y="1169700"/>
            <a:chExt cx="8799900" cy="3514800"/>
          </a:xfrm>
        </p:grpSpPr>
        <p:pic>
          <p:nvPicPr>
            <p:cNvPr id="238" name="Google Shape;238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6250" y="1253600"/>
              <a:ext cx="6661274" cy="3423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7"/>
            <p:cNvPicPr preferRelativeResize="0"/>
            <p:nvPr/>
          </p:nvPicPr>
          <p:blipFill rotWithShape="1">
            <a:blip r:embed="rId4">
              <a:alphaModFix/>
            </a:blip>
            <a:srcRect l="12143" r="18028" b="1690"/>
            <a:stretch/>
          </p:blipFill>
          <p:spPr>
            <a:xfrm>
              <a:off x="4576650" y="1241687"/>
              <a:ext cx="4345047" cy="32947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7"/>
            <p:cNvSpPr/>
            <p:nvPr/>
          </p:nvSpPr>
          <p:spPr>
            <a:xfrm>
              <a:off x="234625" y="1169700"/>
              <a:ext cx="8799900" cy="3514800"/>
            </a:xfrm>
            <a:prstGeom prst="rect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" name="Google Shape;241;p7"/>
          <p:cNvSpPr/>
          <p:nvPr/>
        </p:nvSpPr>
        <p:spPr>
          <a:xfrm>
            <a:off x="1830925" y="2797525"/>
            <a:ext cx="677400" cy="27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7"/>
          <p:cNvSpPr/>
          <p:nvPr/>
        </p:nvSpPr>
        <p:spPr>
          <a:xfrm>
            <a:off x="1858450" y="3517200"/>
            <a:ext cx="677400" cy="27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7"/>
          <p:cNvSpPr txBox="1">
            <a:spLocks noGrp="1"/>
          </p:cNvSpPr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 u="sng">
                <a:latin typeface="Merriweather"/>
                <a:ea typeface="Merriweather"/>
                <a:cs typeface="Merriweather"/>
                <a:sym typeface="Merriweather"/>
              </a:rPr>
              <a:t>Negative discharge dynamics</a:t>
            </a:r>
            <a:r>
              <a:rPr lang="en" sz="2600" u="sng">
                <a:latin typeface="Merriweather"/>
                <a:ea typeface="Merriweather"/>
                <a:cs typeface="Merriweather"/>
                <a:sym typeface="Merriweather"/>
              </a:rPr>
              <a:t>: Timelapse</a:t>
            </a:r>
            <a:endParaRPr u="sng"/>
          </a:p>
        </p:txBody>
      </p:sp>
      <p:pic>
        <p:nvPicPr>
          <p:cNvPr id="244" name="Google Shape;24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02661" y="4303500"/>
            <a:ext cx="2911416" cy="8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5" name="Google Shape;245;p7"/>
          <p:cNvGrpSpPr/>
          <p:nvPr/>
        </p:nvGrpSpPr>
        <p:grpSpPr>
          <a:xfrm>
            <a:off x="7643450" y="4370482"/>
            <a:ext cx="1069975" cy="666843"/>
            <a:chOff x="485625" y="4303507"/>
            <a:chExt cx="1069975" cy="666843"/>
          </a:xfrm>
        </p:grpSpPr>
        <p:pic>
          <p:nvPicPr>
            <p:cNvPr id="246" name="Google Shape;246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5625" y="4303507"/>
              <a:ext cx="1069975" cy="666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" name="Google Shape;247;p7"/>
            <p:cNvSpPr txBox="1"/>
            <p:nvPr/>
          </p:nvSpPr>
          <p:spPr>
            <a:xfrm>
              <a:off x="919300" y="4601050"/>
              <a:ext cx="636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SIMX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"/>
          <p:cNvSpPr txBox="1">
            <a:spLocks noGrp="1"/>
          </p:cNvSpPr>
          <p:nvPr>
            <p:ph type="ftr" idx="11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b="1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253" name="Google Shape;253;p8"/>
          <p:cNvSpPr txBox="1">
            <a:spLocks noGrp="1"/>
          </p:cNvSpPr>
          <p:nvPr>
            <p:ph type="sldNum" idx="12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8"/>
          <p:cNvSpPr txBox="1">
            <a:spLocks noGrp="1"/>
          </p:cNvSpPr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 u="sng">
                <a:latin typeface="Merriweather"/>
                <a:ea typeface="Merriweather"/>
                <a:cs typeface="Merriweather"/>
                <a:sym typeface="Merriweather"/>
              </a:rPr>
              <a:t>Negative discharge dynamics</a:t>
            </a:r>
            <a:r>
              <a:rPr lang="en" sz="2600" u="sng">
                <a:latin typeface="Merriweather"/>
                <a:ea typeface="Merriweather"/>
                <a:cs typeface="Merriweather"/>
                <a:sym typeface="Merriweather"/>
              </a:rPr>
              <a:t>: Timelapse</a:t>
            </a:r>
            <a:endParaRPr u="sng"/>
          </a:p>
        </p:txBody>
      </p:sp>
      <p:pic>
        <p:nvPicPr>
          <p:cNvPr id="255" name="Google Shape;25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2661" y="4303500"/>
            <a:ext cx="2911416" cy="8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p8"/>
          <p:cNvGrpSpPr/>
          <p:nvPr/>
        </p:nvGrpSpPr>
        <p:grpSpPr>
          <a:xfrm>
            <a:off x="158425" y="712500"/>
            <a:ext cx="8799900" cy="3514935"/>
            <a:chOff x="234625" y="1093500"/>
            <a:chExt cx="8799900" cy="3514935"/>
          </a:xfrm>
        </p:grpSpPr>
        <p:pic>
          <p:nvPicPr>
            <p:cNvPr id="257" name="Google Shape;257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4800" y="1169700"/>
              <a:ext cx="6384886" cy="3438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8"/>
            <p:cNvPicPr preferRelativeResize="0"/>
            <p:nvPr/>
          </p:nvPicPr>
          <p:blipFill rotWithShape="1">
            <a:blip r:embed="rId5">
              <a:alphaModFix/>
            </a:blip>
            <a:srcRect l="11643" r="17484"/>
            <a:stretch/>
          </p:blipFill>
          <p:spPr>
            <a:xfrm>
              <a:off x="4391200" y="1169700"/>
              <a:ext cx="4524959" cy="34387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8"/>
            <p:cNvSpPr/>
            <p:nvPr/>
          </p:nvSpPr>
          <p:spPr>
            <a:xfrm>
              <a:off x="234625" y="1093500"/>
              <a:ext cx="8799900" cy="3514800"/>
            </a:xfrm>
            <a:prstGeom prst="rect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Google Shape;260;p8"/>
          <p:cNvGrpSpPr/>
          <p:nvPr/>
        </p:nvGrpSpPr>
        <p:grpSpPr>
          <a:xfrm>
            <a:off x="7643450" y="4370482"/>
            <a:ext cx="1069975" cy="666843"/>
            <a:chOff x="485625" y="4303507"/>
            <a:chExt cx="1069975" cy="666843"/>
          </a:xfrm>
        </p:grpSpPr>
        <p:pic>
          <p:nvPicPr>
            <p:cNvPr id="261" name="Google Shape;261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5625" y="4303507"/>
              <a:ext cx="1069975" cy="666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2" name="Google Shape;262;p8"/>
            <p:cNvSpPr txBox="1"/>
            <p:nvPr/>
          </p:nvSpPr>
          <p:spPr>
            <a:xfrm>
              <a:off x="919300" y="4601050"/>
              <a:ext cx="636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SIMX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9"/>
          <p:cNvSpPr txBox="1">
            <a:spLocks noGrp="1"/>
          </p:cNvSpPr>
          <p:nvPr>
            <p:ph type="ftr" idx="11"/>
          </p:nvPr>
        </p:nvSpPr>
        <p:spPr>
          <a:xfrm>
            <a:off x="3028950" y="485417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b="1">
                <a:solidFill>
                  <a:schemeClr val="lt1"/>
                </a:solidFill>
                <a:latin typeface="Aharoni"/>
                <a:ea typeface="Aharoni"/>
                <a:cs typeface="Aharoni"/>
                <a:sym typeface="Aharoni"/>
              </a:rPr>
              <a:t>Langmuir Lab for Atmospheric Research</a:t>
            </a:r>
            <a:endParaRPr sz="1200"/>
          </a:p>
        </p:txBody>
      </p:sp>
      <p:sp>
        <p:nvSpPr>
          <p:cNvPr id="268" name="Google Shape;268;p9"/>
          <p:cNvSpPr txBox="1">
            <a:spLocks noGrp="1"/>
          </p:cNvSpPr>
          <p:nvPr>
            <p:ph type="sldNum" idx="12"/>
          </p:nvPr>
        </p:nvSpPr>
        <p:spPr>
          <a:xfrm>
            <a:off x="6457950" y="483703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9"/>
          <p:cNvSpPr txBox="1">
            <a:spLocks noGrp="1"/>
          </p:cNvSpPr>
          <p:nvPr>
            <p:ph type="title"/>
          </p:nvPr>
        </p:nvSpPr>
        <p:spPr>
          <a:xfrm>
            <a:off x="153850" y="23100"/>
            <a:ext cx="87291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 u="sng">
                <a:latin typeface="Merriweather"/>
                <a:ea typeface="Merriweather"/>
                <a:cs typeface="Merriweather"/>
                <a:sym typeface="Merriweather"/>
              </a:rPr>
              <a:t>Negative discharge dynamics</a:t>
            </a:r>
            <a:r>
              <a:rPr lang="en" sz="2600" u="sng">
                <a:latin typeface="Merriweather"/>
                <a:ea typeface="Merriweather"/>
                <a:cs typeface="Merriweather"/>
                <a:sym typeface="Merriweather"/>
              </a:rPr>
              <a:t>: Timelapse</a:t>
            </a:r>
            <a:endParaRPr u="sng"/>
          </a:p>
        </p:txBody>
      </p:sp>
      <p:pic>
        <p:nvPicPr>
          <p:cNvPr id="270" name="Google Shape;27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2661" y="4303500"/>
            <a:ext cx="2911416" cy="8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" name="Google Shape;271;p9"/>
          <p:cNvGrpSpPr/>
          <p:nvPr/>
        </p:nvGrpSpPr>
        <p:grpSpPr>
          <a:xfrm>
            <a:off x="158425" y="712500"/>
            <a:ext cx="8799900" cy="3514935"/>
            <a:chOff x="158425" y="1169700"/>
            <a:chExt cx="8799900" cy="3514935"/>
          </a:xfrm>
        </p:grpSpPr>
        <p:pic>
          <p:nvPicPr>
            <p:cNvPr id="272" name="Google Shape;272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4800" y="1245900"/>
              <a:ext cx="6384886" cy="3438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9"/>
            <p:cNvPicPr preferRelativeResize="0"/>
            <p:nvPr/>
          </p:nvPicPr>
          <p:blipFill rotWithShape="1">
            <a:blip r:embed="rId5">
              <a:alphaModFix/>
            </a:blip>
            <a:srcRect l="11276" r="17976" b="1234"/>
            <a:stretch/>
          </p:blipFill>
          <p:spPr>
            <a:xfrm>
              <a:off x="4439975" y="1226425"/>
              <a:ext cx="4379766" cy="32932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" name="Google Shape;274;p9"/>
            <p:cNvSpPr/>
            <p:nvPr/>
          </p:nvSpPr>
          <p:spPr>
            <a:xfrm>
              <a:off x="158425" y="1169700"/>
              <a:ext cx="8799900" cy="3514800"/>
            </a:xfrm>
            <a:prstGeom prst="rect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5" name="Google Shape;275;p9"/>
          <p:cNvSpPr/>
          <p:nvPr/>
        </p:nvSpPr>
        <p:spPr>
          <a:xfrm rot="-2541547">
            <a:off x="5605101" y="1593798"/>
            <a:ext cx="1016004" cy="338707"/>
          </a:xfrm>
          <a:prstGeom prst="flowChartTerminator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6" name="Google Shape;276;p9"/>
          <p:cNvGrpSpPr/>
          <p:nvPr/>
        </p:nvGrpSpPr>
        <p:grpSpPr>
          <a:xfrm>
            <a:off x="7643450" y="4370482"/>
            <a:ext cx="1069975" cy="666843"/>
            <a:chOff x="485625" y="4303507"/>
            <a:chExt cx="1069975" cy="666843"/>
          </a:xfrm>
        </p:grpSpPr>
        <p:pic>
          <p:nvPicPr>
            <p:cNvPr id="277" name="Google Shape;277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5625" y="4303507"/>
              <a:ext cx="1069975" cy="666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8" name="Google Shape;278;p9"/>
            <p:cNvSpPr txBox="1"/>
            <p:nvPr/>
          </p:nvSpPr>
          <p:spPr>
            <a:xfrm>
              <a:off x="919300" y="4601050"/>
              <a:ext cx="636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SIMX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521</Words>
  <Application>Microsoft Office PowerPoint</Application>
  <PresentationFormat>On-screen Show (16:9)</PresentationFormat>
  <Paragraphs>76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Aharoni</vt:lpstr>
      <vt:lpstr>Open Sans</vt:lpstr>
      <vt:lpstr>Arial</vt:lpstr>
      <vt:lpstr>Merriweather</vt:lpstr>
      <vt:lpstr>Montserrat</vt:lpstr>
      <vt:lpstr>Calibri</vt:lpstr>
      <vt:lpstr>Roboto</vt:lpstr>
      <vt:lpstr>Office Theme</vt:lpstr>
      <vt:lpstr>Simple Light</vt:lpstr>
      <vt:lpstr>Streamer inception imaged at 80 million frames per second</vt:lpstr>
      <vt:lpstr>Runaway electron acceleration mechanisms</vt:lpstr>
      <vt:lpstr>Production of runaway electrons during the streamer inception phase</vt:lpstr>
      <vt:lpstr>Production of runaway electrons during the streamer inception phase</vt:lpstr>
      <vt:lpstr>Negative discharge dynamics: Long exposure</vt:lpstr>
      <vt:lpstr>Negative discharge dynamics: Timelapse</vt:lpstr>
      <vt:lpstr>Negative discharge dynamics: Timelapse</vt:lpstr>
      <vt:lpstr>Negative discharge dynamics: Timelapse</vt:lpstr>
      <vt:lpstr>Negative discharge dynamics: Timelapse</vt:lpstr>
      <vt:lpstr>Negative discharge dynamics: Timelapse</vt:lpstr>
      <vt:lpstr>Negative discharge dynamics: Long vs short exposure</vt:lpstr>
      <vt:lpstr>Positive vs negative discharge dynamics:</vt:lpstr>
      <vt:lpstr>Summary and conclusions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Streamer inception imaged at 80 million frames per second</dc:title>
  <dc:creator>McShannon, Judith</dc:creator>
  <cp:lastModifiedBy>McShannon, Judith</cp:lastModifiedBy>
  <cp:revision>1</cp:revision>
  <dcterms:modified xsi:type="dcterms:W3CDTF">2024-02-26T15:29:16Z</dcterms:modified>
</cp:coreProperties>
</file>