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Roboto"/>
      <p:regular r:id="rId21"/>
      <p:bold r:id="rId22"/>
      <p:italic r:id="rId23"/>
      <p:boldItalic r:id="rId24"/>
    </p:embeddedFont>
    <p:embeddedFont>
      <p:font typeface="Montserrat"/>
      <p:regular r:id="rId25"/>
      <p:bold r:id="rId26"/>
      <p:italic r:id="rId27"/>
      <p:boldItalic r:id="rId28"/>
    </p:embeddedFont>
    <p:embeddedFont>
      <p:font typeface="Merriweather"/>
      <p:regular r:id="rId29"/>
      <p:bold r:id="rId30"/>
      <p:italic r:id="rId31"/>
      <p:boldItalic r:id="rId32"/>
    </p:embeddedFont>
    <p:embeddedFont>
      <p:font typeface="Open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7" roundtripDataSignature="AMtx7mgAwozcFbpsXRDcQs7PggJP/mXS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Merriweather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erriweather-italic.fntdata"/><Relationship Id="rId30" Type="http://schemas.openxmlformats.org/officeDocument/2006/relationships/font" Target="fonts/Merriweather-bold.fntdata"/><Relationship Id="rId11" Type="http://schemas.openxmlformats.org/officeDocument/2006/relationships/slide" Target="slides/slide5.xml"/><Relationship Id="rId33" Type="http://schemas.openxmlformats.org/officeDocument/2006/relationships/font" Target="fonts/OpenSans-regular.fntdata"/><Relationship Id="rId10" Type="http://schemas.openxmlformats.org/officeDocument/2006/relationships/slide" Target="slides/slide4.xml"/><Relationship Id="rId32" Type="http://schemas.openxmlformats.org/officeDocument/2006/relationships/font" Target="fonts/Merriweather-boldItalic.fntdata"/><Relationship Id="rId13" Type="http://schemas.openxmlformats.org/officeDocument/2006/relationships/slide" Target="slides/slide7.xml"/><Relationship Id="rId35" Type="http://schemas.openxmlformats.org/officeDocument/2006/relationships/font" Target="fonts/OpenSans-italic.fntdata"/><Relationship Id="rId12" Type="http://schemas.openxmlformats.org/officeDocument/2006/relationships/slide" Target="slides/slide6.xml"/><Relationship Id="rId34" Type="http://schemas.openxmlformats.org/officeDocument/2006/relationships/font" Target="fonts/OpenSans-bold.fntdata"/><Relationship Id="rId15" Type="http://schemas.openxmlformats.org/officeDocument/2006/relationships/slide" Target="slides/slide9.xml"/><Relationship Id="rId37" Type="http://customschemas.google.com/relationships/presentationmetadata" Target="metadata"/><Relationship Id="rId14" Type="http://schemas.openxmlformats.org/officeDocument/2006/relationships/slide" Target="slides/slide8.xml"/><Relationship Id="rId36" Type="http://schemas.openxmlformats.org/officeDocument/2006/relationships/font" Target="fonts/OpenSans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8" name="Google Shape;12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6" name="Google Shape;27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1" name="Google Shape;29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8" name="Google Shape;30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5" name="Google Shape;32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5" name="Google Shape;33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5" name="Google Shape;15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8" name="Google Shape;16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8" name="Google Shape;20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8" name="Google Shape;22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5" name="Google Shape;24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0" name="Google Shape;26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16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" name="Google Shape;14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" name="Google Shape;15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Google Shape;16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2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2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2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6" name="Google Shape;86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7" name="Google Shape;8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0" name="Google Shape;9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p3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8" name="Google Shape;98;p3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9" name="Google Shape;9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" name="Google Shape;102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5" name="Google Shape;105;p3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9" name="Google Shape;10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3" name="Google Shape;113;p3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4" name="Google Shape;114;p3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Google Shape;22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8" name="Google Shape;118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1" name="Google Shape;121;p3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" name="Google Shape;39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21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3" name="Google Shape;43;p21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4" name="Google Shape;44;p21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5" name="Google Shape;45;p21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" name="Google Shape;46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" name="Google Shape;51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7" name="Google Shape;57;p23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8" name="Google Shape;58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24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5" name="Google Shape;65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30.png"/><Relationship Id="rId6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30.png"/><Relationship Id="rId5" Type="http://schemas.openxmlformats.org/officeDocument/2006/relationships/image" Target="../media/image14.png"/><Relationship Id="rId6" Type="http://schemas.openxmlformats.org/officeDocument/2006/relationships/image" Target="../media/image4.png"/><Relationship Id="rId7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22.png"/><Relationship Id="rId6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2.gif"/><Relationship Id="rId5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26.png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1.png"/><Relationship Id="rId7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5" Type="http://schemas.openxmlformats.org/officeDocument/2006/relationships/image" Target="../media/image15.png"/><Relationship Id="rId6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28.png"/><Relationship Id="rId6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"/>
          <p:cNvGrpSpPr/>
          <p:nvPr/>
        </p:nvGrpSpPr>
        <p:grpSpPr>
          <a:xfrm>
            <a:off x="-229" y="-3116"/>
            <a:ext cx="1886211" cy="1630750"/>
            <a:chOff x="-305" y="-4155"/>
            <a:chExt cx="2514948" cy="2174333"/>
          </a:xfrm>
        </p:grpSpPr>
        <p:sp>
          <p:nvSpPr>
            <p:cNvPr id="131" name="Google Shape;131;p1"/>
            <p:cNvSpPr/>
            <p:nvPr/>
          </p:nvSpPr>
          <p:spPr>
            <a:xfrm>
              <a:off x="-305" y="0"/>
              <a:ext cx="2514948" cy="2170178"/>
            </a:xfrm>
            <a:custGeom>
              <a:rect b="b" l="l" r="r" t="t"/>
              <a:pathLst>
                <a:path extrusionOk="0" h="2170178" w="251494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solidFill>
              <a:srgbClr val="00587A">
                <a:alpha val="20000"/>
              </a:srgb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-305" y="-4155"/>
              <a:ext cx="2493062" cy="1947896"/>
            </a:xfrm>
            <a:custGeom>
              <a:rect b="b" l="l" r="r" t="t"/>
              <a:pathLst>
                <a:path extrusionOk="0" h="1947896" w="2493062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solidFill>
              <a:srgbClr val="00587A">
                <a:alpha val="20000"/>
              </a:srgb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-305" y="0"/>
              <a:ext cx="2501089" cy="1972702"/>
            </a:xfrm>
            <a:custGeom>
              <a:rect b="b" l="l" r="r" t="t"/>
              <a:pathLst>
                <a:path extrusionOk="0" h="1972702" w="2501089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solidFill>
              <a:srgbClr val="00587A">
                <a:alpha val="20000"/>
              </a:srgb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305" y="1"/>
              <a:ext cx="2491105" cy="1943661"/>
            </a:xfrm>
            <a:custGeom>
              <a:rect b="b" l="l" r="r" t="t"/>
              <a:pathLst>
                <a:path extrusionOk="0" h="1943661" w="2491105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solidFill>
              <a:srgbClr val="00587A">
                <a:alpha val="20000"/>
              </a:srgb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1"/>
          <p:cNvSpPr txBox="1"/>
          <p:nvPr>
            <p:ph type="ctrTitle"/>
          </p:nvPr>
        </p:nvSpPr>
        <p:spPr>
          <a:xfrm>
            <a:off x="1447800" y="36012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4230">
                <a:latin typeface="Roboto"/>
                <a:ea typeface="Roboto"/>
                <a:cs typeface="Roboto"/>
                <a:sym typeface="Roboto"/>
              </a:rPr>
              <a:t>Streamer inception imaged at 80 million frames per second</a:t>
            </a:r>
            <a:endParaRPr sz="3150"/>
          </a:p>
        </p:txBody>
      </p:sp>
      <p:sp>
        <p:nvSpPr>
          <p:cNvPr id="136" name="Google Shape;136;p1"/>
          <p:cNvSpPr txBox="1"/>
          <p:nvPr/>
        </p:nvSpPr>
        <p:spPr>
          <a:xfrm>
            <a:off x="1273200" y="2231725"/>
            <a:ext cx="7032600" cy="12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625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45454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2384"/>
              <a:buFont typeface="Arial"/>
              <a:buNone/>
            </a:pPr>
            <a:r>
              <a:rPr b="1" i="0" lang="en" sz="1731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Luis Contreras-Vidal</a:t>
            </a:r>
            <a:r>
              <a:rPr b="0" i="0" lang="en" sz="1731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Christian Peterson, Caitano da Silva, Michael Hargather, Richard Sonnenfeld</a:t>
            </a:r>
            <a:endParaRPr b="0" i="0" sz="1731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2384"/>
              <a:buFont typeface="Arial"/>
              <a:buNone/>
            </a:pPr>
            <a:r>
              <a:t/>
            </a:r>
            <a:endParaRPr b="0" i="0" sz="1731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8560"/>
              <a:buFont typeface="Arial"/>
              <a:buNone/>
            </a:pPr>
            <a:r>
              <a:rPr b="0" i="0" lang="en" sz="1473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Dept. of Physics &amp; Langmuir Lab</a:t>
            </a:r>
            <a:endParaRPr b="0" i="0" sz="1473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8560"/>
              <a:buFont typeface="Arial"/>
              <a:buNone/>
            </a:pPr>
            <a:r>
              <a:rPr b="0" i="0" lang="en" sz="1473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Dept. of Mechanical Engineering</a:t>
            </a:r>
            <a:endParaRPr b="0" i="0" sz="1473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8560"/>
              <a:buFont typeface="Arial"/>
              <a:buNone/>
            </a:pPr>
            <a:r>
              <a:rPr b="0" i="0" lang="en" sz="1473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Mexico Institute of Mining and Technology</a:t>
            </a:r>
            <a:endParaRPr b="0" i="0" sz="841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4612" y="4129425"/>
            <a:ext cx="3514775" cy="1014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1"/>
          <p:cNvGrpSpPr/>
          <p:nvPr/>
        </p:nvGrpSpPr>
        <p:grpSpPr>
          <a:xfrm rot="10800000">
            <a:off x="7264295" y="3512750"/>
            <a:ext cx="1886211" cy="1630750"/>
            <a:chOff x="-305" y="-4155"/>
            <a:chExt cx="2514948" cy="2174333"/>
          </a:xfrm>
        </p:grpSpPr>
        <p:sp>
          <p:nvSpPr>
            <p:cNvPr id="139" name="Google Shape;139;p1"/>
            <p:cNvSpPr/>
            <p:nvPr/>
          </p:nvSpPr>
          <p:spPr>
            <a:xfrm>
              <a:off x="-305" y="0"/>
              <a:ext cx="2514948" cy="2170178"/>
            </a:xfrm>
            <a:custGeom>
              <a:rect b="b" l="l" r="r" t="t"/>
              <a:pathLst>
                <a:path extrusionOk="0" h="2170178" w="251494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solidFill>
              <a:srgbClr val="00587A">
                <a:alpha val="20000"/>
              </a:srgb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-305" y="-4155"/>
              <a:ext cx="2493062" cy="1947896"/>
            </a:xfrm>
            <a:custGeom>
              <a:rect b="b" l="l" r="r" t="t"/>
              <a:pathLst>
                <a:path extrusionOk="0" h="1947896" w="2493062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solidFill>
              <a:srgbClr val="00587A">
                <a:alpha val="20000"/>
              </a:srgb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-305" y="0"/>
              <a:ext cx="2501089" cy="1972702"/>
            </a:xfrm>
            <a:custGeom>
              <a:rect b="b" l="l" r="r" t="t"/>
              <a:pathLst>
                <a:path extrusionOk="0" h="1972702" w="2501089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solidFill>
              <a:srgbClr val="00587A">
                <a:alpha val="20000"/>
              </a:srgb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305" y="1"/>
              <a:ext cx="2491105" cy="1943661"/>
            </a:xfrm>
            <a:custGeom>
              <a:rect b="b" l="l" r="r" t="t"/>
              <a:pathLst>
                <a:path extrusionOk="0" h="1943661" w="2491105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solidFill>
              <a:srgbClr val="00587A">
                <a:alpha val="20000"/>
              </a:srgb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/>
          <p:nvPr>
            <p:ph idx="11" type="ftr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279" name="Google Shape;279;p10"/>
          <p:cNvSpPr txBox="1"/>
          <p:nvPr>
            <p:ph idx="12" type="sldNum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0"/>
          <p:cNvSpPr txBox="1"/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 u="sng">
                <a:latin typeface="Merriweather"/>
                <a:ea typeface="Merriweather"/>
                <a:cs typeface="Merriweather"/>
                <a:sym typeface="Merriweather"/>
              </a:rPr>
              <a:t>Negative discharge dynamics</a:t>
            </a: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: Timelapse</a:t>
            </a:r>
            <a:endParaRPr u="sng"/>
          </a:p>
        </p:txBody>
      </p:sp>
      <p:pic>
        <p:nvPicPr>
          <p:cNvPr id="281" name="Google Shape;28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10"/>
          <p:cNvGrpSpPr/>
          <p:nvPr/>
        </p:nvGrpSpPr>
        <p:grpSpPr>
          <a:xfrm>
            <a:off x="158425" y="712500"/>
            <a:ext cx="8799900" cy="3514935"/>
            <a:chOff x="82225" y="1169700"/>
            <a:chExt cx="8799900" cy="3514935"/>
          </a:xfrm>
        </p:grpSpPr>
        <p:pic>
          <p:nvPicPr>
            <p:cNvPr id="283" name="Google Shape;283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52400" y="1245900"/>
              <a:ext cx="6384886" cy="3438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p10"/>
            <p:cNvPicPr preferRelativeResize="0"/>
            <p:nvPr/>
          </p:nvPicPr>
          <p:blipFill rotWithShape="1">
            <a:blip r:embed="rId5">
              <a:alphaModFix/>
            </a:blip>
            <a:srcRect b="1692" l="12143" r="18028" t="1002"/>
            <a:stretch/>
          </p:blipFill>
          <p:spPr>
            <a:xfrm>
              <a:off x="4326975" y="1245900"/>
              <a:ext cx="4428585" cy="3323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5" name="Google Shape;285;p10"/>
            <p:cNvSpPr/>
            <p:nvPr/>
          </p:nvSpPr>
          <p:spPr>
            <a:xfrm>
              <a:off x="82225" y="1169700"/>
              <a:ext cx="8799900" cy="3514800"/>
            </a:xfrm>
            <a:prstGeom prst="rect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6" name="Google Shape;286;p10"/>
          <p:cNvGrpSpPr/>
          <p:nvPr/>
        </p:nvGrpSpPr>
        <p:grpSpPr>
          <a:xfrm>
            <a:off x="7643450" y="4370482"/>
            <a:ext cx="1069975" cy="666843"/>
            <a:chOff x="485625" y="4303507"/>
            <a:chExt cx="1069975" cy="666843"/>
          </a:xfrm>
        </p:grpSpPr>
        <p:pic>
          <p:nvPicPr>
            <p:cNvPr id="287" name="Google Shape;287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85625" y="4303507"/>
              <a:ext cx="1069975" cy="666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10"/>
            <p:cNvSpPr txBox="1"/>
            <p:nvPr/>
          </p:nvSpPr>
          <p:spPr>
            <a:xfrm>
              <a:off x="919300" y="4601050"/>
              <a:ext cx="63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SIMX</a:t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1"/>
          <p:cNvSpPr txBox="1"/>
          <p:nvPr>
            <p:ph idx="11" type="ftr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294" name="Google Shape;294;p11"/>
          <p:cNvSpPr txBox="1"/>
          <p:nvPr>
            <p:ph idx="12" type="sldNum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1"/>
          <p:cNvSpPr txBox="1"/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b="1" lang="en" sz="2600" u="sng">
                <a:latin typeface="Merriweather"/>
                <a:ea typeface="Merriweather"/>
                <a:cs typeface="Merriweather"/>
                <a:sym typeface="Merriweather"/>
              </a:rPr>
              <a:t>Negative discharge dynamics</a:t>
            </a: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: Long vs short exposure</a:t>
            </a:r>
            <a:endParaRPr u="sng"/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1"/>
          <p:cNvSpPr/>
          <p:nvPr/>
        </p:nvSpPr>
        <p:spPr>
          <a:xfrm>
            <a:off x="287950" y="1017200"/>
            <a:ext cx="8729100" cy="31005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11"/>
          <p:cNvPicPr preferRelativeResize="0"/>
          <p:nvPr/>
        </p:nvPicPr>
        <p:blipFill rotWithShape="1">
          <a:blip r:embed="rId4">
            <a:alphaModFix/>
          </a:blip>
          <a:srcRect b="1692" l="12143" r="18028" t="1002"/>
          <a:stretch/>
        </p:blipFill>
        <p:spPr>
          <a:xfrm>
            <a:off x="351375" y="1102525"/>
            <a:ext cx="4059648" cy="28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1"/>
          <p:cNvSpPr/>
          <p:nvPr/>
        </p:nvSpPr>
        <p:spPr>
          <a:xfrm rot="-2541547">
            <a:off x="1054526" y="1902273"/>
            <a:ext cx="1016004" cy="338707"/>
          </a:xfrm>
          <a:prstGeom prst="flowChartTerminator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11"/>
          <p:cNvPicPr preferRelativeResize="0"/>
          <p:nvPr/>
        </p:nvPicPr>
        <p:blipFill rotWithShape="1">
          <a:blip r:embed="rId5">
            <a:alphaModFix/>
          </a:blip>
          <a:srcRect b="1858" l="1095" r="6874" t="1307"/>
          <a:stretch/>
        </p:blipFill>
        <p:spPr>
          <a:xfrm>
            <a:off x="4563425" y="1178725"/>
            <a:ext cx="4400727" cy="25326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1"/>
          <p:cNvSpPr/>
          <p:nvPr/>
        </p:nvSpPr>
        <p:spPr>
          <a:xfrm rot="-1256715">
            <a:off x="5729174" y="1698365"/>
            <a:ext cx="1016024" cy="338708"/>
          </a:xfrm>
          <a:prstGeom prst="flowChartTerminator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22850" y="4303500"/>
            <a:ext cx="1177274" cy="7672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3" name="Google Shape;303;p11"/>
          <p:cNvGrpSpPr/>
          <p:nvPr/>
        </p:nvGrpSpPr>
        <p:grpSpPr>
          <a:xfrm>
            <a:off x="619600" y="4294645"/>
            <a:ext cx="1069975" cy="666843"/>
            <a:chOff x="485625" y="4303507"/>
            <a:chExt cx="1069975" cy="666843"/>
          </a:xfrm>
        </p:grpSpPr>
        <p:pic>
          <p:nvPicPr>
            <p:cNvPr id="304" name="Google Shape;304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85625" y="4303507"/>
              <a:ext cx="1069975" cy="666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11"/>
            <p:cNvSpPr txBox="1"/>
            <p:nvPr/>
          </p:nvSpPr>
          <p:spPr>
            <a:xfrm>
              <a:off x="919300" y="4601050"/>
              <a:ext cx="63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SIMX</a:t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"/>
          <p:cNvSpPr txBox="1"/>
          <p:nvPr>
            <p:ph idx="11" type="ftr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311" name="Google Shape;311;p12"/>
          <p:cNvSpPr txBox="1"/>
          <p:nvPr>
            <p:ph idx="12" type="sldNum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2"/>
          <p:cNvSpPr txBox="1"/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 u="sng">
                <a:latin typeface="Merriweather"/>
                <a:ea typeface="Merriweather"/>
                <a:cs typeface="Merriweather"/>
                <a:sym typeface="Merriweather"/>
              </a:rPr>
              <a:t>Positive vs negative discharge dynamics</a:t>
            </a: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:</a:t>
            </a:r>
            <a:endParaRPr u="sng"/>
          </a:p>
        </p:txBody>
      </p:sp>
      <p:pic>
        <p:nvPicPr>
          <p:cNvPr id="313" name="Google Shape;31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2"/>
          <p:cNvSpPr/>
          <p:nvPr/>
        </p:nvSpPr>
        <p:spPr>
          <a:xfrm rot="-2541547">
            <a:off x="1054526" y="1826073"/>
            <a:ext cx="1016004" cy="338707"/>
          </a:xfrm>
          <a:prstGeom prst="flowChartTerminator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2"/>
          <p:cNvSpPr/>
          <p:nvPr/>
        </p:nvSpPr>
        <p:spPr>
          <a:xfrm rot="-1523951">
            <a:off x="5716920" y="1576490"/>
            <a:ext cx="1015988" cy="338695"/>
          </a:xfrm>
          <a:prstGeom prst="flowChartTerminator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12"/>
          <p:cNvPicPr preferRelativeResize="0"/>
          <p:nvPr/>
        </p:nvPicPr>
        <p:blipFill rotWithShape="1">
          <a:blip r:embed="rId4">
            <a:alphaModFix/>
          </a:blip>
          <a:srcRect b="1858" l="1095" r="6874" t="1307"/>
          <a:stretch/>
        </p:blipFill>
        <p:spPr>
          <a:xfrm>
            <a:off x="4652775" y="1184325"/>
            <a:ext cx="4400727" cy="253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2"/>
          <p:cNvPicPr preferRelativeResize="0"/>
          <p:nvPr/>
        </p:nvPicPr>
        <p:blipFill rotWithShape="1">
          <a:blip r:embed="rId5">
            <a:alphaModFix/>
          </a:blip>
          <a:srcRect b="9851" l="0" r="0" t="9852"/>
          <a:stretch/>
        </p:blipFill>
        <p:spPr>
          <a:xfrm>
            <a:off x="76200" y="1107938"/>
            <a:ext cx="4538576" cy="273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2"/>
          <p:cNvPicPr preferRelativeResize="0"/>
          <p:nvPr/>
        </p:nvPicPr>
        <p:blipFill rotWithShape="1">
          <a:blip r:embed="rId5">
            <a:alphaModFix/>
          </a:blip>
          <a:srcRect b="9851" l="0" r="-4373" t="76452"/>
          <a:stretch/>
        </p:blipFill>
        <p:spPr>
          <a:xfrm>
            <a:off x="4448025" y="3437075"/>
            <a:ext cx="4690374" cy="44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2"/>
          <p:cNvPicPr preferRelativeResize="0"/>
          <p:nvPr/>
        </p:nvPicPr>
        <p:blipFill rotWithShape="1">
          <a:blip r:embed="rId5">
            <a:alphaModFix/>
          </a:blip>
          <a:srcRect b="9851" l="0" r="88677" t="9852"/>
          <a:stretch/>
        </p:blipFill>
        <p:spPr>
          <a:xfrm>
            <a:off x="4468150" y="1128937"/>
            <a:ext cx="513901" cy="273322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2"/>
          <p:cNvSpPr txBox="1"/>
          <p:nvPr/>
        </p:nvSpPr>
        <p:spPr>
          <a:xfrm>
            <a:off x="526325" y="1160600"/>
            <a:ext cx="2756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Positive</a:t>
            </a:r>
            <a:endParaRPr b="0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2"/>
          <p:cNvSpPr txBox="1"/>
          <p:nvPr/>
        </p:nvSpPr>
        <p:spPr>
          <a:xfrm>
            <a:off x="4956900" y="1160600"/>
            <a:ext cx="2756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Negative</a:t>
            </a:r>
            <a:endParaRPr b="0"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22450" y="3617700"/>
            <a:ext cx="1063025" cy="69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3"/>
          <p:cNvSpPr txBox="1"/>
          <p:nvPr>
            <p:ph idx="11" type="ftr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328" name="Google Shape;328;p13"/>
          <p:cNvSpPr txBox="1"/>
          <p:nvPr>
            <p:ph idx="12" type="sldNum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3"/>
          <p:cNvSpPr txBox="1"/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 u="sng">
                <a:latin typeface="Merriweather"/>
                <a:ea typeface="Merriweather"/>
                <a:cs typeface="Merriweather"/>
                <a:sym typeface="Merriweather"/>
              </a:rPr>
              <a:t>Summary and conclusions</a:t>
            </a:r>
            <a:endParaRPr u="sng"/>
          </a:p>
        </p:txBody>
      </p:sp>
      <p:pic>
        <p:nvPicPr>
          <p:cNvPr id="330" name="Google Shape;33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11" y="4270925"/>
            <a:ext cx="2911416" cy="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3"/>
          <p:cNvSpPr txBox="1"/>
          <p:nvPr/>
        </p:nvSpPr>
        <p:spPr>
          <a:xfrm>
            <a:off x="488850" y="910650"/>
            <a:ext cx="8166300" cy="3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2000"/>
              <a:buFont typeface="Arial"/>
              <a:buChar char="❖"/>
            </a:pPr>
            <a:r>
              <a:rPr b="0" i="0" lang="en" sz="2000" u="none" cap="none" strike="noStrike">
                <a:solidFill>
                  <a:srgbClr val="1C1D1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Runaway electrons are produced early on during the streamer inception phase. Therefore:</a:t>
            </a:r>
            <a:endParaRPr b="0" i="0" sz="2000" u="none" cap="none" strike="noStrike">
              <a:solidFill>
                <a:srgbClr val="1C1D1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92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1900"/>
              <a:buFont typeface="Arial"/>
              <a:buChar char="➢"/>
            </a:pPr>
            <a:r>
              <a:rPr b="0" i="0" lang="en" sz="1900" u="none" cap="none" strike="noStrike">
                <a:solidFill>
                  <a:srgbClr val="1C1D1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Runaway electrons may influence the discharge development; &amp;</a:t>
            </a:r>
            <a:endParaRPr b="0" i="0" sz="1900" u="none" cap="none" strike="noStrike">
              <a:solidFill>
                <a:srgbClr val="1C1D1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92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1900"/>
              <a:buFont typeface="Arial"/>
              <a:buChar char="➢"/>
            </a:pPr>
            <a:r>
              <a:rPr b="0" i="0" lang="en" sz="1900" u="none" cap="none" strike="noStrike">
                <a:solidFill>
                  <a:srgbClr val="1C1D1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 complex mechanisms are necessary to explain their production.</a:t>
            </a:r>
            <a:endParaRPr b="0" i="0" sz="1900" u="none" cap="none" strike="noStrike">
              <a:solidFill>
                <a:srgbClr val="1C1D1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1900"/>
              </a:spcAft>
              <a:buClr>
                <a:srgbClr val="1C1D1E"/>
              </a:buClr>
              <a:buSzPts val="2000"/>
              <a:buFont typeface="Arial"/>
              <a:buChar char="❖"/>
            </a:pPr>
            <a:r>
              <a:rPr b="0" i="0" lang="en" sz="2000" u="none" cap="none" strike="noStrike">
                <a:solidFill>
                  <a:srgbClr val="1C1D1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Positive discharges do not produce X-rays and have different morphological features.</a:t>
            </a:r>
            <a:endParaRPr b="0" i="0" sz="2000" u="none" cap="none" strike="noStrike">
              <a:solidFill>
                <a:srgbClr val="1C1D1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3"/>
          <p:cNvSpPr txBox="1"/>
          <p:nvPr/>
        </p:nvSpPr>
        <p:spPr>
          <a:xfrm>
            <a:off x="3951725" y="4454150"/>
            <a:ext cx="55359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Acknowledgements:</a:t>
            </a:r>
            <a:r>
              <a:rPr b="0" i="0" lang="en" sz="11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0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This research has been primarily supported by NSF Grant AGS-1917069 to New Mexico Tech. The Spark Lab was largely built via DURIP Grant FA9550-19-1-009 from the Air Force Office of Scientific Research.</a:t>
            </a:r>
            <a:endParaRPr b="0" i="0" sz="11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 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"/>
          <p:cNvSpPr txBox="1"/>
          <p:nvPr>
            <p:ph idx="11" type="ftr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338" name="Google Shape;338;p14"/>
          <p:cNvSpPr txBox="1"/>
          <p:nvPr>
            <p:ph idx="12" type="sldNum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4"/>
          <p:cNvSpPr txBox="1"/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 u="sng">
                <a:latin typeface="Merriweather"/>
                <a:ea typeface="Merriweather"/>
                <a:cs typeface="Merriweather"/>
                <a:sym typeface="Merriweather"/>
              </a:rPr>
              <a:t>References</a:t>
            </a:r>
            <a:endParaRPr u="sng"/>
          </a:p>
        </p:txBody>
      </p:sp>
      <p:pic>
        <p:nvPicPr>
          <p:cNvPr id="340" name="Google Shape;34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4"/>
          <p:cNvSpPr txBox="1"/>
          <p:nvPr/>
        </p:nvSpPr>
        <p:spPr>
          <a:xfrm>
            <a:off x="94213" y="761163"/>
            <a:ext cx="8166300" cy="3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1800"/>
              <a:buFont typeface="Arial"/>
              <a:buChar char="➢"/>
            </a:pPr>
            <a:r>
              <a:rPr b="0" i="0" lang="en" sz="1800" u="none" cap="none" strike="noStrike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Cooray, </a:t>
            </a:r>
            <a:r>
              <a:rPr b="0" i="1" lang="en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et al.</a:t>
            </a:r>
            <a:r>
              <a:rPr b="0" i="0" lang="en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" sz="1800" u="none" cap="none" strike="noStrike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 (2009). On the possible origin of X-rays in long laboratory sparks. </a:t>
            </a:r>
            <a:r>
              <a:rPr b="0" i="1" lang="en" sz="1800" u="none" cap="none" strike="noStrike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Journal of Atmospheric and Solar-Terrestrial Physics</a:t>
            </a:r>
            <a:r>
              <a:rPr b="0" i="0" lang="en" sz="1800" u="none" cap="none" strike="noStrike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endParaRPr b="0" i="0" sz="1800" u="none" cap="none" strike="noStrike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1800"/>
              <a:buFont typeface="Arial"/>
              <a:buChar char="➢"/>
            </a:pPr>
            <a:r>
              <a:rPr b="0" i="0" lang="en" sz="1800" u="none" cap="none" strike="noStrike">
                <a:solidFill>
                  <a:srgbClr val="1C1D1E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Ihaddadene, </a:t>
            </a:r>
            <a:r>
              <a:rPr b="0" i="1" lang="en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et al.</a:t>
            </a:r>
            <a:r>
              <a:rPr b="0" i="0" lang="en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" sz="1800" u="none" cap="none" strike="noStrike">
                <a:solidFill>
                  <a:srgbClr val="1C1D1E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(2019). Modeling of a new electron acceleration mechanism ahead of streamers. </a:t>
            </a:r>
            <a:r>
              <a:rPr b="0" i="1" lang="en" sz="1800" u="none" cap="none" strike="noStrike">
                <a:solidFill>
                  <a:srgbClr val="1C1D1E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Journal of Geophysical Research: Space Physics</a:t>
            </a:r>
            <a:r>
              <a:rPr b="0" i="0" lang="en" sz="1800" u="none" cap="none" strike="noStrike">
                <a:solidFill>
                  <a:srgbClr val="1C1D1E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0" i="0" sz="1800" u="none" cap="none" strike="noStrike">
              <a:solidFill>
                <a:srgbClr val="1C1D1E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1800"/>
              <a:buFont typeface="Open Sans"/>
              <a:buChar char="➢"/>
            </a:pPr>
            <a:r>
              <a:rPr b="0" i="0" lang="en" sz="1800" u="none" cap="none" strike="noStrike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Petrov, N.I. Synchrotron mechanism of X-ray and gamma-ray emissions in lightning and spark discharges. </a:t>
            </a:r>
            <a:r>
              <a:rPr b="0" i="1" lang="en" sz="1800" u="none" cap="none" strike="noStrike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Sci Rep</a:t>
            </a:r>
            <a:r>
              <a:rPr b="0" i="0" lang="en" sz="1800" u="none" cap="none" strike="noStrike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11, 19824 (2021). </a:t>
            </a:r>
            <a:endParaRPr b="0" i="0" sz="1800" u="none" cap="none" strike="noStrike">
              <a:solidFill>
                <a:srgbClr val="222222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Roboto"/>
              <a:buChar char="➢"/>
            </a:pPr>
            <a:r>
              <a:rPr b="0" i="0" lang="en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Luis Contreras-Vidal </a:t>
            </a:r>
            <a:r>
              <a:rPr b="0" i="1" lang="en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et al.</a:t>
            </a:r>
            <a:r>
              <a:rPr b="0" i="0" lang="en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(2023)</a:t>
            </a:r>
            <a:r>
              <a:rPr b="0" i="1" lang="en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. </a:t>
            </a:r>
            <a:r>
              <a:rPr b="0" i="0" lang="en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Production of runaway electrons and x-rays during streamer inception phase.  </a:t>
            </a:r>
            <a:r>
              <a:rPr b="0" i="1" lang="en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J. Phys. D: Appl. Phys.</a:t>
            </a:r>
            <a:r>
              <a:rPr b="0" i="0" lang="en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56 055201</a:t>
            </a:r>
            <a:endParaRPr b="0" i="0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Roboto"/>
              <a:buChar char="➢"/>
            </a:pPr>
            <a:r>
              <a:rPr b="0" i="0" lang="en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Sander Nijdam </a:t>
            </a:r>
            <a:r>
              <a:rPr b="0" i="1" lang="en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et al.</a:t>
            </a:r>
            <a:r>
              <a:rPr b="0" i="0" lang="en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(2020) The physics of streamer discharge phenomena. </a:t>
            </a:r>
            <a:r>
              <a:rPr b="0" i="1" lang="en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Plasma Sources Sci. Technol.</a:t>
            </a:r>
            <a:r>
              <a:rPr b="0" i="0" lang="en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29 103001</a:t>
            </a:r>
            <a:endParaRPr b="0" i="0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"/>
          <p:cNvSpPr txBox="1"/>
          <p:nvPr>
            <p:ph idx="11" type="ftr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148" name="Google Shape;148;p2"/>
          <p:cNvSpPr txBox="1"/>
          <p:nvPr>
            <p:ph idx="12" type="sldNum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"/>
          <p:cNvSpPr txBox="1"/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The lightning initiation problem</a:t>
            </a:r>
            <a:endParaRPr u="sng"/>
          </a:p>
        </p:txBody>
      </p:sp>
      <p:pic>
        <p:nvPicPr>
          <p:cNvPr id="150" name="Google Shape;15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648" y="854600"/>
            <a:ext cx="4092050" cy="306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8500" y="1208974"/>
            <a:ext cx="4353101" cy="2457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"/>
          <p:cNvSpPr txBox="1"/>
          <p:nvPr>
            <p:ph idx="11" type="ftr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158" name="Google Shape;158;p3"/>
          <p:cNvSpPr txBox="1"/>
          <p:nvPr>
            <p:ph idx="12" type="sldNum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"/>
          <p:cNvSpPr txBox="1"/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Production of runaway electrons during the streamer inception phase</a:t>
            </a:r>
            <a:endParaRPr u="sng"/>
          </a:p>
        </p:txBody>
      </p:sp>
      <p:pic>
        <p:nvPicPr>
          <p:cNvPr id="160" name="Google Shape;16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"/>
          <p:cNvSpPr txBox="1"/>
          <p:nvPr/>
        </p:nvSpPr>
        <p:spPr>
          <a:xfrm>
            <a:off x="230050" y="3923725"/>
            <a:ext cx="49077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b="0" i="0" lang="en" sz="125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Luis Contreras-Vidal </a:t>
            </a:r>
            <a:r>
              <a:rPr b="0" i="1" lang="en" sz="125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et al</a:t>
            </a:r>
            <a:r>
              <a:rPr b="0" i="0" lang="en" sz="125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2023 </a:t>
            </a:r>
            <a:r>
              <a:rPr b="0" i="1" lang="en" sz="125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J. Phys. D: Appl. Phys.</a:t>
            </a:r>
            <a:r>
              <a:rPr b="0" i="0" lang="en" sz="125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0" lang="en" sz="125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56</a:t>
            </a:r>
            <a:r>
              <a:rPr b="0" i="0" lang="en" sz="125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055201</a:t>
            </a:r>
            <a:endParaRPr b="0" i="0" sz="15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2" name="Google Shape;162;p3"/>
          <p:cNvPicPr preferRelativeResize="0"/>
          <p:nvPr/>
        </p:nvPicPr>
        <p:blipFill rotWithShape="1">
          <a:blip r:embed="rId4">
            <a:alphaModFix/>
          </a:blip>
          <a:srcRect b="0" l="943" r="825" t="0"/>
          <a:stretch/>
        </p:blipFill>
        <p:spPr>
          <a:xfrm>
            <a:off x="251725" y="1033425"/>
            <a:ext cx="8682598" cy="267162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"/>
          <p:cNvSpPr/>
          <p:nvPr/>
        </p:nvSpPr>
        <p:spPr>
          <a:xfrm>
            <a:off x="230050" y="1033350"/>
            <a:ext cx="8822100" cy="28905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67617" y="4045125"/>
            <a:ext cx="1288962" cy="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"/>
          <p:cNvSpPr txBox="1"/>
          <p:nvPr/>
        </p:nvSpPr>
        <p:spPr>
          <a:xfrm>
            <a:off x="4310450" y="3566275"/>
            <a:ext cx="12264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b="0" i="0" lang="en" sz="125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Time (ns)</a:t>
            </a:r>
            <a:endParaRPr b="0" i="0" sz="15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 txBox="1"/>
          <p:nvPr>
            <p:ph idx="11" type="ftr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171" name="Google Shape;171;p4"/>
          <p:cNvSpPr txBox="1"/>
          <p:nvPr>
            <p:ph idx="12" type="sldNum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"/>
          <p:cNvSpPr txBox="1"/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Production of runaway electrons during the streamer inception phase</a:t>
            </a:r>
            <a:endParaRPr u="sng"/>
          </a:p>
        </p:txBody>
      </p:sp>
      <p:pic>
        <p:nvPicPr>
          <p:cNvPr id="173" name="Google Shape;17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6292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4"/>
          <p:cNvGrpSpPr/>
          <p:nvPr/>
        </p:nvGrpSpPr>
        <p:grpSpPr>
          <a:xfrm>
            <a:off x="1163290" y="569403"/>
            <a:ext cx="7795488" cy="3869285"/>
            <a:chOff x="1963600" y="994168"/>
            <a:chExt cx="6619248" cy="3977882"/>
          </a:xfrm>
        </p:grpSpPr>
        <p:grpSp>
          <p:nvGrpSpPr>
            <p:cNvPr id="175" name="Google Shape;175;p4"/>
            <p:cNvGrpSpPr/>
            <p:nvPr/>
          </p:nvGrpSpPr>
          <p:grpSpPr>
            <a:xfrm>
              <a:off x="2245780" y="994168"/>
              <a:ext cx="6337068" cy="3494171"/>
              <a:chOff x="2245780" y="994168"/>
              <a:chExt cx="6337068" cy="3494171"/>
            </a:xfrm>
          </p:grpSpPr>
          <p:pic>
            <p:nvPicPr>
              <p:cNvPr id="176" name="Google Shape;176;p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2245780" y="1326178"/>
                <a:ext cx="5068298" cy="316216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7" name="Google Shape;177;p4"/>
              <p:cNvSpPr/>
              <p:nvPr/>
            </p:nvSpPr>
            <p:spPr>
              <a:xfrm>
                <a:off x="8100748" y="994168"/>
                <a:ext cx="482100" cy="3321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6334520" y="1419178"/>
                <a:ext cx="828000" cy="3693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9" name="Google Shape;179;p4"/>
            <p:cNvSpPr txBox="1"/>
            <p:nvPr/>
          </p:nvSpPr>
          <p:spPr>
            <a:xfrm>
              <a:off x="1963600" y="4559250"/>
              <a:ext cx="4907700" cy="4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b="0" i="0" lang="en" sz="1250" u="none" cap="none" strike="noStrike">
                  <a:solidFill>
                    <a:srgbClr val="333333"/>
                  </a:solidFill>
                  <a:latin typeface="Roboto"/>
                  <a:ea typeface="Roboto"/>
                  <a:cs typeface="Roboto"/>
                  <a:sym typeface="Roboto"/>
                </a:rPr>
                <a:t>Luis Contreras-Vidal </a:t>
              </a:r>
              <a:r>
                <a:rPr b="0" i="1" lang="en" sz="1250" u="none" cap="none" strike="noStrike">
                  <a:solidFill>
                    <a:srgbClr val="333333"/>
                  </a:solidFill>
                  <a:latin typeface="Roboto"/>
                  <a:ea typeface="Roboto"/>
                  <a:cs typeface="Roboto"/>
                  <a:sym typeface="Roboto"/>
                </a:rPr>
                <a:t>et al</a:t>
              </a:r>
              <a:r>
                <a:rPr b="0" i="0" lang="en" sz="1250" u="none" cap="none" strike="noStrike">
                  <a:solidFill>
                    <a:srgbClr val="333333"/>
                  </a:solidFill>
                  <a:latin typeface="Roboto"/>
                  <a:ea typeface="Roboto"/>
                  <a:cs typeface="Roboto"/>
                  <a:sym typeface="Roboto"/>
                </a:rPr>
                <a:t> 2023 </a:t>
              </a:r>
              <a:r>
                <a:rPr b="0" i="1" lang="en" sz="1250" u="none" cap="none" strike="noStrike">
                  <a:solidFill>
                    <a:srgbClr val="333333"/>
                  </a:solidFill>
                  <a:latin typeface="Roboto"/>
                  <a:ea typeface="Roboto"/>
                  <a:cs typeface="Roboto"/>
                  <a:sym typeface="Roboto"/>
                </a:rPr>
                <a:t>J. Phys. D: Appl. Phys.</a:t>
              </a:r>
              <a:r>
                <a:rPr b="0" i="0" lang="en" sz="1250" u="none" cap="none" strike="noStrike">
                  <a:solidFill>
                    <a:srgbClr val="33333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b="1" i="0" lang="en" sz="1250" u="none" cap="none" strike="noStrike">
                  <a:solidFill>
                    <a:srgbClr val="333333"/>
                  </a:solidFill>
                  <a:latin typeface="Roboto"/>
                  <a:ea typeface="Roboto"/>
                  <a:cs typeface="Roboto"/>
                  <a:sym typeface="Roboto"/>
                </a:rPr>
                <a:t>56</a:t>
              </a:r>
              <a:r>
                <a:rPr b="0" i="0" lang="en" sz="1250" u="none" cap="none" strike="noStrike">
                  <a:solidFill>
                    <a:srgbClr val="333333"/>
                  </a:solidFill>
                  <a:latin typeface="Roboto"/>
                  <a:ea typeface="Roboto"/>
                  <a:cs typeface="Roboto"/>
                  <a:sym typeface="Roboto"/>
                </a:rPr>
                <a:t> 055201</a:t>
              </a:r>
              <a:endParaRPr b="0" i="0" sz="15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0" name="Google Shape;180;p4"/>
          <p:cNvSpPr/>
          <p:nvPr/>
        </p:nvSpPr>
        <p:spPr>
          <a:xfrm>
            <a:off x="1315575" y="803950"/>
            <a:ext cx="6358500" cy="31884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4"/>
          <p:cNvSpPr txBox="1"/>
          <p:nvPr/>
        </p:nvSpPr>
        <p:spPr>
          <a:xfrm>
            <a:off x="4917975" y="1133950"/>
            <a:ext cx="2756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 = 148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"/>
          <p:cNvSpPr txBox="1"/>
          <p:nvPr>
            <p:ph idx="11" type="ftr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187" name="Google Shape;187;p5"/>
          <p:cNvSpPr txBox="1"/>
          <p:nvPr>
            <p:ph idx="12" type="sldNum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5"/>
          <p:cNvSpPr txBox="1"/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 u="sng">
                <a:latin typeface="Merriweather"/>
                <a:ea typeface="Merriweather"/>
                <a:cs typeface="Merriweather"/>
                <a:sym typeface="Merriweather"/>
              </a:rPr>
              <a:t>Negative discharge dynamics</a:t>
            </a: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: Long exposure</a:t>
            </a:r>
            <a:endParaRPr u="sng"/>
          </a:p>
        </p:txBody>
      </p:sp>
      <p:pic>
        <p:nvPicPr>
          <p:cNvPr id="189" name="Google Shape;18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788700"/>
            <a:ext cx="6384886" cy="343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"/>
          <p:cNvPicPr preferRelativeResize="0"/>
          <p:nvPr/>
        </p:nvPicPr>
        <p:blipFill rotWithShape="1">
          <a:blip r:embed="rId5">
            <a:alphaModFix/>
          </a:blip>
          <a:srcRect b="1858" l="1095" r="6874" t="1307"/>
          <a:stretch/>
        </p:blipFill>
        <p:spPr>
          <a:xfrm>
            <a:off x="4244825" y="1015425"/>
            <a:ext cx="4683438" cy="265425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5"/>
          <p:cNvSpPr/>
          <p:nvPr/>
        </p:nvSpPr>
        <p:spPr>
          <a:xfrm>
            <a:off x="158425" y="636300"/>
            <a:ext cx="8799900" cy="3514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5"/>
          <p:cNvSpPr/>
          <p:nvPr/>
        </p:nvSpPr>
        <p:spPr>
          <a:xfrm rot="-1758717">
            <a:off x="4829434" y="1625139"/>
            <a:ext cx="2193027" cy="715910"/>
          </a:xfrm>
          <a:prstGeom prst="flowChartTerminator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81334" y="4370950"/>
            <a:ext cx="1009216" cy="6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7075" y="2665079"/>
            <a:ext cx="981067" cy="29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"/>
          <p:cNvSpPr/>
          <p:nvPr/>
        </p:nvSpPr>
        <p:spPr>
          <a:xfrm>
            <a:off x="3594325" y="3621975"/>
            <a:ext cx="181800" cy="1818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7" name="Google Shape;197;p5"/>
          <p:cNvCxnSpPr/>
          <p:nvPr/>
        </p:nvCxnSpPr>
        <p:spPr>
          <a:xfrm>
            <a:off x="3297625" y="3712875"/>
            <a:ext cx="296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8" name="Google Shape;198;p5"/>
          <p:cNvSpPr/>
          <p:nvPr/>
        </p:nvSpPr>
        <p:spPr>
          <a:xfrm>
            <a:off x="2265850" y="1055783"/>
            <a:ext cx="763200" cy="2913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5"/>
          <p:cNvSpPr txBox="1"/>
          <p:nvPr/>
        </p:nvSpPr>
        <p:spPr>
          <a:xfrm>
            <a:off x="2209200" y="1057925"/>
            <a:ext cx="2424600" cy="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Exposure time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5"/>
          <p:cNvPicPr preferRelativeResize="0"/>
          <p:nvPr/>
        </p:nvPicPr>
        <p:blipFill rotWithShape="1">
          <a:blip r:embed="rId8">
            <a:alphaModFix/>
          </a:blip>
          <a:srcRect b="13814" l="0" r="0" t="0"/>
          <a:stretch/>
        </p:blipFill>
        <p:spPr>
          <a:xfrm>
            <a:off x="1387188" y="1011950"/>
            <a:ext cx="712536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5"/>
          <p:cNvPicPr preferRelativeResize="0"/>
          <p:nvPr/>
        </p:nvPicPr>
        <p:blipFill rotWithShape="1">
          <a:blip r:embed="rId9">
            <a:alphaModFix/>
          </a:blip>
          <a:srcRect b="17316" l="0" r="1602" t="3605"/>
          <a:stretch/>
        </p:blipFill>
        <p:spPr>
          <a:xfrm>
            <a:off x="3451028" y="2006875"/>
            <a:ext cx="432944" cy="1818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2" name="Google Shape;202;p5"/>
          <p:cNvSpPr/>
          <p:nvPr/>
        </p:nvSpPr>
        <p:spPr>
          <a:xfrm>
            <a:off x="3371850" y="1938350"/>
            <a:ext cx="79200" cy="347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5"/>
          <p:cNvSpPr/>
          <p:nvPr/>
        </p:nvSpPr>
        <p:spPr>
          <a:xfrm rot="5400000">
            <a:off x="3634700" y="1664875"/>
            <a:ext cx="79200" cy="604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5"/>
          <p:cNvSpPr/>
          <p:nvPr/>
        </p:nvSpPr>
        <p:spPr>
          <a:xfrm>
            <a:off x="3883975" y="1938350"/>
            <a:ext cx="79200" cy="347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5"/>
          <p:cNvSpPr/>
          <p:nvPr/>
        </p:nvSpPr>
        <p:spPr>
          <a:xfrm rot="5400000">
            <a:off x="3627900" y="1925875"/>
            <a:ext cx="79200" cy="604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"/>
          <p:cNvSpPr txBox="1"/>
          <p:nvPr>
            <p:ph idx="11" type="ftr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211" name="Google Shape;211;p6"/>
          <p:cNvSpPr txBox="1"/>
          <p:nvPr>
            <p:ph idx="12" type="sldNum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6"/>
          <p:cNvSpPr/>
          <p:nvPr/>
        </p:nvSpPr>
        <p:spPr>
          <a:xfrm>
            <a:off x="1830925" y="2797525"/>
            <a:ext cx="677400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6"/>
          <p:cNvSpPr/>
          <p:nvPr/>
        </p:nvSpPr>
        <p:spPr>
          <a:xfrm>
            <a:off x="1858450" y="3517200"/>
            <a:ext cx="677400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 txBox="1"/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 u="sng">
                <a:latin typeface="Merriweather"/>
                <a:ea typeface="Merriweather"/>
                <a:cs typeface="Merriweather"/>
                <a:sym typeface="Merriweather"/>
              </a:rPr>
              <a:t>Negative discharge dynamics</a:t>
            </a: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: Timelapse</a:t>
            </a:r>
            <a:endParaRPr u="sng"/>
          </a:p>
        </p:txBody>
      </p:sp>
      <p:pic>
        <p:nvPicPr>
          <p:cNvPr id="215" name="Google Shape;21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6"/>
          <p:cNvGrpSpPr/>
          <p:nvPr/>
        </p:nvGrpSpPr>
        <p:grpSpPr>
          <a:xfrm>
            <a:off x="134500" y="712500"/>
            <a:ext cx="8799900" cy="3514935"/>
            <a:chOff x="82225" y="1093500"/>
            <a:chExt cx="8799900" cy="3514935"/>
          </a:xfrm>
        </p:grpSpPr>
        <p:pic>
          <p:nvPicPr>
            <p:cNvPr id="217" name="Google Shape;217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52400" y="1169700"/>
              <a:ext cx="6384886" cy="3438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6"/>
            <p:cNvPicPr preferRelativeResize="0"/>
            <p:nvPr/>
          </p:nvPicPr>
          <p:blipFill rotWithShape="1">
            <a:blip r:embed="rId5">
              <a:alphaModFix/>
            </a:blip>
            <a:srcRect b="1458" l="11892" r="17360" t="0"/>
            <a:stretch/>
          </p:blipFill>
          <p:spPr>
            <a:xfrm>
              <a:off x="4316075" y="1169700"/>
              <a:ext cx="4511949" cy="3384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6"/>
            <p:cNvSpPr/>
            <p:nvPr/>
          </p:nvSpPr>
          <p:spPr>
            <a:xfrm>
              <a:off x="82225" y="1093500"/>
              <a:ext cx="8799900" cy="3514800"/>
            </a:xfrm>
            <a:prstGeom prst="rect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0" name="Google Shape;220;p6"/>
          <p:cNvSpPr txBox="1"/>
          <p:nvPr/>
        </p:nvSpPr>
        <p:spPr>
          <a:xfrm>
            <a:off x="6156425" y="947375"/>
            <a:ext cx="2756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–HV       electrode</a:t>
            </a:r>
            <a:endParaRPr b="0" i="0" sz="2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6"/>
          <p:cNvSpPr txBox="1"/>
          <p:nvPr/>
        </p:nvSpPr>
        <p:spPr>
          <a:xfrm>
            <a:off x="6615775" y="3366725"/>
            <a:ext cx="2756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Ground electrode</a:t>
            </a:r>
            <a:endParaRPr b="0" i="0" sz="2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2" name="Google Shape;222;p6"/>
          <p:cNvGrpSpPr/>
          <p:nvPr/>
        </p:nvGrpSpPr>
        <p:grpSpPr>
          <a:xfrm>
            <a:off x="7643450" y="4370482"/>
            <a:ext cx="1069975" cy="666843"/>
            <a:chOff x="485625" y="4303507"/>
            <a:chExt cx="1069975" cy="666843"/>
          </a:xfrm>
        </p:grpSpPr>
        <p:pic>
          <p:nvPicPr>
            <p:cNvPr id="223" name="Google Shape;223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85625" y="4303507"/>
              <a:ext cx="1069975" cy="666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6"/>
            <p:cNvSpPr txBox="1"/>
            <p:nvPr/>
          </p:nvSpPr>
          <p:spPr>
            <a:xfrm>
              <a:off x="919300" y="4601050"/>
              <a:ext cx="63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SIMX</a:t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5" name="Google Shape;225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0650" y="4370475"/>
            <a:ext cx="1171556" cy="62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 txBox="1"/>
          <p:nvPr>
            <p:ph idx="11" type="ftr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231" name="Google Shape;231;p7"/>
          <p:cNvSpPr txBox="1"/>
          <p:nvPr>
            <p:ph idx="12" type="sldNum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7"/>
          <p:cNvGrpSpPr/>
          <p:nvPr/>
        </p:nvGrpSpPr>
        <p:grpSpPr>
          <a:xfrm>
            <a:off x="158425" y="712500"/>
            <a:ext cx="8799900" cy="3514800"/>
            <a:chOff x="234625" y="1169700"/>
            <a:chExt cx="8799900" cy="3514800"/>
          </a:xfrm>
        </p:grpSpPr>
        <p:pic>
          <p:nvPicPr>
            <p:cNvPr id="233" name="Google Shape;233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6250" y="1253600"/>
              <a:ext cx="6661274" cy="3423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7"/>
            <p:cNvPicPr preferRelativeResize="0"/>
            <p:nvPr/>
          </p:nvPicPr>
          <p:blipFill rotWithShape="1">
            <a:blip r:embed="rId4">
              <a:alphaModFix/>
            </a:blip>
            <a:srcRect b="1690" l="12143" r="18028" t="0"/>
            <a:stretch/>
          </p:blipFill>
          <p:spPr>
            <a:xfrm>
              <a:off x="4576650" y="1241687"/>
              <a:ext cx="4345047" cy="3294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7"/>
            <p:cNvSpPr/>
            <p:nvPr/>
          </p:nvSpPr>
          <p:spPr>
            <a:xfrm>
              <a:off x="234625" y="1169700"/>
              <a:ext cx="8799900" cy="3514800"/>
            </a:xfrm>
            <a:prstGeom prst="rect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" name="Google Shape;236;p7"/>
          <p:cNvSpPr/>
          <p:nvPr/>
        </p:nvSpPr>
        <p:spPr>
          <a:xfrm>
            <a:off x="1830925" y="2797525"/>
            <a:ext cx="677400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7"/>
          <p:cNvSpPr/>
          <p:nvPr/>
        </p:nvSpPr>
        <p:spPr>
          <a:xfrm>
            <a:off x="1858450" y="3517200"/>
            <a:ext cx="677400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7"/>
          <p:cNvSpPr txBox="1"/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 u="sng">
                <a:latin typeface="Merriweather"/>
                <a:ea typeface="Merriweather"/>
                <a:cs typeface="Merriweather"/>
                <a:sym typeface="Merriweather"/>
              </a:rPr>
              <a:t>Negative discharge dynamics</a:t>
            </a: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: Timelapse</a:t>
            </a:r>
            <a:endParaRPr u="sng"/>
          </a:p>
        </p:txBody>
      </p:sp>
      <p:pic>
        <p:nvPicPr>
          <p:cNvPr id="239" name="Google Shape;23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" name="Google Shape;240;p7"/>
          <p:cNvGrpSpPr/>
          <p:nvPr/>
        </p:nvGrpSpPr>
        <p:grpSpPr>
          <a:xfrm>
            <a:off x="7643450" y="4370482"/>
            <a:ext cx="1069975" cy="666843"/>
            <a:chOff x="485625" y="4303507"/>
            <a:chExt cx="1069975" cy="666843"/>
          </a:xfrm>
        </p:grpSpPr>
        <p:pic>
          <p:nvPicPr>
            <p:cNvPr id="241" name="Google Shape;241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85625" y="4303507"/>
              <a:ext cx="1069975" cy="666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7"/>
            <p:cNvSpPr txBox="1"/>
            <p:nvPr/>
          </p:nvSpPr>
          <p:spPr>
            <a:xfrm>
              <a:off x="919300" y="4601050"/>
              <a:ext cx="63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SIMX</a:t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 txBox="1"/>
          <p:nvPr>
            <p:ph idx="11" type="ftr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248" name="Google Shape;248;p8"/>
          <p:cNvSpPr txBox="1"/>
          <p:nvPr>
            <p:ph idx="12" type="sldNum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8"/>
          <p:cNvSpPr txBox="1"/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 u="sng">
                <a:latin typeface="Merriweather"/>
                <a:ea typeface="Merriweather"/>
                <a:cs typeface="Merriweather"/>
                <a:sym typeface="Merriweather"/>
              </a:rPr>
              <a:t>Negative discharge dynamics</a:t>
            </a: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: Timelapse</a:t>
            </a:r>
            <a:endParaRPr u="sng"/>
          </a:p>
        </p:txBody>
      </p:sp>
      <p:pic>
        <p:nvPicPr>
          <p:cNvPr id="250" name="Google Shape;25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8"/>
          <p:cNvGrpSpPr/>
          <p:nvPr/>
        </p:nvGrpSpPr>
        <p:grpSpPr>
          <a:xfrm>
            <a:off x="158425" y="712500"/>
            <a:ext cx="8799900" cy="3514935"/>
            <a:chOff x="234625" y="1093500"/>
            <a:chExt cx="8799900" cy="3514935"/>
          </a:xfrm>
        </p:grpSpPr>
        <p:pic>
          <p:nvPicPr>
            <p:cNvPr id="252" name="Google Shape;252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4800" y="1169700"/>
              <a:ext cx="6384886" cy="3438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8"/>
            <p:cNvPicPr preferRelativeResize="0"/>
            <p:nvPr/>
          </p:nvPicPr>
          <p:blipFill rotWithShape="1">
            <a:blip r:embed="rId5">
              <a:alphaModFix/>
            </a:blip>
            <a:srcRect b="0" l="11643" r="17484" t="0"/>
            <a:stretch/>
          </p:blipFill>
          <p:spPr>
            <a:xfrm>
              <a:off x="4391200" y="1169700"/>
              <a:ext cx="4524959" cy="3438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8"/>
            <p:cNvSpPr/>
            <p:nvPr/>
          </p:nvSpPr>
          <p:spPr>
            <a:xfrm>
              <a:off x="234625" y="1093500"/>
              <a:ext cx="8799900" cy="3514800"/>
            </a:xfrm>
            <a:prstGeom prst="rect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p8"/>
          <p:cNvGrpSpPr/>
          <p:nvPr/>
        </p:nvGrpSpPr>
        <p:grpSpPr>
          <a:xfrm>
            <a:off x="7643450" y="4370482"/>
            <a:ext cx="1069975" cy="666843"/>
            <a:chOff x="485625" y="4303507"/>
            <a:chExt cx="1069975" cy="666843"/>
          </a:xfrm>
        </p:grpSpPr>
        <p:pic>
          <p:nvPicPr>
            <p:cNvPr id="256" name="Google Shape;256;p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85625" y="4303507"/>
              <a:ext cx="1069975" cy="666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8"/>
            <p:cNvSpPr txBox="1"/>
            <p:nvPr/>
          </p:nvSpPr>
          <p:spPr>
            <a:xfrm>
              <a:off x="919300" y="4601050"/>
              <a:ext cx="63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SIMX</a:t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"/>
          <p:cNvSpPr txBox="1"/>
          <p:nvPr>
            <p:ph idx="11" type="ftr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263" name="Google Shape;263;p9"/>
          <p:cNvSpPr txBox="1"/>
          <p:nvPr>
            <p:ph idx="12" type="sldNum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b="1"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/>
          <p:cNvSpPr txBox="1"/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 u="sng">
                <a:latin typeface="Merriweather"/>
                <a:ea typeface="Merriweather"/>
                <a:cs typeface="Merriweather"/>
                <a:sym typeface="Merriweather"/>
              </a:rPr>
              <a:t>Negative discharge dynamics</a:t>
            </a: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: Timelapse</a:t>
            </a:r>
            <a:endParaRPr u="sng"/>
          </a:p>
        </p:txBody>
      </p:sp>
      <p:pic>
        <p:nvPicPr>
          <p:cNvPr id="265" name="Google Shape;26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6" name="Google Shape;266;p9"/>
          <p:cNvGrpSpPr/>
          <p:nvPr/>
        </p:nvGrpSpPr>
        <p:grpSpPr>
          <a:xfrm>
            <a:off x="158425" y="712500"/>
            <a:ext cx="8799900" cy="3514935"/>
            <a:chOff x="158425" y="1169700"/>
            <a:chExt cx="8799900" cy="3514935"/>
          </a:xfrm>
        </p:grpSpPr>
        <p:pic>
          <p:nvPicPr>
            <p:cNvPr id="267" name="Google Shape;267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4800" y="1245900"/>
              <a:ext cx="6384886" cy="3438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9"/>
            <p:cNvPicPr preferRelativeResize="0"/>
            <p:nvPr/>
          </p:nvPicPr>
          <p:blipFill rotWithShape="1">
            <a:blip r:embed="rId5">
              <a:alphaModFix/>
            </a:blip>
            <a:srcRect b="1234" l="11276" r="17976" t="0"/>
            <a:stretch/>
          </p:blipFill>
          <p:spPr>
            <a:xfrm>
              <a:off x="4439975" y="1226425"/>
              <a:ext cx="4379766" cy="32932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p9"/>
            <p:cNvSpPr/>
            <p:nvPr/>
          </p:nvSpPr>
          <p:spPr>
            <a:xfrm>
              <a:off x="158425" y="1169700"/>
              <a:ext cx="8799900" cy="3514800"/>
            </a:xfrm>
            <a:prstGeom prst="rect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p9"/>
          <p:cNvSpPr/>
          <p:nvPr/>
        </p:nvSpPr>
        <p:spPr>
          <a:xfrm rot="-2541547">
            <a:off x="5605101" y="1593798"/>
            <a:ext cx="1016004" cy="338707"/>
          </a:xfrm>
          <a:prstGeom prst="flowChartTerminator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1" name="Google Shape;271;p9"/>
          <p:cNvGrpSpPr/>
          <p:nvPr/>
        </p:nvGrpSpPr>
        <p:grpSpPr>
          <a:xfrm>
            <a:off x="7643450" y="4370482"/>
            <a:ext cx="1069975" cy="666843"/>
            <a:chOff x="485625" y="4303507"/>
            <a:chExt cx="1069975" cy="666843"/>
          </a:xfrm>
        </p:grpSpPr>
        <p:pic>
          <p:nvPicPr>
            <p:cNvPr id="272" name="Google Shape;272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85625" y="4303507"/>
              <a:ext cx="1069975" cy="666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9"/>
            <p:cNvSpPr txBox="1"/>
            <p:nvPr/>
          </p:nvSpPr>
          <p:spPr>
            <a:xfrm>
              <a:off x="919300" y="4601050"/>
              <a:ext cx="63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SIMX</a:t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