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17"/>
  </p:notesMasterIdLst>
  <p:sldIdLst>
    <p:sldId id="256" r:id="rId3"/>
    <p:sldId id="273" r:id="rId4"/>
    <p:sldId id="258" r:id="rId5"/>
    <p:sldId id="259" r:id="rId6"/>
    <p:sldId id="271" r:id="rId7"/>
    <p:sldId id="266" r:id="rId8"/>
    <p:sldId id="265" r:id="rId9"/>
    <p:sldId id="269" r:id="rId10"/>
    <p:sldId id="260" r:id="rId11"/>
    <p:sldId id="261" r:id="rId12"/>
    <p:sldId id="262" r:id="rId13"/>
    <p:sldId id="268" r:id="rId14"/>
    <p:sldId id="263" r:id="rId15"/>
    <p:sldId id="274" r:id="rId16"/>
  </p:sldIdLst>
  <p:sldSz cx="12192000" cy="6858000"/>
  <p:notesSz cx="7102475" cy="938847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10"/>
  </p:normalViewPr>
  <p:slideViewPr>
    <p:cSldViewPr snapToGrid="0" snapToObjects="1">
      <p:cViewPr varScale="1">
        <p:scale>
          <a:sx n="126" d="100"/>
          <a:sy n="126" d="100"/>
        </p:scale>
        <p:origin x="156"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82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a:latin typeface="Helvetica"/>
              </a:rPr>
              <a:t>Thank the Board of Regents and the New Mexico Tech community. Express admiration for the institution’s impact in science and engineering and outline that the talk will cover who you are, what you bring, and your vision for the future of New Mexico Tech.</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is to ensure long-term institutional stability by strengthening financial sustainability, making data-informed strategic decisions, and cultivating a culture of transparency, accountability, and shared trust across the university and with external partners.</a:t>
            </a:r>
            <a:endParaRPr dirty="0">
              <a:latin typeface="Helvetica"/>
            </a:endParaRP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4149773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a:latin typeface="Helvetica"/>
              </a:rPr>
              <a:t>Community engagement: strengthen ties with Socorro, the state of New Mexico, industry, and national research partners to enhance impact and visibility.</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a:latin typeface="Helvetica"/>
              </a:rPr>
              <a:t>Closing: emphasize commitment to collaborative leadership, advancing research excellence, and strengthening New Mexico Tech’s national reputation.</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a:latin typeface="Helvetica"/>
              </a:rPr>
              <a:t>Brief overview of current role as President of St. Edward’s University and Professor of Mathematics. Mention previous roles as Provost at the University of Iowa, Dean at VCU, and Department Head at NC State.</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a:latin typeface="Helvetica"/>
              </a:rPr>
              <a:t>Highlight research career: over 100 publications, federal funding, interdisciplinary collaborations, and experience working with national laboratories and federal agencies.</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a:latin typeface="Helvetica"/>
              </a:rPr>
              <a:t>Describe leadership philosophy: collaborative leadership, shared governance, strong partnership with faculty and staff, commitment to excellence and transparency.</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New Mexico Tech, “NMT Logos and Visual Identity Guidelines” (official palette and typography): https://www.nmt.edu/mac/logosandguidelines.php
- New Mexico Tech homepage (institutional positioning and campus imagery context): https://www.nmt.edu/
- Campus image asset: https://www.nmt.edu/advancement/images/Drone_Shot_Campus_August2021_large.jpg
- Campus image asset: https://www.nmt.edu/_resources/img/photos/heroimages/NMTGenericHero.png
- Western Interstate Commission for Higher Education, “Knocking at the College Door” (11th ed., 2024): U.S. high school graduates are projected to peak in 2025 and then decline through 2041.
- Urban Institute, Workforce Alignment Study project page (career and workforce alignment as a strategic opportunity for colleges): https://www.urban.org/projects/workforce-alignment-study
- NSF, “Mid-scale Research Infrastructure Incubators and Conferences for STEM Education Research” (infrastructure and partnership needs in STEM): https://www.nsf.gov/funding/opportunities/dcl-mid-scale-research-infrastructure-incubators-conferences/nsf24-027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Notes Placeholder 2"/>
          <p:cNvSpPr>
            <a:spLocks noGrp="1"/>
          </p:cNvSpPr>
          <p:nvPr>
            <p:ph type="body" idx="1"/>
          </p:nvPr>
        </p:nvSpPr>
        <p:spPr>
          <a:xfrm>
            <a:off x="710248" y="4518204"/>
            <a:ext cx="5681980" cy="3696712"/>
          </a:xfrm>
          <a:prstGeom prst="rect">
            <a:avLst/>
          </a:prstGeom>
        </p:spPr>
        <p:txBody>
          <a:bodyPr/>
          <a:lstStyle/>
          <a:p>
            <a:r>
              <a:rPr lang="en-US" dirty="0"/>
              <a:t>Very Large Array (radio telescope dish)     Collaboration with EMRTC</a:t>
            </a:r>
          </a:p>
        </p:txBody>
      </p:sp>
    </p:spTree>
    <p:extLst>
      <p:ext uri="{BB962C8B-B14F-4D97-AF65-F5344CB8AC3E}">
        <p14:creationId xmlns:p14="http://schemas.microsoft.com/office/powerpoint/2010/main" val="364313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a:latin typeface="Helvetica"/>
              </a:rPr>
              <a:t>Introduce your vision for New Mexico Tech: strengthening its position as a leading science and engineering university while maintaining a personalized academic environment.</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a:latin typeface="Helvetica"/>
              </a:rPr>
              <a:t>Discuss research growth: expand interdisciplinary research, strengthen partnerships with national labs and federal agencies, and increase external funding.</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a:latin typeface="Helvetica"/>
              </a:rPr>
              <a:t>Student success and access: support rigorous STEM education while expanding opportunity for diverse students, mentorship, research experiences, and career pathways.</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MT">
    <p:bg>
      <p:bgPr>
        <a:solidFill>
          <a:srgbClr val="F7F3ED"/>
        </a:solidFill>
        <a:effectLst/>
      </p:bgPr>
    </p:bg>
    <p:spTree>
      <p:nvGrpSpPr>
        <p:cNvPr id="1" name=""/>
        <p:cNvGrpSpPr/>
        <p:nvPr/>
      </p:nvGrpSpPr>
      <p:grpSpPr>
        <a:xfrm>
          <a:off x="0" y="0"/>
          <a:ext cx="0" cy="0"/>
          <a:chOff x="0" y="0"/>
          <a:chExt cx="0" cy="0"/>
        </a:xfrm>
      </p:grpSpPr>
      <p:sp>
        <p:nvSpPr>
          <p:cNvPr id="2" name="Shape 0"/>
          <p:cNvSpPr/>
          <p:nvPr/>
        </p:nvSpPr>
        <p:spPr>
          <a:xfrm>
            <a:off x="0" y="0"/>
            <a:ext cx="12191695" cy="146304"/>
          </a:xfrm>
          <a:prstGeom prst="rect">
            <a:avLst/>
          </a:prstGeom>
          <a:solidFill>
            <a:srgbClr val="7B1E1E"/>
          </a:solidFill>
          <a:ln w="12700">
            <a:solidFill>
              <a:srgbClr val="7B1E1E"/>
            </a:solidFill>
            <a:prstDash val="solid"/>
          </a:ln>
        </p:spPr>
      </p:sp>
      <p:sp>
        <p:nvSpPr>
          <p:cNvPr id="3" name="Shape 1"/>
          <p:cNvSpPr/>
          <p:nvPr/>
        </p:nvSpPr>
        <p:spPr>
          <a:xfrm>
            <a:off x="0" y="6656832"/>
            <a:ext cx="12191695" cy="201168"/>
          </a:xfrm>
          <a:prstGeom prst="rect">
            <a:avLst/>
          </a:prstGeom>
          <a:solidFill>
            <a:srgbClr val="7B1E1E"/>
          </a:solidFill>
          <a:ln w="12700">
            <a:solidFill>
              <a:srgbClr val="7B1E1E"/>
            </a:solidFill>
            <a:prstDash val="solid"/>
          </a:ln>
        </p:spPr>
      </p:sp>
      <p:sp>
        <p:nvSpPr>
          <p:cNvPr id="25" name="Slide Number Placeholder 0"/>
          <p:cNvSpPr>
            <a:spLocks noGrp="1"/>
          </p:cNvSpPr>
          <p:nvPr>
            <p:ph type="sldNum" sz="quarter" idx="4294967295"/>
          </p:nvPr>
        </p:nvSpPr>
        <p:spPr>
          <a:xfrm>
            <a:off x="11658600" y="6492240"/>
            <a:ext cx="320040" cy="164592"/>
          </a:xfrm>
          <a:prstGeom prst="rect">
            <a:avLst/>
          </a:prstGeom>
          <a:extLst>
            <a:ext uri="{C572A759-6A51-4108-AA02-DFA0A04FC94B}">
              <ma14:wrappingTextBoxFlag xmlns="" xmlns:ma14="http://schemas.microsoft.com/office/mac/drawingml/2011/main" val="0"/>
            </a:ext>
          </a:extLst>
        </p:spPr>
        <p:txBody>
          <a:bodyPr/>
          <a:lstStyle>
            <a:lvl1pPr>
              <a:defRPr sz="900">
                <a:solidFill>
                  <a:srgbClr val="FFFFFF"/>
                </a:solidFill>
                <a:latin typeface="Aptos"/>
                <a:ea typeface="Aptos"/>
                <a:cs typeface="Aptos"/>
              </a:defRPr>
            </a:lvl1pPr>
          </a:lstStyle>
          <a:p>
            <a:pPr algn="r"/>
            <a:fld id="{F7021451-1387-4CA6-816F-3879F97B5CBC}" type="slidenum">
              <a:rPr lang="en-US" b="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293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11658600" y="6492240"/>
            <a:ext cx="320040" cy="164592"/>
          </a:xfrm>
          <a:prstGeom prst="rect">
            <a:avLst/>
          </a:prstGeom>
          <a:extLst>
            <a:ext uri="{C572A759-6A51-4108-AA02-DFA0A04FC94B}">
              <ma14:wrappingTextBoxFlag xmlns="" xmlns:ma14="http://schemas.microsoft.com/office/mac/drawingml/2011/main" val="0"/>
            </a:ext>
          </a:extLst>
        </p:spPr>
        <p:txBody>
          <a:bodyPr/>
          <a:lstStyle>
            <a:lvl1pPr>
              <a:defRPr sz="900">
                <a:solidFill>
                  <a:srgbClr val="FFFFFF"/>
                </a:solidFill>
                <a:latin typeface="Aptos"/>
                <a:ea typeface="Aptos"/>
                <a:cs typeface="Aptos"/>
              </a:defRPr>
            </a:lvl1pPr>
          </a:lstStyle>
          <a:p>
            <a:pPr algn="r"/>
            <a:fld id="{F7021451-1387-4CA6-816F-3879F97B5CBC}" type="slidenum">
              <a:rPr lang="en-US" b="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66507"/>
      </p:ext>
    </p:extLst>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7223760" y="548640"/>
            <a:ext cx="4297680" cy="5394960"/>
          </a:xfrm>
          <a:prstGeom prst="rect">
            <a:avLst/>
          </a:prstGeom>
          <a:solidFill>
            <a:srgbClr val="E8DDD1"/>
          </a:solidFill>
          <a:ln w="12700">
            <a:solidFill>
              <a:srgbClr val="E8DDD1"/>
            </a:solidFill>
            <a:prstDash val="solid"/>
          </a:ln>
        </p:spPr>
        <p:txBody>
          <a:bodyPr/>
          <a:lstStyle/>
          <a:p>
            <a:endParaRPr/>
          </a:p>
        </p:txBody>
      </p:sp>
      <p:sp>
        <p:nvSpPr>
          <p:cNvPr id="3" name="Text 1"/>
          <p:cNvSpPr/>
          <p:nvPr/>
        </p:nvSpPr>
        <p:spPr>
          <a:xfrm>
            <a:off x="731520" y="1005840"/>
            <a:ext cx="5943600" cy="1280160"/>
          </a:xfrm>
          <a:prstGeom prst="rect">
            <a:avLst/>
          </a:prstGeom>
          <a:noFill/>
          <a:ln/>
        </p:spPr>
        <p:txBody>
          <a:bodyPr wrap="square" lIns="0" tIns="0" rIns="0" bIns="0" rtlCol="0" anchor="ctr"/>
          <a:lstStyle/>
          <a:p>
            <a:pPr marL="0" indent="0">
              <a:buNone/>
            </a:pPr>
            <a:r>
              <a:rPr lang="en-US" sz="3600" b="1" dirty="0">
                <a:solidFill>
                  <a:srgbClr val="1E1E1E"/>
                </a:solidFill>
                <a:latin typeface="Helvetica" pitchFamily="34" charset="0"/>
                <a:ea typeface="Aptos Display" pitchFamily="34" charset="-122"/>
              </a:rPr>
              <a:t>Ignite</a:t>
            </a:r>
            <a:endParaRPr lang="en-US" sz="3600" dirty="0"/>
          </a:p>
          <a:p>
            <a:pPr marL="0" indent="0">
              <a:buNone/>
            </a:pPr>
            <a:r>
              <a:rPr lang="en-US" sz="3600" b="1" dirty="0">
                <a:solidFill>
                  <a:srgbClr val="1E1E1E"/>
                </a:solidFill>
                <a:latin typeface="Helvetica" pitchFamily="34" charset="0"/>
                <a:ea typeface="Aptos Display" pitchFamily="34" charset="-122"/>
                <a:cs typeface="Aptos Display" pitchFamily="34" charset="-120"/>
              </a:rPr>
              <a:t>New Mexico Tech</a:t>
            </a:r>
            <a:endParaRPr lang="en-US" sz="3600" dirty="0"/>
          </a:p>
        </p:txBody>
      </p:sp>
      <p:sp>
        <p:nvSpPr>
          <p:cNvPr id="4" name="Text 2"/>
          <p:cNvSpPr/>
          <p:nvPr/>
        </p:nvSpPr>
        <p:spPr>
          <a:xfrm>
            <a:off x="731520" y="2560320"/>
            <a:ext cx="5303520" cy="594360"/>
          </a:xfrm>
          <a:prstGeom prst="rect">
            <a:avLst/>
          </a:prstGeom>
          <a:noFill/>
          <a:ln/>
        </p:spPr>
        <p:txBody>
          <a:bodyPr wrap="square" lIns="0" tIns="0" rIns="0" bIns="0" rtlCol="0" anchor="ctr"/>
          <a:lstStyle/>
          <a:p>
            <a:pPr marL="0" indent="0">
              <a:buNone/>
            </a:pPr>
            <a:r>
              <a:rPr lang="en-US" sz="2400" dirty="0">
                <a:solidFill>
                  <a:srgbClr val="7B1E1E"/>
                </a:solidFill>
                <a:latin typeface="Helvetica" pitchFamily="34" charset="0"/>
                <a:ea typeface="Aptos" pitchFamily="34" charset="-122"/>
                <a:cs typeface="Aptos" pitchFamily="34" charset="-120"/>
              </a:rPr>
              <a:t>Research Excellence, Innovation and Opportunity</a:t>
            </a:r>
            <a:endParaRPr lang="en-US" sz="2400" dirty="0"/>
          </a:p>
        </p:txBody>
      </p:sp>
      <p:sp>
        <p:nvSpPr>
          <p:cNvPr id="5" name="Text 3"/>
          <p:cNvSpPr/>
          <p:nvPr/>
        </p:nvSpPr>
        <p:spPr>
          <a:xfrm>
            <a:off x="731520" y="3536563"/>
            <a:ext cx="4206240" cy="640080"/>
          </a:xfrm>
          <a:prstGeom prst="rect">
            <a:avLst/>
          </a:prstGeom>
          <a:noFill/>
          <a:ln/>
        </p:spPr>
        <p:txBody>
          <a:bodyPr wrap="square" lIns="0" tIns="0" rIns="0" bIns="0" rtlCol="0" anchor="ctr"/>
          <a:lstStyle/>
          <a:p>
            <a:pPr marL="0" indent="0">
              <a:buNone/>
            </a:pPr>
            <a:r>
              <a:rPr lang="en-US" sz="2000" dirty="0">
                <a:solidFill>
                  <a:srgbClr val="1E1E1E"/>
                </a:solidFill>
                <a:latin typeface="Helvetica" pitchFamily="34" charset="0"/>
                <a:ea typeface="Aptos" pitchFamily="34" charset="-122"/>
                <a:cs typeface="Aptos" pitchFamily="34" charset="-120"/>
              </a:rPr>
              <a:t>Montserrat “Montse” Fuentes, Ph.D.</a:t>
            </a:r>
            <a:endParaRPr lang="en-US" sz="2000" dirty="0"/>
          </a:p>
          <a:p>
            <a:pPr marL="0" indent="0">
              <a:buNone/>
            </a:pPr>
            <a:r>
              <a:rPr lang="en-US" sz="2000" dirty="0">
                <a:solidFill>
                  <a:srgbClr val="1E1E1E"/>
                </a:solidFill>
                <a:latin typeface="Helvetica" pitchFamily="34" charset="0"/>
                <a:ea typeface="Aptos" pitchFamily="34" charset="-122"/>
                <a:cs typeface="Aptos" pitchFamily="34" charset="-120"/>
              </a:rPr>
              <a:t>Presidential Candidate</a:t>
            </a:r>
            <a:endParaRPr lang="en-US" sz="2000" dirty="0"/>
          </a:p>
        </p:txBody>
      </p:sp>
      <p:sp>
        <p:nvSpPr>
          <p:cNvPr id="6" name="Text 4"/>
          <p:cNvSpPr/>
          <p:nvPr/>
        </p:nvSpPr>
        <p:spPr>
          <a:xfrm>
            <a:off x="7635240" y="1234440"/>
            <a:ext cx="3291840" cy="1005840"/>
          </a:xfrm>
          <a:prstGeom prst="rect">
            <a:avLst/>
          </a:prstGeom>
          <a:noFill/>
          <a:ln/>
        </p:spPr>
        <p:txBody>
          <a:bodyPr wrap="square" lIns="254" tIns="254" rIns="254" bIns="254" rtlCol="0" anchor="ctr"/>
          <a:lstStyle/>
          <a:p>
            <a:pPr marL="0" indent="0">
              <a:buNone/>
            </a:pPr>
            <a:r>
              <a:rPr lang="en-US" sz="2000" b="1" dirty="0">
                <a:solidFill>
                  <a:srgbClr val="7B1E1E"/>
                </a:solidFill>
                <a:latin typeface="Helvetica" pitchFamily="34" charset="0"/>
                <a:ea typeface="Aptos Display" pitchFamily="34" charset="-122"/>
                <a:cs typeface="Aptos Display" pitchFamily="34" charset="-120"/>
              </a:rPr>
              <a:t>A collaborative vision grounded in STEM research leadership, access, and partnership</a:t>
            </a:r>
            <a:endParaRPr lang="en-US" sz="2000" dirty="0"/>
          </a:p>
        </p:txBody>
      </p:sp>
      <p:sp>
        <p:nvSpPr>
          <p:cNvPr id="7" name="Text 5"/>
          <p:cNvSpPr/>
          <p:nvPr/>
        </p:nvSpPr>
        <p:spPr>
          <a:xfrm>
            <a:off x="7680960" y="2857500"/>
            <a:ext cx="3246120" cy="1920240"/>
          </a:xfrm>
          <a:prstGeom prst="rect">
            <a:avLst/>
          </a:prstGeom>
          <a:noFill/>
          <a:ln/>
        </p:spPr>
        <p:txBody>
          <a:bodyPr wrap="square" lIns="254" tIns="254" rIns="254" bIns="254" rtlCol="0" anchor="t"/>
          <a:lstStyle/>
          <a:p>
            <a:r>
              <a:rPr lang="en-US" sz="1600" dirty="0">
                <a:latin typeface="Helvetica" panose="020B0604020202020204" pitchFamily="34" charset="0"/>
                <a:cs typeface="Helvetica" panose="020B0604020202020204" pitchFamily="34" charset="0"/>
              </a:rPr>
              <a:t>New Mexico Tech has strong assets—research excellence, national partnerships, and a distinctive identity. This moment calls for alignment, trust, and a clear path forward that connects people, priorities, and purpose.</a:t>
            </a:r>
          </a:p>
          <a:p>
            <a:endParaRPr lang="en-US" sz="1600" dirty="0"/>
          </a:p>
        </p:txBody>
      </p:sp>
      <p:sp>
        <p:nvSpPr>
          <p:cNvPr id="25" name="Slide Number Placeholder 0"/>
          <p:cNvSpPr>
            <a:spLocks noGrp="1"/>
          </p:cNvSpPr>
          <p:nvPr>
            <p:ph type="sldNum" sz="quarter" idx="4294967295"/>
          </p:nvPr>
        </p:nvSpPr>
        <p:spPr>
          <a:xfrm>
            <a:off x="11658600" y="6492240"/>
            <a:ext cx="320040" cy="164592"/>
          </a:xfrm>
          <a:prstGeom prst="rect">
            <a:avLst/>
          </a:prstGeom>
          <a:extLst>
            <a:ext uri="{C572A759-6A51-4108-AA02-DFA0A04FC94B}">
              <ma14:wrappingTextBoxFlag xmlns="" xmlns:ma14="http://schemas.microsoft.com/office/mac/drawingml/2011/main" val="0"/>
            </a:ext>
          </a:extLst>
        </p:spPr>
        <p:txBody>
          <a:bodyPr/>
          <a:lstStyle>
            <a:lvl1pPr>
              <a:defRPr sz="900">
                <a:solidFill>
                  <a:srgbClr val="FFFFFF"/>
                </a:solidFill>
                <a:latin typeface="Aptos"/>
                <a:ea typeface="Aptos"/>
                <a:cs typeface="Aptos"/>
              </a:defRPr>
            </a:lvl1pPr>
          </a:lstStyle>
          <a:p>
            <a:pPr algn="r"/>
            <a:fld id="{F7021451-1387-4CA6-816F-3879F97B5CBC}" type="slidenum">
              <a:rPr lang="en-US" b="0"/>
              <a:t>1</a:t>
            </a:fld>
            <a:endParaRPr lang="en-US"/>
          </a:p>
        </p:txBody>
      </p:sp>
      <p:pic>
        <p:nvPicPr>
          <p:cNvPr id="1026" name="Picture 2" descr="https://www.nmt.edu/academics/chemistry/graduate/graduate_program_prospective_students/Pic%20for%20Living%20in%20Socorro.jpg">
            <a:extLst>
              <a:ext uri="{FF2B5EF4-FFF2-40B4-BE49-F238E27FC236}">
                <a16:creationId xmlns:a16="http://schemas.microsoft.com/office/drawing/2014/main" id="{A001ED99-4CD7-4DE9-A174-33CEB23BD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 y="4355914"/>
            <a:ext cx="4437244" cy="22186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26635" y="486156"/>
            <a:ext cx="9288780" cy="411480"/>
          </a:xfrm>
          <a:prstGeom prst="rect">
            <a:avLst/>
          </a:prstGeom>
          <a:noFill/>
          <a:ln/>
        </p:spPr>
        <p:txBody>
          <a:bodyPr wrap="square" lIns="0" tIns="0" rIns="0" bIns="0" rtlCol="0" anchor="ctr"/>
          <a:lstStyle/>
          <a:p>
            <a:pPr marL="0" indent="0">
              <a:buNone/>
            </a:pPr>
            <a:r>
              <a:rPr lang="en-US" sz="2800" b="1" dirty="0">
                <a:solidFill>
                  <a:srgbClr val="1E1E1E"/>
                </a:solidFill>
                <a:latin typeface="Helvetica" pitchFamily="34" charset="0"/>
                <a:ea typeface="Aptos Display" pitchFamily="34" charset="-122"/>
                <a:cs typeface="Aptos Display" pitchFamily="34" charset="-120"/>
              </a:rPr>
              <a:t>Priority One: Strengthen National Research Visibility</a:t>
            </a:r>
            <a:endParaRPr lang="en-US" sz="2800" dirty="0"/>
          </a:p>
        </p:txBody>
      </p:sp>
      <p:sp>
        <p:nvSpPr>
          <p:cNvPr id="3" name="Text 1"/>
          <p:cNvSpPr/>
          <p:nvPr/>
        </p:nvSpPr>
        <p:spPr>
          <a:xfrm>
            <a:off x="526635" y="960120"/>
            <a:ext cx="9875520" cy="256032"/>
          </a:xfrm>
          <a:prstGeom prst="rect">
            <a:avLst/>
          </a:prstGeom>
          <a:noFill/>
          <a:ln/>
        </p:spPr>
        <p:txBody>
          <a:bodyPr wrap="square" lIns="0" tIns="0" rIns="0" bIns="0" rtlCol="0" anchor="ctr"/>
          <a:lstStyle/>
          <a:p>
            <a:pPr marL="0" indent="0">
              <a:buNone/>
            </a:pPr>
            <a:r>
              <a:rPr lang="en-US" sz="1600" dirty="0">
                <a:solidFill>
                  <a:srgbClr val="5A5A5A"/>
                </a:solidFill>
                <a:latin typeface="Helvetica" pitchFamily="34" charset="0"/>
                <a:ea typeface="Aptos" pitchFamily="34" charset="-122"/>
                <a:cs typeface="Aptos" pitchFamily="34" charset="-120"/>
              </a:rPr>
              <a:t>Build the support structure that allows faculty, centers, and students to do their best work</a:t>
            </a:r>
            <a:endParaRPr lang="en-US" sz="1600" dirty="0"/>
          </a:p>
        </p:txBody>
      </p:sp>
      <p:sp>
        <p:nvSpPr>
          <p:cNvPr id="4" name="Text 2"/>
          <p:cNvSpPr/>
          <p:nvPr/>
        </p:nvSpPr>
        <p:spPr>
          <a:xfrm>
            <a:off x="8519346" y="192024"/>
            <a:ext cx="1463040" cy="201168"/>
          </a:xfrm>
          <a:prstGeom prst="rect">
            <a:avLst/>
          </a:prstGeom>
          <a:noFill/>
          <a:ln/>
        </p:spPr>
        <p:txBody>
          <a:bodyPr wrap="square" lIns="0" tIns="0" rIns="0" bIns="0" rtlCol="0" anchor="ctr"/>
          <a:lstStyle/>
          <a:p>
            <a:pPr marL="0" indent="0" algn="r">
              <a:buNone/>
            </a:pPr>
            <a:r>
              <a:rPr lang="en-US" b="1" dirty="0">
                <a:solidFill>
                  <a:srgbClr val="7B1E1E"/>
                </a:solidFill>
                <a:latin typeface="Helvetica"/>
              </a:rPr>
              <a:t>RESEARCH</a:t>
            </a:r>
            <a:endParaRPr lang="en-US" dirty="0"/>
          </a:p>
        </p:txBody>
      </p:sp>
      <p:sp>
        <p:nvSpPr>
          <p:cNvPr id="5" name="Shape 3"/>
          <p:cNvSpPr/>
          <p:nvPr/>
        </p:nvSpPr>
        <p:spPr>
          <a:xfrm>
            <a:off x="778966" y="1389888"/>
            <a:ext cx="2240280" cy="4160520"/>
          </a:xfrm>
          <a:prstGeom prst="roundRect">
            <a:avLst>
              <a:gd name="adj" fmla="val 3265"/>
            </a:avLst>
          </a:prstGeom>
          <a:solidFill>
            <a:srgbClr val="FBF9F5"/>
          </a:solidFill>
          <a:ln w="12700">
            <a:solidFill>
              <a:srgbClr val="FBF9F5"/>
            </a:solidFill>
            <a:prstDash val="solid"/>
          </a:ln>
          <a:effectLst>
            <a:outerShdw blurRad="12700" dist="19050" dir="2700000" algn="bl" rotWithShape="0">
              <a:srgbClr val="000000">
                <a:alpha val="8000"/>
              </a:srgbClr>
            </a:outerShdw>
          </a:effectLst>
        </p:spPr>
        <p:txBody>
          <a:bodyPr/>
          <a:lstStyle/>
          <a:p>
            <a:endParaRPr/>
          </a:p>
        </p:txBody>
      </p:sp>
      <p:sp>
        <p:nvSpPr>
          <p:cNvPr id="6" name="Text 4"/>
          <p:cNvSpPr/>
          <p:nvPr/>
        </p:nvSpPr>
        <p:spPr>
          <a:xfrm>
            <a:off x="884682" y="2118420"/>
            <a:ext cx="1901952" cy="502920"/>
          </a:xfrm>
          <a:prstGeom prst="rect">
            <a:avLst/>
          </a:prstGeom>
          <a:noFill/>
          <a:ln/>
        </p:spPr>
        <p:txBody>
          <a:bodyPr wrap="square" lIns="0" tIns="0" rIns="0" bIns="0" rtlCol="0" anchor="ctr"/>
          <a:lstStyle/>
          <a:p>
            <a:pPr marL="0" indent="0" algn="ctr">
              <a:buNone/>
            </a:pPr>
            <a:r>
              <a:rPr lang="en-US" sz="1850" b="1" dirty="0">
                <a:solidFill>
                  <a:srgbClr val="1E1E1E"/>
                </a:solidFill>
                <a:latin typeface="Helvetica"/>
              </a:rPr>
              <a:t>Faculty success</a:t>
            </a:r>
            <a:endParaRPr lang="en-US" sz="1850" dirty="0"/>
          </a:p>
        </p:txBody>
      </p:sp>
      <p:sp>
        <p:nvSpPr>
          <p:cNvPr id="7" name="Text 5"/>
          <p:cNvSpPr/>
          <p:nvPr/>
        </p:nvSpPr>
        <p:spPr>
          <a:xfrm>
            <a:off x="957834" y="2621340"/>
            <a:ext cx="1828800" cy="2331720"/>
          </a:xfrm>
          <a:prstGeom prst="rect">
            <a:avLst/>
          </a:prstGeom>
          <a:noFill/>
          <a:ln/>
        </p:spPr>
        <p:txBody>
          <a:bodyPr wrap="square" lIns="254" tIns="254" rIns="254" bIns="254" rtlCol="0" anchor="ctr"/>
          <a:lstStyle/>
          <a:p>
            <a:pPr marL="0" indent="0" algn="ctr">
              <a:buNone/>
            </a:pPr>
            <a:r>
              <a:rPr lang="en-US" sz="1420" dirty="0">
                <a:solidFill>
                  <a:srgbClr val="1E1E1E"/>
                </a:solidFill>
                <a:latin typeface="Helvetica"/>
              </a:rPr>
              <a:t>Recruit and retain outstanding faculty and researchers, invest in mentoring and seed support, and build an environment where collaborative research and interdisciplinarity can thrive.</a:t>
            </a:r>
            <a:endParaRPr lang="en-US" sz="1420" dirty="0"/>
          </a:p>
        </p:txBody>
      </p:sp>
      <p:sp>
        <p:nvSpPr>
          <p:cNvPr id="8" name="Shape 6"/>
          <p:cNvSpPr/>
          <p:nvPr/>
        </p:nvSpPr>
        <p:spPr>
          <a:xfrm>
            <a:off x="3657600" y="1353312"/>
            <a:ext cx="2240280" cy="4160520"/>
          </a:xfrm>
          <a:prstGeom prst="roundRect">
            <a:avLst>
              <a:gd name="adj" fmla="val 3265"/>
            </a:avLst>
          </a:prstGeom>
          <a:solidFill>
            <a:srgbClr val="F0E9E1"/>
          </a:solidFill>
          <a:ln w="12700">
            <a:solidFill>
              <a:srgbClr val="F0E9E1"/>
            </a:solidFill>
            <a:prstDash val="solid"/>
          </a:ln>
          <a:effectLst>
            <a:outerShdw blurRad="12700" dist="19050" dir="2700000" algn="bl" rotWithShape="0">
              <a:srgbClr val="000000">
                <a:alpha val="8000"/>
              </a:srgbClr>
            </a:outerShdw>
          </a:effectLst>
        </p:spPr>
        <p:txBody>
          <a:bodyPr/>
          <a:lstStyle/>
          <a:p>
            <a:endParaRPr/>
          </a:p>
        </p:txBody>
      </p:sp>
      <p:sp>
        <p:nvSpPr>
          <p:cNvPr id="9" name="Text 7"/>
          <p:cNvSpPr/>
          <p:nvPr/>
        </p:nvSpPr>
        <p:spPr>
          <a:xfrm>
            <a:off x="3835908" y="2159909"/>
            <a:ext cx="1901952" cy="502920"/>
          </a:xfrm>
          <a:prstGeom prst="rect">
            <a:avLst/>
          </a:prstGeom>
          <a:noFill/>
          <a:ln/>
        </p:spPr>
        <p:txBody>
          <a:bodyPr wrap="square" lIns="0" tIns="0" rIns="0" bIns="0" rtlCol="0" anchor="ctr"/>
          <a:lstStyle/>
          <a:p>
            <a:pPr marL="0" indent="0" algn="ctr">
              <a:buNone/>
            </a:pPr>
            <a:r>
              <a:rPr lang="en-US" sz="1850" b="1" dirty="0">
                <a:solidFill>
                  <a:srgbClr val="1E1E1E"/>
                </a:solidFill>
                <a:latin typeface="Helvetica"/>
              </a:rPr>
              <a:t>Sponsored research support</a:t>
            </a:r>
            <a:endParaRPr lang="en-US" sz="1850" dirty="0"/>
          </a:p>
        </p:txBody>
      </p:sp>
      <p:sp>
        <p:nvSpPr>
          <p:cNvPr id="10" name="Text 8"/>
          <p:cNvSpPr/>
          <p:nvPr/>
        </p:nvSpPr>
        <p:spPr>
          <a:xfrm>
            <a:off x="3822192" y="2697480"/>
            <a:ext cx="1828800" cy="2331720"/>
          </a:xfrm>
          <a:prstGeom prst="rect">
            <a:avLst/>
          </a:prstGeom>
          <a:noFill/>
          <a:ln/>
        </p:spPr>
        <p:txBody>
          <a:bodyPr wrap="square" lIns="254" tIns="254" rIns="254" bIns="254" rtlCol="0" anchor="ctr"/>
          <a:lstStyle/>
          <a:p>
            <a:pPr marL="0" indent="0" algn="ctr">
              <a:buNone/>
            </a:pPr>
            <a:r>
              <a:rPr lang="en-US" sz="1420" dirty="0">
                <a:solidFill>
                  <a:srgbClr val="1E1E1E"/>
                </a:solidFill>
                <a:latin typeface="Helvetica"/>
              </a:rPr>
              <a:t>Streamline pre-award and post-award processes, promote interdisciplinarity, accountability, and service.</a:t>
            </a:r>
            <a:endParaRPr lang="en-US" sz="1420" dirty="0"/>
          </a:p>
        </p:txBody>
      </p:sp>
      <p:sp>
        <p:nvSpPr>
          <p:cNvPr id="11" name="Shape 9"/>
          <p:cNvSpPr/>
          <p:nvPr/>
        </p:nvSpPr>
        <p:spPr>
          <a:xfrm>
            <a:off x="6569964" y="1348740"/>
            <a:ext cx="2240280" cy="4160520"/>
          </a:xfrm>
          <a:prstGeom prst="roundRect">
            <a:avLst>
              <a:gd name="adj" fmla="val 3265"/>
            </a:avLst>
          </a:prstGeom>
          <a:solidFill>
            <a:srgbClr val="F0E9E1"/>
          </a:solidFill>
          <a:ln w="12700">
            <a:solidFill>
              <a:srgbClr val="F0E9E1"/>
            </a:solidFill>
            <a:prstDash val="solid"/>
          </a:ln>
          <a:effectLst>
            <a:outerShdw blurRad="12700" dist="19050" dir="2700000" algn="bl" rotWithShape="0">
              <a:srgbClr val="000000">
                <a:alpha val="8000"/>
              </a:srgbClr>
            </a:outerShdw>
          </a:effectLst>
        </p:spPr>
        <p:txBody>
          <a:bodyPr/>
          <a:lstStyle/>
          <a:p>
            <a:endParaRPr/>
          </a:p>
        </p:txBody>
      </p:sp>
      <p:sp>
        <p:nvSpPr>
          <p:cNvPr id="12" name="Text 10"/>
          <p:cNvSpPr/>
          <p:nvPr/>
        </p:nvSpPr>
        <p:spPr>
          <a:xfrm>
            <a:off x="6755130" y="2118420"/>
            <a:ext cx="1901952" cy="502920"/>
          </a:xfrm>
          <a:prstGeom prst="rect">
            <a:avLst/>
          </a:prstGeom>
          <a:noFill/>
          <a:ln/>
        </p:spPr>
        <p:txBody>
          <a:bodyPr wrap="square" lIns="0" tIns="0" rIns="0" bIns="0" rtlCol="0" anchor="ctr"/>
          <a:lstStyle/>
          <a:p>
            <a:pPr marL="0" indent="0" algn="ctr">
              <a:buNone/>
            </a:pPr>
            <a:r>
              <a:rPr lang="en-US" sz="1850" b="1" dirty="0">
                <a:solidFill>
                  <a:srgbClr val="1E1E1E"/>
                </a:solidFill>
                <a:latin typeface="Helvetica"/>
              </a:rPr>
              <a:t>Strategic research focus</a:t>
            </a:r>
            <a:endParaRPr lang="en-US" sz="1850" dirty="0"/>
          </a:p>
        </p:txBody>
      </p:sp>
      <p:sp>
        <p:nvSpPr>
          <p:cNvPr id="13" name="Text 11"/>
          <p:cNvSpPr/>
          <p:nvPr/>
        </p:nvSpPr>
        <p:spPr>
          <a:xfrm>
            <a:off x="6775704" y="2697480"/>
            <a:ext cx="1828800" cy="2331720"/>
          </a:xfrm>
          <a:prstGeom prst="rect">
            <a:avLst/>
          </a:prstGeom>
          <a:noFill/>
          <a:ln/>
        </p:spPr>
        <p:txBody>
          <a:bodyPr wrap="square" lIns="254" tIns="254" rIns="254" bIns="254" rtlCol="0" anchor="ctr"/>
          <a:lstStyle/>
          <a:p>
            <a:pPr marL="0" indent="0" algn="ctr">
              <a:buNone/>
            </a:pPr>
            <a:r>
              <a:rPr lang="en-US" sz="1420" dirty="0">
                <a:solidFill>
                  <a:srgbClr val="1E1E1E"/>
                </a:solidFill>
                <a:latin typeface="Helvetica"/>
              </a:rPr>
              <a:t>Identify high-potential areas where NMT can be nationally distinctive and where collaboration across units and with Labs/centers can grow external funding.</a:t>
            </a:r>
            <a:endParaRPr lang="en-US" sz="1420" dirty="0"/>
          </a:p>
        </p:txBody>
      </p:sp>
      <p:sp>
        <p:nvSpPr>
          <p:cNvPr id="14" name="Shape 12"/>
          <p:cNvSpPr/>
          <p:nvPr/>
        </p:nvSpPr>
        <p:spPr>
          <a:xfrm>
            <a:off x="9541764" y="1353312"/>
            <a:ext cx="2240280" cy="4160520"/>
          </a:xfrm>
          <a:prstGeom prst="roundRect">
            <a:avLst>
              <a:gd name="adj" fmla="val 3265"/>
            </a:avLst>
          </a:prstGeom>
          <a:solidFill>
            <a:srgbClr val="FBF9F5"/>
          </a:solidFill>
          <a:ln w="12700">
            <a:solidFill>
              <a:srgbClr val="FBF9F5"/>
            </a:solidFill>
            <a:prstDash val="solid"/>
          </a:ln>
          <a:effectLst>
            <a:outerShdw blurRad="12700" dist="19050" dir="2700000" algn="bl" rotWithShape="0">
              <a:srgbClr val="000000">
                <a:alpha val="8000"/>
              </a:srgbClr>
            </a:outerShdw>
          </a:effectLst>
        </p:spPr>
        <p:txBody>
          <a:bodyPr/>
          <a:lstStyle/>
          <a:p>
            <a:endParaRPr/>
          </a:p>
        </p:txBody>
      </p:sp>
      <p:sp>
        <p:nvSpPr>
          <p:cNvPr id="15" name="Text 13"/>
          <p:cNvSpPr/>
          <p:nvPr/>
        </p:nvSpPr>
        <p:spPr>
          <a:xfrm>
            <a:off x="9674352" y="2118420"/>
            <a:ext cx="1901952" cy="502920"/>
          </a:xfrm>
          <a:prstGeom prst="rect">
            <a:avLst/>
          </a:prstGeom>
          <a:noFill/>
          <a:ln/>
        </p:spPr>
        <p:txBody>
          <a:bodyPr wrap="square" lIns="0" tIns="0" rIns="0" bIns="0" rtlCol="0" anchor="ctr"/>
          <a:lstStyle/>
          <a:p>
            <a:pPr marL="0" indent="0" algn="ctr">
              <a:buNone/>
            </a:pPr>
            <a:r>
              <a:rPr lang="en-US" sz="1850" b="1" dirty="0">
                <a:solidFill>
                  <a:srgbClr val="1E1E1E"/>
                </a:solidFill>
                <a:latin typeface="Helvetica"/>
              </a:rPr>
              <a:t>Student research pipeline</a:t>
            </a:r>
            <a:endParaRPr lang="en-US" sz="1850" dirty="0"/>
          </a:p>
        </p:txBody>
      </p:sp>
      <p:sp>
        <p:nvSpPr>
          <p:cNvPr id="16" name="Text 14"/>
          <p:cNvSpPr/>
          <p:nvPr/>
        </p:nvSpPr>
        <p:spPr>
          <a:xfrm>
            <a:off x="9729216" y="2697480"/>
            <a:ext cx="1828800" cy="2331720"/>
          </a:xfrm>
          <a:prstGeom prst="rect">
            <a:avLst/>
          </a:prstGeom>
          <a:noFill/>
          <a:ln/>
        </p:spPr>
        <p:txBody>
          <a:bodyPr wrap="square" lIns="254" tIns="254" rIns="254" bIns="254" rtlCol="0" anchor="ctr"/>
          <a:lstStyle/>
          <a:p>
            <a:pPr marL="0" indent="0" algn="ctr">
              <a:buNone/>
            </a:pPr>
            <a:r>
              <a:rPr lang="en-US" sz="1420" dirty="0">
                <a:solidFill>
                  <a:srgbClr val="1E1E1E"/>
                </a:solidFill>
                <a:latin typeface="Helvetica"/>
              </a:rPr>
              <a:t>Expand undergraduate and graduate research opportunities and growth so students see discovery as part of their education, not separate from it.</a:t>
            </a:r>
            <a:endParaRPr lang="en-US" sz="1420" dirty="0"/>
          </a:p>
        </p:txBody>
      </p:sp>
      <p:sp>
        <p:nvSpPr>
          <p:cNvPr id="17" name="Text 15"/>
          <p:cNvSpPr/>
          <p:nvPr/>
        </p:nvSpPr>
        <p:spPr>
          <a:xfrm>
            <a:off x="777239" y="5605272"/>
            <a:ext cx="3409749" cy="182880"/>
          </a:xfrm>
          <a:prstGeom prst="rect">
            <a:avLst/>
          </a:prstGeom>
          <a:noFill/>
          <a:ln/>
        </p:spPr>
        <p:txBody>
          <a:bodyPr wrap="square" lIns="0" tIns="0" rIns="0" bIns="0" rtlCol="0" anchor="ctr"/>
          <a:lstStyle/>
          <a:p>
            <a:pPr marL="0" indent="0">
              <a:buNone/>
            </a:pPr>
            <a:r>
              <a:rPr lang="en-US" b="1" dirty="0">
                <a:solidFill>
                  <a:srgbClr val="7B1E1E"/>
                </a:solidFill>
                <a:latin typeface="Helvetica"/>
              </a:rPr>
              <a:t>Why I can help lead this work</a:t>
            </a:r>
            <a:endParaRPr lang="en-US" dirty="0"/>
          </a:p>
        </p:txBody>
      </p:sp>
      <p:sp>
        <p:nvSpPr>
          <p:cNvPr id="18" name="Text 16"/>
          <p:cNvSpPr/>
          <p:nvPr/>
        </p:nvSpPr>
        <p:spPr>
          <a:xfrm>
            <a:off x="777240" y="6126480"/>
            <a:ext cx="10241280" cy="201168"/>
          </a:xfrm>
          <a:prstGeom prst="rect">
            <a:avLst/>
          </a:prstGeom>
          <a:noFill/>
          <a:ln/>
        </p:spPr>
        <p:txBody>
          <a:bodyPr wrap="square" lIns="127" tIns="127" rIns="127" bIns="127" rtlCol="0" anchor="ctr"/>
          <a:lstStyle/>
          <a:p>
            <a:r>
              <a:rPr lang="en-US" sz="1600" dirty="0">
                <a:solidFill>
                  <a:srgbClr val="1E1E1E"/>
                </a:solidFill>
                <a:latin typeface="Helvetica"/>
              </a:rPr>
              <a:t>I have led research growth as a president, provost, dean, department head, and NSF center director—including building research infrastructure, supporting faculty development, advancing interdisciplinary, externally funded scholarship. and forging national partnerships such as the NSA-supported Laboratory for Analytic Sciences (LAS).</a:t>
            </a:r>
            <a:endParaRPr lang="en-US" sz="1600" dirty="0"/>
          </a:p>
        </p:txBody>
      </p:sp>
      <p:sp>
        <p:nvSpPr>
          <p:cNvPr id="25" name="Slide Number Placeholder 0"/>
          <p:cNvSpPr>
            <a:spLocks noGrp="1"/>
          </p:cNvSpPr>
          <p:nvPr>
            <p:ph type="sldNum" sz="quarter" idx="4294967295"/>
          </p:nvPr>
        </p:nvSpPr>
        <p:spPr>
          <a:xfrm>
            <a:off x="11658600" y="6492240"/>
            <a:ext cx="320040" cy="164592"/>
          </a:xfrm>
          <a:prstGeom prst="rect">
            <a:avLst/>
          </a:prstGeom>
          <a:extLst>
            <a:ext uri="{C572A759-6A51-4108-AA02-DFA0A04FC94B}">
              <ma14:wrappingTextBoxFlag xmlns="" xmlns:ma14="http://schemas.microsoft.com/office/mac/drawingml/2011/main" val="0"/>
            </a:ext>
          </a:extLst>
        </p:spPr>
        <p:txBody>
          <a:bodyPr/>
          <a:lstStyle>
            <a:lvl1pPr>
              <a:defRPr sz="900">
                <a:solidFill>
                  <a:srgbClr val="FFFFFF"/>
                </a:solidFill>
                <a:latin typeface="Aptos"/>
                <a:ea typeface="Aptos"/>
                <a:cs typeface="Aptos"/>
              </a:defRPr>
            </a:lvl1pPr>
          </a:lstStyle>
          <a:p>
            <a:pPr algn="r"/>
            <a:fld id="{F7021451-1387-4CA6-816F-3879F97B5CBC}" type="slidenum">
              <a:rPr lang="en-US" b="0"/>
              <a:t>10</a:t>
            </a:fld>
            <a:endParaRPr lang="en-US"/>
          </a:p>
        </p:txBody>
      </p:sp>
      <p:pic>
        <p:nvPicPr>
          <p:cNvPr id="21" name="Picture 2" descr="New Mexico Institute of Mining and Technology - Wikipedia">
            <a:extLst>
              <a:ext uri="{FF2B5EF4-FFF2-40B4-BE49-F238E27FC236}">
                <a16:creationId xmlns:a16="http://schemas.microsoft.com/office/drawing/2014/main" id="{20F219BC-553B-4662-B289-6495A204F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9066" y="155599"/>
            <a:ext cx="2060851" cy="149205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65A88AB2-43E1-41FE-93B5-2608CC39F37A}"/>
              </a:ext>
            </a:extLst>
          </p:cNvPr>
          <p:cNvSpPr/>
          <p:nvPr/>
        </p:nvSpPr>
        <p:spPr>
          <a:xfrm>
            <a:off x="9960651" y="1551200"/>
            <a:ext cx="2313454" cy="369332"/>
          </a:xfrm>
          <a:prstGeom prst="rect">
            <a:avLst/>
          </a:prstGeom>
        </p:spPr>
        <p:txBody>
          <a:bodyPr wrap="none">
            <a:spAutoFit/>
          </a:bodyPr>
          <a:lstStyle/>
          <a:p>
            <a:r>
              <a:rPr lang="en-US" dirty="0">
                <a:latin typeface="Helvetica" panose="020B0604020202020204" pitchFamily="34" charset="0"/>
                <a:cs typeface="Helvetica" panose="020B0604020202020204" pitchFamily="34" charset="0"/>
              </a:rPr>
              <a:t>Langmuir Laboratory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85800" y="411480"/>
            <a:ext cx="8046720" cy="411480"/>
          </a:xfrm>
          <a:prstGeom prst="rect">
            <a:avLst/>
          </a:prstGeom>
          <a:noFill/>
          <a:ln/>
        </p:spPr>
        <p:txBody>
          <a:bodyPr wrap="square" lIns="0" tIns="0" rIns="0" bIns="0" rtlCol="0" anchor="ctr"/>
          <a:lstStyle/>
          <a:p>
            <a:pPr marL="0" indent="0">
              <a:buNone/>
            </a:pPr>
            <a:r>
              <a:rPr lang="en-US" sz="2800" b="1" dirty="0">
                <a:solidFill>
                  <a:srgbClr val="1E1E1E"/>
                </a:solidFill>
                <a:latin typeface="Helvetica" pitchFamily="34" charset="0"/>
                <a:ea typeface="Aptos Display" pitchFamily="34" charset="-122"/>
                <a:cs typeface="Aptos Display" pitchFamily="34" charset="-120"/>
              </a:rPr>
              <a:t>Student Success, Partnerships, and Public Impact</a:t>
            </a:r>
            <a:endParaRPr lang="en-US" sz="2800" dirty="0"/>
          </a:p>
        </p:txBody>
      </p:sp>
      <p:sp>
        <p:nvSpPr>
          <p:cNvPr id="3" name="Text 1"/>
          <p:cNvSpPr/>
          <p:nvPr/>
        </p:nvSpPr>
        <p:spPr>
          <a:xfrm>
            <a:off x="685800" y="1069848"/>
            <a:ext cx="9875520" cy="256032"/>
          </a:xfrm>
          <a:prstGeom prst="rect">
            <a:avLst/>
          </a:prstGeom>
          <a:noFill/>
          <a:ln/>
        </p:spPr>
        <p:txBody>
          <a:bodyPr wrap="square" lIns="0" tIns="0" rIns="0" bIns="0" rtlCol="0" anchor="ctr"/>
          <a:lstStyle/>
          <a:p>
            <a:pPr marL="0" indent="0">
              <a:buNone/>
            </a:pPr>
            <a:r>
              <a:rPr lang="en-US" sz="1600" dirty="0">
                <a:solidFill>
                  <a:srgbClr val="5A5A5A"/>
                </a:solidFill>
                <a:latin typeface="Helvetica" pitchFamily="34" charset="0"/>
                <a:ea typeface="Aptos" pitchFamily="34" charset="-122"/>
                <a:cs typeface="Aptos" pitchFamily="34" charset="-120"/>
              </a:rPr>
              <a:t>The strongest research universities connect discovery, belonging, and economic opportunity</a:t>
            </a:r>
            <a:endParaRPr lang="en-US" sz="1600" dirty="0"/>
          </a:p>
        </p:txBody>
      </p:sp>
      <p:sp>
        <p:nvSpPr>
          <p:cNvPr id="4" name="Text 2"/>
          <p:cNvSpPr/>
          <p:nvPr/>
        </p:nvSpPr>
        <p:spPr>
          <a:xfrm>
            <a:off x="10195560" y="315709"/>
            <a:ext cx="1463040" cy="411480"/>
          </a:xfrm>
          <a:prstGeom prst="rect">
            <a:avLst/>
          </a:prstGeom>
          <a:noFill/>
          <a:ln/>
        </p:spPr>
        <p:txBody>
          <a:bodyPr wrap="square" lIns="0" tIns="0" rIns="0" bIns="0" rtlCol="0" anchor="ctr"/>
          <a:lstStyle/>
          <a:p>
            <a:pPr marL="0" indent="0" algn="r">
              <a:buNone/>
            </a:pPr>
            <a:r>
              <a:rPr lang="en-US" b="1" dirty="0">
                <a:solidFill>
                  <a:srgbClr val="7B1E1E"/>
                </a:solidFill>
                <a:latin typeface="Helvetica"/>
              </a:rPr>
              <a:t>IMPACT</a:t>
            </a:r>
            <a:endParaRPr lang="en-US" dirty="0"/>
          </a:p>
        </p:txBody>
      </p:sp>
      <p:sp>
        <p:nvSpPr>
          <p:cNvPr id="5" name="Shape 3"/>
          <p:cNvSpPr/>
          <p:nvPr/>
        </p:nvSpPr>
        <p:spPr>
          <a:xfrm>
            <a:off x="723431" y="1678405"/>
            <a:ext cx="2743200" cy="3703320"/>
          </a:xfrm>
          <a:prstGeom prst="roundRect">
            <a:avLst>
              <a:gd name="adj" fmla="val 2667"/>
            </a:avLst>
          </a:prstGeom>
          <a:solidFill>
            <a:srgbClr val="FBF9F5"/>
          </a:solidFill>
          <a:ln w="12700">
            <a:solidFill>
              <a:srgbClr val="FBF9F5"/>
            </a:solidFill>
            <a:prstDash val="solid"/>
          </a:ln>
          <a:effectLst>
            <a:outerShdw blurRad="12700" dist="19050" dir="2700000" algn="bl" rotWithShape="0">
              <a:srgbClr val="000000">
                <a:alpha val="8000"/>
              </a:srgbClr>
            </a:outerShdw>
          </a:effectLst>
        </p:spPr>
        <p:txBody>
          <a:bodyPr/>
          <a:lstStyle/>
          <a:p>
            <a:pPr algn="ctr"/>
            <a:r>
              <a:rPr lang="en-US" sz="2000" b="1" dirty="0">
                <a:solidFill>
                  <a:srgbClr val="1E1E1E"/>
                </a:solidFill>
                <a:latin typeface="Helvetica"/>
              </a:rPr>
              <a:t>Access and opportunity</a:t>
            </a:r>
            <a:endParaRPr lang="en-US" sz="2000" dirty="0"/>
          </a:p>
        </p:txBody>
      </p:sp>
      <p:sp>
        <p:nvSpPr>
          <p:cNvPr id="6" name="Text 4"/>
          <p:cNvSpPr/>
          <p:nvPr/>
        </p:nvSpPr>
        <p:spPr>
          <a:xfrm>
            <a:off x="868680" y="2011680"/>
            <a:ext cx="2377440" cy="365760"/>
          </a:xfrm>
          <a:prstGeom prst="rect">
            <a:avLst/>
          </a:prstGeom>
          <a:noFill/>
          <a:ln/>
        </p:spPr>
        <p:txBody>
          <a:bodyPr wrap="square" lIns="0" tIns="0" rIns="0" bIns="0" rtlCol="0" anchor="ctr"/>
          <a:lstStyle/>
          <a:p>
            <a:pPr marL="0" indent="0" algn="ctr">
              <a:buNone/>
            </a:pPr>
            <a:endParaRPr lang="en-US" sz="2000" dirty="0"/>
          </a:p>
        </p:txBody>
      </p:sp>
      <p:sp>
        <p:nvSpPr>
          <p:cNvPr id="7" name="Text 5"/>
          <p:cNvSpPr/>
          <p:nvPr/>
        </p:nvSpPr>
        <p:spPr>
          <a:xfrm>
            <a:off x="914400" y="2560320"/>
            <a:ext cx="2286000" cy="1828800"/>
          </a:xfrm>
          <a:prstGeom prst="rect">
            <a:avLst/>
          </a:prstGeom>
          <a:noFill/>
          <a:ln/>
        </p:spPr>
        <p:txBody>
          <a:bodyPr wrap="square" lIns="254" tIns="254" rIns="254" bIns="254" rtlCol="0" anchor="ctr"/>
          <a:lstStyle/>
          <a:p>
            <a:pPr algn="ctr"/>
            <a:endParaRPr lang="en-US" sz="1480" dirty="0">
              <a:solidFill>
                <a:srgbClr val="1E1E1E"/>
              </a:solidFill>
              <a:latin typeface="Helvetica"/>
            </a:endParaRPr>
          </a:p>
          <a:p>
            <a:pPr algn="ctr"/>
            <a:r>
              <a:rPr lang="en-US" sz="1480" dirty="0">
                <a:solidFill>
                  <a:srgbClr val="1E1E1E"/>
                </a:solidFill>
                <a:latin typeface="Helvetica"/>
              </a:rPr>
              <a:t>Treat access as mission-critical: widen pathways for Hispanic, Native American, rural, first-generation, and transfer students while preserving and enhancing  rigor and achievement.</a:t>
            </a:r>
            <a:endParaRPr lang="en-US" sz="1480" dirty="0"/>
          </a:p>
          <a:p>
            <a:pPr marL="0" indent="0" algn="ctr">
              <a:buNone/>
            </a:pPr>
            <a:endParaRPr lang="en-US" sz="1480" dirty="0"/>
          </a:p>
        </p:txBody>
      </p:sp>
      <p:sp>
        <p:nvSpPr>
          <p:cNvPr id="8" name="Shape 6"/>
          <p:cNvSpPr/>
          <p:nvPr/>
        </p:nvSpPr>
        <p:spPr>
          <a:xfrm>
            <a:off x="3854483" y="1634129"/>
            <a:ext cx="2743200" cy="3703320"/>
          </a:xfrm>
          <a:prstGeom prst="roundRect">
            <a:avLst>
              <a:gd name="adj" fmla="val 2667"/>
            </a:avLst>
          </a:prstGeom>
          <a:solidFill>
            <a:srgbClr val="F0E9E1"/>
          </a:solidFill>
          <a:ln w="12700">
            <a:solidFill>
              <a:srgbClr val="F0E9E1"/>
            </a:solidFill>
            <a:prstDash val="solid"/>
          </a:ln>
          <a:effectLst>
            <a:outerShdw blurRad="12700" dist="19050" dir="2700000" algn="bl" rotWithShape="0">
              <a:srgbClr val="000000">
                <a:alpha val="8000"/>
              </a:srgbClr>
            </a:outerShdw>
          </a:effectLst>
        </p:spPr>
        <p:txBody>
          <a:bodyPr/>
          <a:lstStyle/>
          <a:p>
            <a:endParaRPr/>
          </a:p>
        </p:txBody>
      </p:sp>
      <p:sp>
        <p:nvSpPr>
          <p:cNvPr id="9" name="Text 7"/>
          <p:cNvSpPr/>
          <p:nvPr/>
        </p:nvSpPr>
        <p:spPr>
          <a:xfrm>
            <a:off x="4099057" y="1935426"/>
            <a:ext cx="2377440" cy="365760"/>
          </a:xfrm>
          <a:prstGeom prst="rect">
            <a:avLst/>
          </a:prstGeom>
          <a:noFill/>
          <a:ln/>
        </p:spPr>
        <p:txBody>
          <a:bodyPr wrap="square" lIns="0" tIns="0" rIns="0" bIns="0" rtlCol="0" anchor="ctr"/>
          <a:lstStyle/>
          <a:p>
            <a:pPr marL="0" indent="0" algn="ctr">
              <a:buNone/>
            </a:pPr>
            <a:r>
              <a:rPr lang="en-US" sz="2000" b="1" dirty="0">
                <a:solidFill>
                  <a:srgbClr val="1E1E1E"/>
                </a:solidFill>
                <a:latin typeface="Helvetica"/>
              </a:rPr>
              <a:t>Partnerships and place</a:t>
            </a:r>
            <a:endParaRPr lang="en-US" sz="2000" dirty="0"/>
          </a:p>
        </p:txBody>
      </p:sp>
      <p:sp>
        <p:nvSpPr>
          <p:cNvPr id="10" name="Text 8"/>
          <p:cNvSpPr/>
          <p:nvPr/>
        </p:nvSpPr>
        <p:spPr>
          <a:xfrm>
            <a:off x="4099057" y="2560320"/>
            <a:ext cx="2286000" cy="1828800"/>
          </a:xfrm>
          <a:prstGeom prst="rect">
            <a:avLst/>
          </a:prstGeom>
          <a:noFill/>
          <a:ln/>
        </p:spPr>
        <p:txBody>
          <a:bodyPr wrap="square" lIns="254" tIns="254" rIns="254" bIns="254" rtlCol="0" anchor="ctr"/>
          <a:lstStyle/>
          <a:p>
            <a:pPr marL="0" indent="0" algn="ctr">
              <a:buNone/>
            </a:pPr>
            <a:r>
              <a:rPr lang="en-US" sz="1480" dirty="0">
                <a:solidFill>
                  <a:srgbClr val="1E1E1E"/>
                </a:solidFill>
                <a:latin typeface="Helvetica"/>
              </a:rPr>
              <a:t>Strengthen mutually beneficial relationships with Socorro, the region, state and federal leaders, national laboratories, community colleges, and industry partners.</a:t>
            </a:r>
            <a:endParaRPr lang="en-US" sz="1480" dirty="0"/>
          </a:p>
        </p:txBody>
      </p:sp>
      <p:sp>
        <p:nvSpPr>
          <p:cNvPr id="11" name="Shape 9"/>
          <p:cNvSpPr/>
          <p:nvPr/>
        </p:nvSpPr>
        <p:spPr>
          <a:xfrm>
            <a:off x="7108923" y="1691640"/>
            <a:ext cx="2743200" cy="3703320"/>
          </a:xfrm>
          <a:prstGeom prst="roundRect">
            <a:avLst>
              <a:gd name="adj" fmla="val 2667"/>
            </a:avLst>
          </a:prstGeom>
          <a:solidFill>
            <a:srgbClr val="FBF9F5"/>
          </a:solidFill>
          <a:ln w="12700">
            <a:solidFill>
              <a:srgbClr val="FBF9F5"/>
            </a:solidFill>
            <a:prstDash val="solid"/>
          </a:ln>
          <a:effectLst>
            <a:outerShdw blurRad="12700" dist="19050" dir="2700000" algn="bl" rotWithShape="0">
              <a:srgbClr val="000000">
                <a:alpha val="8000"/>
              </a:srgbClr>
            </a:outerShdw>
          </a:effectLst>
        </p:spPr>
        <p:txBody>
          <a:bodyPr/>
          <a:lstStyle/>
          <a:p>
            <a:endParaRPr/>
          </a:p>
        </p:txBody>
      </p:sp>
      <p:sp>
        <p:nvSpPr>
          <p:cNvPr id="12" name="Text 10"/>
          <p:cNvSpPr/>
          <p:nvPr/>
        </p:nvSpPr>
        <p:spPr>
          <a:xfrm>
            <a:off x="7291803" y="1925801"/>
            <a:ext cx="2377440" cy="365760"/>
          </a:xfrm>
          <a:prstGeom prst="rect">
            <a:avLst/>
          </a:prstGeom>
          <a:noFill/>
          <a:ln/>
        </p:spPr>
        <p:txBody>
          <a:bodyPr wrap="square" lIns="0" tIns="0" rIns="0" bIns="0" rtlCol="0" anchor="ctr"/>
          <a:lstStyle/>
          <a:p>
            <a:pPr algn="ctr"/>
            <a:r>
              <a:rPr lang="en-US" sz="2000" b="1" dirty="0">
                <a:solidFill>
                  <a:srgbClr val="1E1E1E"/>
                </a:solidFill>
                <a:latin typeface="Helvetica"/>
              </a:rPr>
              <a:t>Student success</a:t>
            </a:r>
            <a:endParaRPr lang="en-US" sz="2000" dirty="0"/>
          </a:p>
          <a:p>
            <a:pPr marL="0" indent="0" algn="ctr">
              <a:buNone/>
            </a:pPr>
            <a:endParaRPr lang="en-US" sz="2000" dirty="0"/>
          </a:p>
        </p:txBody>
      </p:sp>
      <p:sp>
        <p:nvSpPr>
          <p:cNvPr id="13" name="Text 11"/>
          <p:cNvSpPr/>
          <p:nvPr/>
        </p:nvSpPr>
        <p:spPr>
          <a:xfrm>
            <a:off x="7383243" y="2635157"/>
            <a:ext cx="2286000" cy="1828800"/>
          </a:xfrm>
          <a:prstGeom prst="rect">
            <a:avLst/>
          </a:prstGeom>
          <a:noFill/>
          <a:ln/>
        </p:spPr>
        <p:txBody>
          <a:bodyPr wrap="square" lIns="254" tIns="254" rIns="254" bIns="254" rtlCol="0" anchor="ctr"/>
          <a:lstStyle/>
          <a:p>
            <a:pPr algn="ctr"/>
            <a:r>
              <a:rPr lang="en-US" sz="1480" dirty="0">
                <a:solidFill>
                  <a:srgbClr val="1E1E1E"/>
                </a:solidFill>
                <a:latin typeface="Helvetica"/>
              </a:rPr>
              <a:t>Support retention, persistence, and degree completion through advising, early intervention, experiential learning, and a culture of high expectations with strong support. </a:t>
            </a:r>
            <a:endParaRPr lang="en-US" sz="1480" dirty="0"/>
          </a:p>
        </p:txBody>
      </p:sp>
      <p:sp>
        <p:nvSpPr>
          <p:cNvPr id="14" name="Shape 12"/>
          <p:cNvSpPr/>
          <p:nvPr/>
        </p:nvSpPr>
        <p:spPr>
          <a:xfrm>
            <a:off x="685800" y="5496025"/>
            <a:ext cx="10012680" cy="721895"/>
          </a:xfrm>
          <a:prstGeom prst="roundRect">
            <a:avLst>
              <a:gd name="adj" fmla="val 11765"/>
            </a:avLst>
          </a:prstGeom>
          <a:solidFill>
            <a:srgbClr val="EDE3D8"/>
          </a:solidFill>
          <a:ln w="12700">
            <a:solidFill>
              <a:srgbClr val="EDE3D8"/>
            </a:solidFill>
            <a:prstDash val="solid"/>
          </a:ln>
          <a:effectLst>
            <a:outerShdw blurRad="12700" dist="19050" dir="2700000" algn="bl" rotWithShape="0">
              <a:srgbClr val="000000">
                <a:alpha val="8000"/>
              </a:srgbClr>
            </a:outerShdw>
          </a:effectLst>
        </p:spPr>
        <p:txBody>
          <a:bodyPr/>
          <a:lstStyle/>
          <a:p>
            <a:endParaRPr/>
          </a:p>
        </p:txBody>
      </p:sp>
      <p:sp>
        <p:nvSpPr>
          <p:cNvPr id="15" name="Text 13"/>
          <p:cNvSpPr/>
          <p:nvPr/>
        </p:nvSpPr>
        <p:spPr>
          <a:xfrm>
            <a:off x="1005840" y="5769864"/>
            <a:ext cx="9601200" cy="219456"/>
          </a:xfrm>
          <a:prstGeom prst="rect">
            <a:avLst/>
          </a:prstGeom>
          <a:noFill/>
          <a:ln/>
        </p:spPr>
        <p:txBody>
          <a:bodyPr wrap="square" lIns="0" tIns="0" rIns="0" bIns="0" rtlCol="0" anchor="ctr"/>
          <a:lstStyle/>
          <a:p>
            <a:pPr marL="0" indent="0" algn="ctr">
              <a:buNone/>
            </a:pPr>
            <a:r>
              <a:rPr lang="en-US" sz="1600" b="1" dirty="0">
                <a:solidFill>
                  <a:srgbClr val="800000"/>
                </a:solidFill>
                <a:latin typeface="Helvetica"/>
              </a:rPr>
              <a:t>What I bring: </a:t>
            </a:r>
            <a:r>
              <a:rPr lang="en-US" sz="1600" dirty="0">
                <a:solidFill>
                  <a:srgbClr val="1E1E1E"/>
                </a:solidFill>
                <a:latin typeface="Helvetica"/>
              </a:rPr>
              <a:t>a record of improving student success, expanding experiential learning, working with legislators and local government, and building community-facing partnerships that connect education to workforce and regional needs.</a:t>
            </a:r>
            <a:endParaRPr lang="en-US" sz="1600" dirty="0"/>
          </a:p>
        </p:txBody>
      </p:sp>
      <p:sp>
        <p:nvSpPr>
          <p:cNvPr id="25" name="Slide Number Placeholder 0"/>
          <p:cNvSpPr>
            <a:spLocks noGrp="1"/>
          </p:cNvSpPr>
          <p:nvPr>
            <p:ph type="sldNum" sz="quarter" idx="4294967295"/>
          </p:nvPr>
        </p:nvSpPr>
        <p:spPr>
          <a:xfrm>
            <a:off x="11658600" y="6492240"/>
            <a:ext cx="320040" cy="164592"/>
          </a:xfrm>
          <a:prstGeom prst="rect">
            <a:avLst/>
          </a:prstGeom>
          <a:extLst>
            <a:ext uri="{C572A759-6A51-4108-AA02-DFA0A04FC94B}">
              <ma14:wrappingTextBoxFlag xmlns="" xmlns:ma14="http://schemas.microsoft.com/office/mac/drawingml/2011/main" val="0"/>
            </a:ext>
          </a:extLst>
        </p:spPr>
        <p:txBody>
          <a:bodyPr/>
          <a:lstStyle>
            <a:lvl1pPr>
              <a:defRPr sz="900">
                <a:solidFill>
                  <a:srgbClr val="FFFFFF"/>
                </a:solidFill>
                <a:latin typeface="Aptos"/>
                <a:ea typeface="Aptos"/>
                <a:cs typeface="Aptos"/>
              </a:defRPr>
            </a:lvl1pPr>
          </a:lstStyle>
          <a:p>
            <a:pPr algn="r"/>
            <a:fld id="{F7021451-1387-4CA6-816F-3879F97B5CBC}" type="slidenum">
              <a:rPr lang="en-US" b="0"/>
              <a:t>11</a:t>
            </a:fld>
            <a:endParaRPr lang="en-US"/>
          </a:p>
        </p:txBody>
      </p:sp>
      <p:pic>
        <p:nvPicPr>
          <p:cNvPr id="5122" name="Picture 2" descr="https://upload.wikimedia.org/wikipedia/commons/4/4d/Los_Alamos_aerial_view.jpeg">
            <a:extLst>
              <a:ext uri="{FF2B5EF4-FFF2-40B4-BE49-F238E27FC236}">
                <a16:creationId xmlns:a16="http://schemas.microsoft.com/office/drawing/2014/main" id="{0DBA820F-8C5E-45A6-B14A-1A4B6E53B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0915" y="1197864"/>
            <a:ext cx="2271834" cy="18252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sandia.gov/app/uploads/sites/275/2024/10/Research-Park-Aerial-2016_C-and-Lightened-scaled-1.jpg">
            <a:extLst>
              <a:ext uri="{FF2B5EF4-FFF2-40B4-BE49-F238E27FC236}">
                <a16:creationId xmlns:a16="http://schemas.microsoft.com/office/drawing/2014/main" id="{8AF48B8A-66E8-40DE-9059-13440EF99A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1664" y="3420096"/>
            <a:ext cx="2291085" cy="190580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A2E77D70-B113-4394-BF2F-E62DCFE619B3}"/>
              </a:ext>
            </a:extLst>
          </p:cNvPr>
          <p:cNvSpPr/>
          <p:nvPr/>
        </p:nvSpPr>
        <p:spPr>
          <a:xfrm>
            <a:off x="11282413" y="3116457"/>
            <a:ext cx="966931" cy="369332"/>
          </a:xfrm>
          <a:prstGeom prst="rect">
            <a:avLst/>
          </a:prstGeom>
        </p:spPr>
        <p:txBody>
          <a:bodyPr wrap="none">
            <a:spAutoFit/>
          </a:bodyPr>
          <a:lstStyle/>
          <a:p>
            <a:r>
              <a:rPr lang="en-US" dirty="0">
                <a:latin typeface="Helvetica" panose="020B0604020202020204" pitchFamily="34" charset="0"/>
                <a:cs typeface="Helvetica" panose="020B0604020202020204" pitchFamily="34" charset="0"/>
              </a:rPr>
              <a:t>Sandia </a:t>
            </a:r>
          </a:p>
        </p:txBody>
      </p:sp>
      <p:sp>
        <p:nvSpPr>
          <p:cNvPr id="20" name="Rectangle 19">
            <a:extLst>
              <a:ext uri="{FF2B5EF4-FFF2-40B4-BE49-F238E27FC236}">
                <a16:creationId xmlns:a16="http://schemas.microsoft.com/office/drawing/2014/main" id="{B3D7019F-69B2-4A28-A3AF-E5EEDE6A4DC2}"/>
              </a:ext>
            </a:extLst>
          </p:cNvPr>
          <p:cNvSpPr/>
          <p:nvPr/>
        </p:nvSpPr>
        <p:spPr>
          <a:xfrm>
            <a:off x="11409982" y="859536"/>
            <a:ext cx="817275" cy="369332"/>
          </a:xfrm>
          <a:prstGeom prst="rect">
            <a:avLst/>
          </a:prstGeom>
        </p:spPr>
        <p:txBody>
          <a:bodyPr wrap="none">
            <a:spAutoFit/>
          </a:bodyPr>
          <a:lstStyle/>
          <a:p>
            <a:r>
              <a:rPr lang="en-US" dirty="0">
                <a:latin typeface="Helvetica" panose="020B0604020202020204" pitchFamily="34" charset="0"/>
                <a:cs typeface="Helvetica" panose="020B0604020202020204" pitchFamily="34" charset="0"/>
              </a:rPr>
              <a:t>LANL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13472" y="574386"/>
            <a:ext cx="8825163" cy="411480"/>
          </a:xfrm>
          <a:prstGeom prst="rect">
            <a:avLst/>
          </a:prstGeom>
          <a:noFill/>
          <a:ln/>
        </p:spPr>
        <p:txBody>
          <a:bodyPr wrap="square" lIns="0" tIns="0" rIns="0" bIns="0" rtlCol="0" anchor="ctr"/>
          <a:lstStyle/>
          <a:p>
            <a:r>
              <a:rPr lang="en-US" sz="2800" b="1" dirty="0">
                <a:solidFill>
                  <a:srgbClr val="1E1E1E"/>
                </a:solidFill>
                <a:latin typeface="Helvetica"/>
              </a:rPr>
              <a:t>Financial resilience and operational trust</a:t>
            </a:r>
            <a:endParaRPr lang="en-US" sz="2800" dirty="0"/>
          </a:p>
          <a:p>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To secure long-term institutional stability through financial sustainability, data-informed decisions, and a culture of transparency and trust</a:t>
            </a:r>
          </a:p>
        </p:txBody>
      </p:sp>
      <p:sp>
        <p:nvSpPr>
          <p:cNvPr id="3" name="Text 1"/>
          <p:cNvSpPr/>
          <p:nvPr/>
        </p:nvSpPr>
        <p:spPr>
          <a:xfrm>
            <a:off x="713473" y="1004516"/>
            <a:ext cx="9875520" cy="256032"/>
          </a:xfrm>
          <a:prstGeom prst="rect">
            <a:avLst/>
          </a:prstGeom>
          <a:noFill/>
          <a:ln/>
        </p:spPr>
        <p:txBody>
          <a:bodyPr wrap="square" lIns="0" tIns="0" rIns="0" bIns="0" rtlCol="0" anchor="ctr"/>
          <a:lstStyle/>
          <a:p>
            <a:pPr marL="0" indent="0">
              <a:buNone/>
            </a:pPr>
            <a:endParaRPr lang="en-US" sz="1600" dirty="0"/>
          </a:p>
        </p:txBody>
      </p:sp>
      <p:sp>
        <p:nvSpPr>
          <p:cNvPr id="4" name="Text 2"/>
          <p:cNvSpPr/>
          <p:nvPr/>
        </p:nvSpPr>
        <p:spPr>
          <a:xfrm>
            <a:off x="10058400" y="457200"/>
            <a:ext cx="1463040" cy="201168"/>
          </a:xfrm>
          <a:prstGeom prst="rect">
            <a:avLst/>
          </a:prstGeom>
          <a:noFill/>
          <a:ln/>
        </p:spPr>
        <p:txBody>
          <a:bodyPr wrap="square" lIns="0" tIns="0" rIns="0" bIns="0" rtlCol="0" anchor="ctr"/>
          <a:lstStyle/>
          <a:p>
            <a:pPr marL="0" indent="0" algn="r">
              <a:buNone/>
            </a:pPr>
            <a:r>
              <a:rPr lang="en-US" b="1" dirty="0">
                <a:solidFill>
                  <a:srgbClr val="7B1E1E"/>
                </a:solidFill>
                <a:latin typeface="Helvetica"/>
              </a:rPr>
              <a:t>FINANCE</a:t>
            </a:r>
            <a:endParaRPr lang="en-US" dirty="0"/>
          </a:p>
        </p:txBody>
      </p:sp>
      <p:sp>
        <p:nvSpPr>
          <p:cNvPr id="5" name="Shape 3"/>
          <p:cNvSpPr/>
          <p:nvPr/>
        </p:nvSpPr>
        <p:spPr>
          <a:xfrm>
            <a:off x="685800" y="1710886"/>
            <a:ext cx="2743200" cy="3883792"/>
          </a:xfrm>
          <a:prstGeom prst="roundRect">
            <a:avLst>
              <a:gd name="adj" fmla="val 2667"/>
            </a:avLst>
          </a:prstGeom>
          <a:solidFill>
            <a:srgbClr val="FBF9F5"/>
          </a:solidFill>
          <a:ln w="12700">
            <a:solidFill>
              <a:srgbClr val="FBF9F5"/>
            </a:solidFill>
            <a:prstDash val="solid"/>
          </a:ln>
          <a:effectLst>
            <a:outerShdw blurRad="12700" dist="19050" dir="2700000" algn="bl" rotWithShape="0">
              <a:srgbClr val="000000">
                <a:alpha val="8000"/>
              </a:srgbClr>
            </a:outerShdw>
          </a:effectLst>
        </p:spPr>
        <p:txBody>
          <a:bodyPr/>
          <a:lstStyle/>
          <a:p>
            <a:endParaRPr/>
          </a:p>
        </p:txBody>
      </p:sp>
      <p:sp>
        <p:nvSpPr>
          <p:cNvPr id="6" name="Text 4"/>
          <p:cNvSpPr/>
          <p:nvPr/>
        </p:nvSpPr>
        <p:spPr>
          <a:xfrm>
            <a:off x="914400" y="1828800"/>
            <a:ext cx="2377440" cy="365760"/>
          </a:xfrm>
          <a:prstGeom prst="rect">
            <a:avLst/>
          </a:prstGeom>
          <a:noFill/>
          <a:ln/>
        </p:spPr>
        <p:txBody>
          <a:bodyPr wrap="square" lIns="0" tIns="0" rIns="0" bIns="0" rtlCol="0" anchor="ctr"/>
          <a:lstStyle/>
          <a:p>
            <a:pPr marL="0" indent="0" algn="ctr">
              <a:buNone/>
            </a:pPr>
            <a:r>
              <a:rPr lang="en-US" sz="2000" b="1" dirty="0">
                <a:solidFill>
                  <a:srgbClr val="1E1E1E"/>
                </a:solidFill>
                <a:latin typeface="Helvetica"/>
              </a:rPr>
              <a:t>Strengths</a:t>
            </a:r>
            <a:endParaRPr lang="en-US" sz="2000" dirty="0"/>
          </a:p>
        </p:txBody>
      </p:sp>
      <p:sp>
        <p:nvSpPr>
          <p:cNvPr id="7" name="Text 5"/>
          <p:cNvSpPr/>
          <p:nvPr/>
        </p:nvSpPr>
        <p:spPr>
          <a:xfrm>
            <a:off x="822960" y="2991048"/>
            <a:ext cx="2468880" cy="1662765"/>
          </a:xfrm>
          <a:prstGeom prst="rect">
            <a:avLst/>
          </a:prstGeom>
          <a:noFill/>
          <a:ln/>
        </p:spPr>
        <p:txBody>
          <a:bodyPr wrap="square" lIns="254" tIns="254" rIns="254" bIns="254" rtlCol="0" anchor="ctr"/>
          <a:lstStyle/>
          <a:p>
            <a:pPr algn="ctr"/>
            <a:r>
              <a:rPr lang="en-US" sz="1480" dirty="0">
                <a:solidFill>
                  <a:srgbClr val="1E1E1E"/>
                </a:solidFill>
                <a:latin typeface="Helvetica"/>
              </a:rPr>
              <a:t>Strong federal research portfolio (~$100M)</a:t>
            </a:r>
          </a:p>
          <a:p>
            <a:pPr algn="ctr"/>
            <a:endParaRPr lang="en-US" sz="1480" dirty="0">
              <a:solidFill>
                <a:srgbClr val="1E1E1E"/>
              </a:solidFill>
              <a:latin typeface="Helvetica"/>
            </a:endParaRPr>
          </a:p>
          <a:p>
            <a:pPr algn="ctr"/>
            <a:r>
              <a:rPr lang="en-US" sz="1480" dirty="0">
                <a:solidFill>
                  <a:srgbClr val="1E1E1E"/>
                </a:solidFill>
                <a:latin typeface="Helvetica"/>
              </a:rPr>
              <a:t>Significant state support (~59% of academic budget)</a:t>
            </a:r>
          </a:p>
          <a:p>
            <a:pPr algn="ctr"/>
            <a:endParaRPr lang="en-US" sz="1480" dirty="0">
              <a:solidFill>
                <a:srgbClr val="1E1E1E"/>
              </a:solidFill>
              <a:latin typeface="Helvetica"/>
            </a:endParaRPr>
          </a:p>
          <a:p>
            <a:pPr algn="ctr"/>
            <a:r>
              <a:rPr lang="en-US" sz="1480" dirty="0">
                <a:solidFill>
                  <a:srgbClr val="1E1E1E"/>
                </a:solidFill>
                <a:latin typeface="Helvetica"/>
              </a:rPr>
              <a:t>Unique research facilities (explosives, geology, petroleum recovery)</a:t>
            </a:r>
          </a:p>
          <a:p>
            <a:pPr algn="ctr"/>
            <a:endParaRPr lang="en-US" sz="1480" dirty="0">
              <a:solidFill>
                <a:srgbClr val="1E1E1E"/>
              </a:solidFill>
              <a:latin typeface="Helvetica"/>
            </a:endParaRPr>
          </a:p>
          <a:p>
            <a:pPr algn="ctr"/>
            <a:r>
              <a:rPr lang="en-US" sz="1480" dirty="0">
                <a:solidFill>
                  <a:srgbClr val="1E1E1E"/>
                </a:solidFill>
                <a:latin typeface="Helvetica"/>
              </a:rPr>
              <a:t>Low tuition dependency relative to many universities (~20% of academic budget)</a:t>
            </a:r>
            <a:endParaRPr lang="en-US" sz="1480" dirty="0"/>
          </a:p>
        </p:txBody>
      </p:sp>
      <p:sp>
        <p:nvSpPr>
          <p:cNvPr id="8" name="Shape 6"/>
          <p:cNvSpPr/>
          <p:nvPr/>
        </p:nvSpPr>
        <p:spPr>
          <a:xfrm>
            <a:off x="3977640" y="1791500"/>
            <a:ext cx="2743200" cy="3803178"/>
          </a:xfrm>
          <a:prstGeom prst="roundRect">
            <a:avLst>
              <a:gd name="adj" fmla="val 2667"/>
            </a:avLst>
          </a:prstGeom>
          <a:solidFill>
            <a:srgbClr val="F0E9E1"/>
          </a:solidFill>
          <a:ln w="12700">
            <a:solidFill>
              <a:srgbClr val="F0E9E1"/>
            </a:solidFill>
            <a:prstDash val="solid"/>
          </a:ln>
          <a:effectLst>
            <a:outerShdw blurRad="12700" dist="19050" dir="2700000" algn="bl" rotWithShape="0">
              <a:srgbClr val="000000">
                <a:alpha val="8000"/>
              </a:srgbClr>
            </a:outerShdw>
          </a:effectLst>
        </p:spPr>
        <p:txBody>
          <a:bodyPr/>
          <a:lstStyle/>
          <a:p>
            <a:endParaRPr/>
          </a:p>
        </p:txBody>
      </p:sp>
      <p:sp>
        <p:nvSpPr>
          <p:cNvPr id="9" name="Text 7"/>
          <p:cNvSpPr/>
          <p:nvPr/>
        </p:nvSpPr>
        <p:spPr>
          <a:xfrm>
            <a:off x="4160520" y="1828800"/>
            <a:ext cx="2377440" cy="365760"/>
          </a:xfrm>
          <a:prstGeom prst="rect">
            <a:avLst/>
          </a:prstGeom>
          <a:noFill/>
          <a:ln/>
        </p:spPr>
        <p:txBody>
          <a:bodyPr wrap="square" lIns="0" tIns="0" rIns="0" bIns="0" rtlCol="0" anchor="ctr"/>
          <a:lstStyle/>
          <a:p>
            <a:pPr marL="0" indent="0" algn="ctr">
              <a:buNone/>
            </a:pPr>
            <a:r>
              <a:rPr lang="en-US" sz="2000" b="1" dirty="0">
                <a:solidFill>
                  <a:srgbClr val="1E1E1E"/>
                </a:solidFill>
                <a:latin typeface="Helvetica"/>
              </a:rPr>
              <a:t>Challenges</a:t>
            </a:r>
            <a:endParaRPr lang="en-US" sz="2000" dirty="0"/>
          </a:p>
        </p:txBody>
      </p:sp>
      <p:sp>
        <p:nvSpPr>
          <p:cNvPr id="10" name="Text 8"/>
          <p:cNvSpPr/>
          <p:nvPr/>
        </p:nvSpPr>
        <p:spPr>
          <a:xfrm>
            <a:off x="4160520" y="2991048"/>
            <a:ext cx="2286000" cy="1828800"/>
          </a:xfrm>
          <a:prstGeom prst="rect">
            <a:avLst/>
          </a:prstGeom>
          <a:noFill/>
          <a:ln/>
        </p:spPr>
        <p:txBody>
          <a:bodyPr wrap="square" lIns="254" tIns="254" rIns="254" bIns="254" rtlCol="0" anchor="ctr"/>
          <a:lstStyle/>
          <a:p>
            <a:pPr algn="ctr"/>
            <a:r>
              <a:rPr lang="en-US" sz="1480" dirty="0">
                <a:solidFill>
                  <a:srgbClr val="1E1E1E"/>
                </a:solidFill>
                <a:latin typeface="Helvetica"/>
              </a:rPr>
              <a:t>Small enrollment base (~1,600 students) limits tuition revenue</a:t>
            </a:r>
          </a:p>
          <a:p>
            <a:pPr algn="ctr"/>
            <a:endParaRPr lang="en-US" sz="1480" dirty="0">
              <a:solidFill>
                <a:srgbClr val="1E1E1E"/>
              </a:solidFill>
              <a:latin typeface="Helvetica"/>
            </a:endParaRPr>
          </a:p>
          <a:p>
            <a:pPr algn="ctr"/>
            <a:r>
              <a:rPr lang="en-US" sz="1480" dirty="0">
                <a:solidFill>
                  <a:srgbClr val="1E1E1E"/>
                </a:solidFill>
                <a:latin typeface="Helvetica"/>
              </a:rPr>
              <a:t>Heavy reliance on federal research funding cycles</a:t>
            </a:r>
          </a:p>
          <a:p>
            <a:pPr algn="ctr"/>
            <a:endParaRPr lang="en-US" sz="1480" dirty="0">
              <a:solidFill>
                <a:srgbClr val="1E1E1E"/>
              </a:solidFill>
              <a:latin typeface="Helvetica"/>
            </a:endParaRPr>
          </a:p>
          <a:p>
            <a:pPr algn="ctr"/>
            <a:r>
              <a:rPr lang="en-US" sz="1480" dirty="0">
                <a:solidFill>
                  <a:srgbClr val="1E1E1E"/>
                </a:solidFill>
                <a:latin typeface="Helvetica"/>
              </a:rPr>
              <a:t>Limited endowment (~80M) compared to STEM institutions</a:t>
            </a:r>
          </a:p>
          <a:p>
            <a:pPr algn="ctr"/>
            <a:endParaRPr lang="en-US" sz="1480" dirty="0">
              <a:solidFill>
                <a:srgbClr val="1E1E1E"/>
              </a:solidFill>
              <a:latin typeface="Helvetica"/>
            </a:endParaRPr>
          </a:p>
          <a:p>
            <a:pPr algn="ctr"/>
            <a:r>
              <a:rPr lang="en-US" sz="1480" dirty="0">
                <a:solidFill>
                  <a:srgbClr val="1E1E1E"/>
                </a:solidFill>
                <a:latin typeface="Helvetica"/>
              </a:rPr>
              <a:t>Need to scale graduate enrollment to support research growth</a:t>
            </a:r>
            <a:endParaRPr lang="en-US" sz="1480" dirty="0"/>
          </a:p>
        </p:txBody>
      </p:sp>
      <p:sp>
        <p:nvSpPr>
          <p:cNvPr id="11" name="Shape 9"/>
          <p:cNvSpPr/>
          <p:nvPr/>
        </p:nvSpPr>
        <p:spPr>
          <a:xfrm>
            <a:off x="7269480" y="1791499"/>
            <a:ext cx="2743200" cy="3803179"/>
          </a:xfrm>
          <a:prstGeom prst="roundRect">
            <a:avLst>
              <a:gd name="adj" fmla="val 2667"/>
            </a:avLst>
          </a:prstGeom>
          <a:solidFill>
            <a:srgbClr val="FBF9F5"/>
          </a:solidFill>
          <a:ln w="12700">
            <a:solidFill>
              <a:srgbClr val="FBF9F5"/>
            </a:solidFill>
            <a:prstDash val="solid"/>
          </a:ln>
          <a:effectLst>
            <a:outerShdw blurRad="12700" dist="19050" dir="2700000" algn="bl" rotWithShape="0">
              <a:srgbClr val="000000">
                <a:alpha val="8000"/>
              </a:srgbClr>
            </a:outerShdw>
          </a:effectLst>
        </p:spPr>
        <p:txBody>
          <a:bodyPr/>
          <a:lstStyle/>
          <a:p>
            <a:endParaRPr/>
          </a:p>
        </p:txBody>
      </p:sp>
      <p:sp>
        <p:nvSpPr>
          <p:cNvPr id="12" name="Text 10"/>
          <p:cNvSpPr/>
          <p:nvPr/>
        </p:nvSpPr>
        <p:spPr>
          <a:xfrm>
            <a:off x="7442735" y="1828800"/>
            <a:ext cx="2377440" cy="365760"/>
          </a:xfrm>
          <a:prstGeom prst="rect">
            <a:avLst/>
          </a:prstGeom>
          <a:noFill/>
          <a:ln/>
        </p:spPr>
        <p:txBody>
          <a:bodyPr wrap="square" lIns="0" tIns="0" rIns="0" bIns="0" rtlCol="0" anchor="ctr"/>
          <a:lstStyle/>
          <a:p>
            <a:pPr algn="ctr"/>
            <a:r>
              <a:rPr lang="en-US" sz="2000" b="1" dirty="0">
                <a:latin typeface="Helvetica" panose="020B0604020202020204" pitchFamily="34" charset="0"/>
                <a:cs typeface="Helvetica" panose="020B0604020202020204" pitchFamily="34" charset="0"/>
              </a:rPr>
              <a:t>Financial Priorities</a:t>
            </a:r>
          </a:p>
        </p:txBody>
      </p:sp>
      <p:sp>
        <p:nvSpPr>
          <p:cNvPr id="13" name="Text 11"/>
          <p:cNvSpPr/>
          <p:nvPr/>
        </p:nvSpPr>
        <p:spPr>
          <a:xfrm>
            <a:off x="7269480" y="2738382"/>
            <a:ext cx="2596414" cy="1828800"/>
          </a:xfrm>
          <a:prstGeom prst="rect">
            <a:avLst/>
          </a:prstGeom>
          <a:noFill/>
          <a:ln/>
        </p:spPr>
        <p:txBody>
          <a:bodyPr wrap="square" lIns="254" tIns="254" rIns="254" bIns="254" rtlCol="0" anchor="ctr"/>
          <a:lstStyle/>
          <a:p>
            <a:pPr algn="ctr"/>
            <a:endParaRPr lang="en-US" sz="1480" dirty="0">
              <a:solidFill>
                <a:srgbClr val="1E1E1E"/>
              </a:solidFill>
              <a:latin typeface="Helvetica" panose="020B0604020202020204" pitchFamily="34" charset="0"/>
              <a:cs typeface="Helvetica" panose="020B0604020202020204" pitchFamily="34" charset="0"/>
            </a:endParaRPr>
          </a:p>
          <a:p>
            <a:pPr algn="ctr"/>
            <a:endParaRPr lang="en-US" sz="1480" dirty="0">
              <a:solidFill>
                <a:srgbClr val="1E1E1E"/>
              </a:solidFill>
              <a:latin typeface="Helvetica" panose="020B0604020202020204" pitchFamily="34" charset="0"/>
              <a:cs typeface="Helvetica" panose="020B0604020202020204" pitchFamily="34" charset="0"/>
            </a:endParaRPr>
          </a:p>
          <a:p>
            <a:pPr algn="ctr"/>
            <a:r>
              <a:rPr lang="en-US" sz="1600" dirty="0">
                <a:latin typeface="Helvetica" panose="020B0604020202020204" pitchFamily="34" charset="0"/>
                <a:cs typeface="Helvetica" panose="020B0604020202020204" pitchFamily="34" charset="0"/>
              </a:rPr>
              <a:t>Grow enrollment and retention to strengthen tuition revenue</a:t>
            </a:r>
          </a:p>
          <a:p>
            <a:pPr algn="ctr"/>
            <a:br>
              <a:rPr lang="en-US" sz="1600" dirty="0">
                <a:latin typeface="Helvetica" panose="020B0604020202020204" pitchFamily="34" charset="0"/>
                <a:cs typeface="Helvetica" panose="020B0604020202020204" pitchFamily="34" charset="0"/>
              </a:rPr>
            </a:br>
            <a:r>
              <a:rPr lang="en-US" sz="1600" dirty="0">
                <a:latin typeface="Helvetica" panose="020B0604020202020204" pitchFamily="34" charset="0"/>
                <a:cs typeface="Helvetica" panose="020B0604020202020204" pitchFamily="34" charset="0"/>
              </a:rPr>
              <a:t>Expand and diversify research funding, grow IDC</a:t>
            </a:r>
          </a:p>
          <a:p>
            <a:pPr algn="ctr"/>
            <a:endParaRPr lang="en-US" sz="1600" dirty="0">
              <a:latin typeface="Helvetica" panose="020B0604020202020204" pitchFamily="34" charset="0"/>
              <a:cs typeface="Helvetica" panose="020B0604020202020204" pitchFamily="34" charset="0"/>
            </a:endParaRPr>
          </a:p>
          <a:p>
            <a:pPr algn="ctr"/>
            <a:r>
              <a:rPr lang="en-US" sz="1600" dirty="0">
                <a:latin typeface="Helvetica" panose="020B0604020202020204" pitchFamily="34" charset="0"/>
                <a:cs typeface="Helvetica" panose="020B0604020202020204" pitchFamily="34" charset="0"/>
              </a:rPr>
              <a:t>Increase philanthropy and industry partnerships</a:t>
            </a:r>
          </a:p>
          <a:p>
            <a:pPr algn="ctr"/>
            <a:endParaRPr lang="en-US" sz="1600" dirty="0">
              <a:latin typeface="Helvetica" panose="020B0604020202020204" pitchFamily="34" charset="0"/>
              <a:cs typeface="Helvetica" panose="020B0604020202020204" pitchFamily="34" charset="0"/>
            </a:endParaRPr>
          </a:p>
          <a:p>
            <a:pPr algn="ctr"/>
            <a:r>
              <a:rPr lang="en-US" sz="1600" dirty="0">
                <a:latin typeface="Helvetica" panose="020B0604020202020204" pitchFamily="34" charset="0"/>
                <a:cs typeface="Helvetica" panose="020B0604020202020204" pitchFamily="34" charset="0"/>
              </a:rPr>
              <a:t>Strengthen legislative partnerships to support long-term institutional investment</a:t>
            </a:r>
            <a:endParaRPr lang="en-US" sz="1480" dirty="0">
              <a:latin typeface="Helvetica" panose="020B0604020202020204" pitchFamily="34" charset="0"/>
              <a:cs typeface="Helvetica" panose="020B0604020202020204" pitchFamily="34" charset="0"/>
            </a:endParaRPr>
          </a:p>
        </p:txBody>
      </p:sp>
      <p:sp>
        <p:nvSpPr>
          <p:cNvPr id="14" name="Shape 12"/>
          <p:cNvSpPr/>
          <p:nvPr/>
        </p:nvSpPr>
        <p:spPr>
          <a:xfrm>
            <a:off x="644893" y="5594679"/>
            <a:ext cx="10012680" cy="897561"/>
          </a:xfrm>
          <a:prstGeom prst="roundRect">
            <a:avLst>
              <a:gd name="adj" fmla="val 11765"/>
            </a:avLst>
          </a:prstGeom>
          <a:solidFill>
            <a:srgbClr val="EDE3D8"/>
          </a:solidFill>
          <a:ln w="12700">
            <a:solidFill>
              <a:srgbClr val="EDE3D8"/>
            </a:solidFill>
            <a:prstDash val="solid"/>
          </a:ln>
          <a:effectLst>
            <a:outerShdw blurRad="12700" dist="19050" dir="2700000" algn="bl" rotWithShape="0">
              <a:srgbClr val="000000">
                <a:alpha val="8000"/>
              </a:srgbClr>
            </a:outerShdw>
          </a:effectLst>
        </p:spPr>
        <p:txBody>
          <a:bodyPr/>
          <a:lstStyle/>
          <a:p>
            <a:endParaRPr/>
          </a:p>
        </p:txBody>
      </p:sp>
      <p:sp>
        <p:nvSpPr>
          <p:cNvPr id="15" name="Text 13"/>
          <p:cNvSpPr/>
          <p:nvPr/>
        </p:nvSpPr>
        <p:spPr>
          <a:xfrm>
            <a:off x="868680" y="5955626"/>
            <a:ext cx="9601200" cy="219456"/>
          </a:xfrm>
          <a:prstGeom prst="rect">
            <a:avLst/>
          </a:prstGeom>
          <a:noFill/>
          <a:ln/>
        </p:spPr>
        <p:txBody>
          <a:bodyPr wrap="square" lIns="0" tIns="0" rIns="0" bIns="0" rtlCol="0" anchor="ctr"/>
          <a:lstStyle/>
          <a:p>
            <a:pPr algn="ctr"/>
            <a:r>
              <a:rPr lang="en-US" sz="1600" b="1" dirty="0">
                <a:solidFill>
                  <a:srgbClr val="800000"/>
                </a:solidFill>
                <a:latin typeface="Helvetica" panose="020B0604020202020204" pitchFamily="34" charset="0"/>
                <a:cs typeface="Helvetica" panose="020B0604020202020204" pitchFamily="34" charset="0"/>
              </a:rPr>
              <a:t>What I bring: </a:t>
            </a:r>
            <a:r>
              <a:rPr lang="en-US" sz="1600" dirty="0">
                <a:solidFill>
                  <a:srgbClr val="1E1E1E"/>
                </a:solidFill>
                <a:latin typeface="Helvetica" panose="020B0604020202020204" pitchFamily="34" charset="0"/>
                <a:cs typeface="Helvetica" panose="020B0604020202020204" pitchFamily="34" charset="0"/>
              </a:rPr>
              <a:t>a record of strengthening financial resilience </a:t>
            </a:r>
            <a:r>
              <a:rPr lang="en-US" sz="1600" dirty="0">
                <a:latin typeface="Helvetica" panose="020B0604020202020204" pitchFamily="34" charset="0"/>
                <a:cs typeface="Helvetica" panose="020B0604020202020204" pitchFamily="34" charset="0"/>
              </a:rPr>
              <a:t>through data-informed strategy and disciplined investment in research and talent, while fostering operational trust through transparent and collaborative leadership</a:t>
            </a:r>
            <a:r>
              <a:rPr lang="en-US" sz="1600" dirty="0">
                <a:solidFill>
                  <a:srgbClr val="1E1E1E"/>
                </a:solidFill>
                <a:latin typeface="Helvetica" panose="020B0604020202020204" pitchFamily="34" charset="0"/>
                <a:cs typeface="Helvetica" panose="020B0604020202020204" pitchFamily="34" charset="0"/>
              </a:rPr>
              <a:t>  </a:t>
            </a:r>
            <a:endParaRPr lang="en-US" sz="1600" dirty="0">
              <a:latin typeface="Helvetica" panose="020B0604020202020204" pitchFamily="34" charset="0"/>
              <a:cs typeface="Helvetica" panose="020B0604020202020204" pitchFamily="34" charset="0"/>
            </a:endParaRPr>
          </a:p>
        </p:txBody>
      </p:sp>
      <p:sp>
        <p:nvSpPr>
          <p:cNvPr id="25" name="Slide Number Placeholder 0"/>
          <p:cNvSpPr>
            <a:spLocks noGrp="1"/>
          </p:cNvSpPr>
          <p:nvPr>
            <p:ph type="sldNum" sz="quarter" idx="4294967295"/>
          </p:nvPr>
        </p:nvSpPr>
        <p:spPr>
          <a:xfrm>
            <a:off x="11658600" y="6492240"/>
            <a:ext cx="320040" cy="164592"/>
          </a:xfrm>
          <a:prstGeom prst="rect">
            <a:avLst/>
          </a:prstGeom>
          <a:extLst>
            <a:ext uri="{C572A759-6A51-4108-AA02-DFA0A04FC94B}">
              <ma14:wrappingTextBoxFlag xmlns="" xmlns:ma14="http://schemas.microsoft.com/office/mac/drawingml/2011/main" val="0"/>
            </a:ext>
          </a:extLst>
        </p:spPr>
        <p:txBody>
          <a:bodyPr/>
          <a:lstStyle>
            <a:lvl1pPr>
              <a:defRPr sz="900">
                <a:solidFill>
                  <a:srgbClr val="FFFFFF"/>
                </a:solidFill>
                <a:latin typeface="Aptos"/>
                <a:ea typeface="Aptos"/>
                <a:cs typeface="Aptos"/>
              </a:defRPr>
            </a:lvl1pPr>
          </a:lstStyle>
          <a:p>
            <a:pPr algn="r"/>
            <a:fld id="{F7021451-1387-4CA6-816F-3879F97B5CBC}" type="slidenum">
              <a:rPr lang="en-US" b="0"/>
              <a:t>12</a:t>
            </a:fld>
            <a:endParaRPr lang="en-US"/>
          </a:p>
        </p:txBody>
      </p:sp>
    </p:spTree>
    <p:extLst>
      <p:ext uri="{BB962C8B-B14F-4D97-AF65-F5344CB8AC3E}">
        <p14:creationId xmlns:p14="http://schemas.microsoft.com/office/powerpoint/2010/main" val="269983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48640" y="411480"/>
            <a:ext cx="8046720" cy="411480"/>
          </a:xfrm>
          <a:prstGeom prst="rect">
            <a:avLst/>
          </a:prstGeom>
          <a:noFill/>
          <a:ln/>
        </p:spPr>
        <p:txBody>
          <a:bodyPr wrap="square" lIns="0" tIns="0" rIns="0" bIns="0" rtlCol="0" anchor="ctr"/>
          <a:lstStyle/>
          <a:p>
            <a:pPr marL="0" indent="0">
              <a:buNone/>
            </a:pPr>
            <a:r>
              <a:rPr lang="en-US" sz="2800" b="1" dirty="0">
                <a:solidFill>
                  <a:srgbClr val="1E1E1E"/>
                </a:solidFill>
                <a:latin typeface="Helvetica" pitchFamily="34" charset="0"/>
                <a:ea typeface="Aptos Display" pitchFamily="34" charset="-122"/>
                <a:cs typeface="Aptos Display" pitchFamily="34" charset="-120"/>
              </a:rPr>
              <a:t>First 12–18 Months</a:t>
            </a:r>
            <a:endParaRPr lang="en-US" sz="2800" dirty="0"/>
          </a:p>
        </p:txBody>
      </p:sp>
      <p:sp>
        <p:nvSpPr>
          <p:cNvPr id="3" name="Text 1"/>
          <p:cNvSpPr/>
          <p:nvPr/>
        </p:nvSpPr>
        <p:spPr>
          <a:xfrm>
            <a:off x="566928" y="877824"/>
            <a:ext cx="9875520" cy="256032"/>
          </a:xfrm>
          <a:prstGeom prst="rect">
            <a:avLst/>
          </a:prstGeom>
          <a:noFill/>
          <a:ln/>
        </p:spPr>
        <p:txBody>
          <a:bodyPr wrap="square" lIns="0" tIns="0" rIns="0" bIns="0" rtlCol="0" anchor="ctr"/>
          <a:lstStyle/>
          <a:p>
            <a:pPr marL="0" indent="0">
              <a:buNone/>
            </a:pPr>
            <a:r>
              <a:rPr lang="en-US" dirty="0">
                <a:solidFill>
                  <a:srgbClr val="5A5A5A"/>
                </a:solidFill>
                <a:latin typeface="Helvetica" pitchFamily="34" charset="0"/>
                <a:ea typeface="Aptos" pitchFamily="34" charset="-122"/>
                <a:cs typeface="Aptos" pitchFamily="34" charset="-120"/>
              </a:rPr>
              <a:t>How I would begin</a:t>
            </a:r>
            <a:endParaRPr lang="en-US" dirty="0"/>
          </a:p>
        </p:txBody>
      </p:sp>
      <p:sp>
        <p:nvSpPr>
          <p:cNvPr id="4" name="Text 2"/>
          <p:cNvSpPr/>
          <p:nvPr/>
        </p:nvSpPr>
        <p:spPr>
          <a:xfrm>
            <a:off x="7215201" y="409623"/>
            <a:ext cx="1463040" cy="201168"/>
          </a:xfrm>
          <a:prstGeom prst="rect">
            <a:avLst/>
          </a:prstGeom>
          <a:noFill/>
          <a:ln/>
        </p:spPr>
        <p:txBody>
          <a:bodyPr wrap="square" lIns="0" tIns="0" rIns="0" bIns="0" rtlCol="0" anchor="ctr"/>
          <a:lstStyle/>
          <a:p>
            <a:pPr marL="0" indent="0" algn="r">
              <a:buNone/>
            </a:pPr>
            <a:r>
              <a:rPr lang="en-US" b="1" dirty="0">
                <a:solidFill>
                  <a:srgbClr val="7B1E1E"/>
                </a:solidFill>
                <a:latin typeface="Helvetica"/>
              </a:rPr>
              <a:t>START</a:t>
            </a:r>
            <a:endParaRPr lang="en-US" dirty="0"/>
          </a:p>
        </p:txBody>
      </p:sp>
      <p:sp>
        <p:nvSpPr>
          <p:cNvPr id="5" name="Shape 3"/>
          <p:cNvSpPr/>
          <p:nvPr/>
        </p:nvSpPr>
        <p:spPr>
          <a:xfrm>
            <a:off x="685800" y="1508760"/>
            <a:ext cx="3749040" cy="4526280"/>
          </a:xfrm>
          <a:prstGeom prst="roundRect">
            <a:avLst>
              <a:gd name="adj" fmla="val 1951"/>
            </a:avLst>
          </a:prstGeom>
          <a:solidFill>
            <a:srgbClr val="EEE5D7"/>
          </a:solidFill>
          <a:ln w="12700">
            <a:solidFill>
              <a:srgbClr val="EEE5D7"/>
            </a:solidFill>
            <a:prstDash val="solid"/>
          </a:ln>
          <a:effectLst>
            <a:outerShdw blurRad="12700" dist="19050" dir="2700000" algn="bl" rotWithShape="0">
              <a:srgbClr val="000000">
                <a:alpha val="8000"/>
              </a:srgbClr>
            </a:outerShdw>
          </a:effectLst>
        </p:spPr>
        <p:txBody>
          <a:bodyPr/>
          <a:lstStyle/>
          <a:p>
            <a:endParaRPr/>
          </a:p>
        </p:txBody>
      </p:sp>
      <p:sp>
        <p:nvSpPr>
          <p:cNvPr id="6" name="Text 4"/>
          <p:cNvSpPr/>
          <p:nvPr/>
        </p:nvSpPr>
        <p:spPr>
          <a:xfrm>
            <a:off x="960120" y="1828800"/>
            <a:ext cx="2926080" cy="411480"/>
          </a:xfrm>
          <a:prstGeom prst="rect">
            <a:avLst/>
          </a:prstGeom>
          <a:noFill/>
          <a:ln/>
        </p:spPr>
        <p:txBody>
          <a:bodyPr wrap="square" lIns="0" tIns="0" rIns="0" bIns="0" rtlCol="0" anchor="ctr"/>
          <a:lstStyle/>
          <a:p>
            <a:pPr marL="0" indent="0">
              <a:buNone/>
            </a:pPr>
            <a:r>
              <a:rPr lang="en-US" sz="2300" b="1" dirty="0">
                <a:solidFill>
                  <a:srgbClr val="1E1E1E"/>
                </a:solidFill>
                <a:latin typeface="Helvetica"/>
              </a:rPr>
              <a:t>Listen deeply and align quickly</a:t>
            </a:r>
            <a:endParaRPr lang="en-US" sz="2300" dirty="0"/>
          </a:p>
        </p:txBody>
      </p:sp>
      <p:sp>
        <p:nvSpPr>
          <p:cNvPr id="7" name="Text 5"/>
          <p:cNvSpPr/>
          <p:nvPr/>
        </p:nvSpPr>
        <p:spPr>
          <a:xfrm>
            <a:off x="960120" y="2565133"/>
            <a:ext cx="2926080" cy="2560320"/>
          </a:xfrm>
          <a:prstGeom prst="rect">
            <a:avLst/>
          </a:prstGeom>
          <a:noFill/>
          <a:ln/>
        </p:spPr>
        <p:txBody>
          <a:bodyPr wrap="square" lIns="254" tIns="254" rIns="254" bIns="254" rtlCol="0" anchor="t"/>
          <a:lstStyle/>
          <a:p>
            <a:pPr marL="190500" indent="-190500">
              <a:buSzPct val="100000"/>
              <a:buChar char="•"/>
            </a:pPr>
            <a:r>
              <a:rPr lang="en-US" sz="1650" dirty="0">
                <a:solidFill>
                  <a:srgbClr val="1E1E1E"/>
                </a:solidFill>
                <a:latin typeface="Helvetica" pitchFamily="34" charset="0"/>
                <a:ea typeface="Aptos" pitchFamily="34" charset="-122"/>
                <a:cs typeface="Aptos" pitchFamily="34" charset="-120"/>
              </a:rPr>
              <a:t>Meet broadly across campus and with external stakeholders.</a:t>
            </a:r>
            <a:br>
              <a:rPr lang="en-US" sz="1650" dirty="0">
                <a:solidFill>
                  <a:srgbClr val="1E1E1E"/>
                </a:solidFill>
                <a:latin typeface="Helvetica" pitchFamily="34" charset="0"/>
                <a:ea typeface="Aptos" pitchFamily="34" charset="-122"/>
                <a:cs typeface="Aptos" pitchFamily="34" charset="-120"/>
              </a:rPr>
            </a:br>
            <a:endParaRPr lang="en-US" sz="1650" dirty="0"/>
          </a:p>
          <a:p>
            <a:pPr marL="190500" indent="-190500">
              <a:buSzPct val="100000"/>
              <a:buChar char="•"/>
            </a:pPr>
            <a:r>
              <a:rPr lang="en-US" sz="1650" dirty="0">
                <a:solidFill>
                  <a:srgbClr val="1E1E1E"/>
                </a:solidFill>
                <a:latin typeface="Helvetica" pitchFamily="34" charset="0"/>
                <a:ea typeface="Aptos" pitchFamily="34" charset="-122"/>
                <a:cs typeface="Aptos" pitchFamily="34" charset="-120"/>
              </a:rPr>
              <a:t>Clarify where NMT is strongest and where progress can be accelerated.</a:t>
            </a:r>
          </a:p>
          <a:p>
            <a:pPr marL="190500" indent="-190500">
              <a:buSzPct val="100000"/>
              <a:buChar char="•"/>
            </a:pPr>
            <a:endParaRPr lang="en-US" sz="1650" dirty="0"/>
          </a:p>
          <a:p>
            <a:pPr marL="190500" indent="-190500">
              <a:buSzPct val="100000"/>
              <a:buChar char="•"/>
            </a:pPr>
            <a:r>
              <a:rPr lang="en-US" sz="1650" dirty="0">
                <a:solidFill>
                  <a:srgbClr val="1E1E1E"/>
                </a:solidFill>
                <a:latin typeface="Helvetica" pitchFamily="34" charset="0"/>
                <a:ea typeface="Aptos" pitchFamily="34" charset="-122"/>
                <a:cs typeface="Aptos" pitchFamily="34" charset="-120"/>
              </a:rPr>
              <a:t>Build trust through transparency, candor, and shared priorities.</a:t>
            </a:r>
            <a:endParaRPr lang="en-US" sz="1650" dirty="0"/>
          </a:p>
        </p:txBody>
      </p:sp>
      <p:sp>
        <p:nvSpPr>
          <p:cNvPr id="8" name="Shape 6"/>
          <p:cNvSpPr/>
          <p:nvPr/>
        </p:nvSpPr>
        <p:spPr>
          <a:xfrm>
            <a:off x="4663440" y="1508760"/>
            <a:ext cx="6812280" cy="4526280"/>
          </a:xfrm>
          <a:prstGeom prst="roundRect">
            <a:avLst>
              <a:gd name="adj" fmla="val 1616"/>
            </a:avLst>
          </a:prstGeom>
          <a:solidFill>
            <a:srgbClr val="FBF9F5"/>
          </a:solidFill>
          <a:ln w="12700">
            <a:solidFill>
              <a:srgbClr val="FBF9F5"/>
            </a:solidFill>
            <a:prstDash val="solid"/>
          </a:ln>
          <a:effectLst>
            <a:outerShdw blurRad="12700" dist="19050" dir="2700000" algn="bl" rotWithShape="0">
              <a:srgbClr val="000000">
                <a:alpha val="8000"/>
              </a:srgbClr>
            </a:outerShdw>
          </a:effectLst>
        </p:spPr>
        <p:txBody>
          <a:bodyPr/>
          <a:lstStyle/>
          <a:p>
            <a:endParaRPr/>
          </a:p>
        </p:txBody>
      </p:sp>
      <p:sp>
        <p:nvSpPr>
          <p:cNvPr id="9" name="Text 7"/>
          <p:cNvSpPr/>
          <p:nvPr/>
        </p:nvSpPr>
        <p:spPr>
          <a:xfrm>
            <a:off x="5029200" y="1783080"/>
            <a:ext cx="365760" cy="182880"/>
          </a:xfrm>
          <a:prstGeom prst="rect">
            <a:avLst/>
          </a:prstGeom>
          <a:noFill/>
          <a:ln/>
        </p:spPr>
        <p:txBody>
          <a:bodyPr wrap="square" lIns="0" tIns="0" rIns="0" bIns="0" rtlCol="0" anchor="ctr"/>
          <a:lstStyle/>
          <a:p>
            <a:pPr marL="0" indent="0">
              <a:buNone/>
            </a:pPr>
            <a:r>
              <a:rPr lang="en-US" sz="1300" b="1" dirty="0">
                <a:solidFill>
                  <a:srgbClr val="7B1E1E"/>
                </a:solidFill>
                <a:latin typeface="Helvetica"/>
              </a:rPr>
              <a:t>1</a:t>
            </a:r>
            <a:endParaRPr lang="en-US" sz="1300" dirty="0"/>
          </a:p>
        </p:txBody>
      </p:sp>
      <p:sp>
        <p:nvSpPr>
          <p:cNvPr id="10" name="Text 8"/>
          <p:cNvSpPr/>
          <p:nvPr/>
        </p:nvSpPr>
        <p:spPr>
          <a:xfrm>
            <a:off x="5532120" y="1764792"/>
            <a:ext cx="5486400" cy="411480"/>
          </a:xfrm>
          <a:prstGeom prst="rect">
            <a:avLst/>
          </a:prstGeom>
          <a:noFill/>
          <a:ln/>
        </p:spPr>
        <p:txBody>
          <a:bodyPr wrap="square" lIns="127" tIns="127" rIns="127" bIns="127" rtlCol="0" anchor="ctr"/>
          <a:lstStyle/>
          <a:p>
            <a:pPr marL="0" indent="0">
              <a:buNone/>
            </a:pPr>
            <a:r>
              <a:rPr lang="en-US" sz="1530" dirty="0">
                <a:solidFill>
                  <a:srgbClr val="1E1E1E"/>
                </a:solidFill>
                <a:latin typeface="Helvetica"/>
              </a:rPr>
              <a:t>Set a clear research-and-student-success agenda with measurable priorities.</a:t>
            </a:r>
            <a:endParaRPr lang="en-US" sz="1530" dirty="0"/>
          </a:p>
        </p:txBody>
      </p:sp>
      <p:sp>
        <p:nvSpPr>
          <p:cNvPr id="11" name="Text 9"/>
          <p:cNvSpPr/>
          <p:nvPr/>
        </p:nvSpPr>
        <p:spPr>
          <a:xfrm>
            <a:off x="5029200" y="2587752"/>
            <a:ext cx="365760" cy="182880"/>
          </a:xfrm>
          <a:prstGeom prst="rect">
            <a:avLst/>
          </a:prstGeom>
          <a:noFill/>
          <a:ln/>
        </p:spPr>
        <p:txBody>
          <a:bodyPr wrap="square" lIns="0" tIns="0" rIns="0" bIns="0" rtlCol="0" anchor="ctr"/>
          <a:lstStyle/>
          <a:p>
            <a:pPr marL="0" indent="0">
              <a:buNone/>
            </a:pPr>
            <a:r>
              <a:rPr lang="en-US" sz="1300" b="1" dirty="0">
                <a:solidFill>
                  <a:srgbClr val="7B1E1E"/>
                </a:solidFill>
                <a:latin typeface="Helvetica"/>
              </a:rPr>
              <a:t>2</a:t>
            </a:r>
            <a:endParaRPr lang="en-US" sz="1300" dirty="0"/>
          </a:p>
        </p:txBody>
      </p:sp>
      <p:sp>
        <p:nvSpPr>
          <p:cNvPr id="12" name="Text 10"/>
          <p:cNvSpPr/>
          <p:nvPr/>
        </p:nvSpPr>
        <p:spPr>
          <a:xfrm>
            <a:off x="5532120" y="2569464"/>
            <a:ext cx="5486400" cy="411480"/>
          </a:xfrm>
          <a:prstGeom prst="rect">
            <a:avLst/>
          </a:prstGeom>
          <a:noFill/>
          <a:ln/>
        </p:spPr>
        <p:txBody>
          <a:bodyPr wrap="square" lIns="127" tIns="127" rIns="127" bIns="127" rtlCol="0" anchor="ctr"/>
          <a:lstStyle/>
          <a:p>
            <a:pPr marL="0" indent="0">
              <a:buNone/>
            </a:pPr>
            <a:r>
              <a:rPr lang="en-US" sz="1530" dirty="0">
                <a:solidFill>
                  <a:srgbClr val="1E1E1E"/>
                </a:solidFill>
                <a:latin typeface="Helvetica"/>
              </a:rPr>
              <a:t>Assess research support systems, talent pipelines, and areas for early visible wins.</a:t>
            </a:r>
            <a:endParaRPr lang="en-US" sz="1530" dirty="0"/>
          </a:p>
        </p:txBody>
      </p:sp>
      <p:sp>
        <p:nvSpPr>
          <p:cNvPr id="13" name="Text 11"/>
          <p:cNvSpPr/>
          <p:nvPr/>
        </p:nvSpPr>
        <p:spPr>
          <a:xfrm>
            <a:off x="5029200" y="3392424"/>
            <a:ext cx="365760" cy="182880"/>
          </a:xfrm>
          <a:prstGeom prst="rect">
            <a:avLst/>
          </a:prstGeom>
          <a:noFill/>
          <a:ln/>
        </p:spPr>
        <p:txBody>
          <a:bodyPr wrap="square" lIns="0" tIns="0" rIns="0" bIns="0" rtlCol="0" anchor="ctr"/>
          <a:lstStyle/>
          <a:p>
            <a:pPr marL="0" indent="0">
              <a:buNone/>
            </a:pPr>
            <a:r>
              <a:rPr lang="en-US" sz="1300" b="1" dirty="0">
                <a:solidFill>
                  <a:srgbClr val="7B1E1E"/>
                </a:solidFill>
                <a:latin typeface="Helvetica"/>
              </a:rPr>
              <a:t>3</a:t>
            </a:r>
            <a:endParaRPr lang="en-US" sz="1300" dirty="0"/>
          </a:p>
        </p:txBody>
      </p:sp>
      <p:sp>
        <p:nvSpPr>
          <p:cNvPr id="14" name="Text 12"/>
          <p:cNvSpPr/>
          <p:nvPr/>
        </p:nvSpPr>
        <p:spPr>
          <a:xfrm>
            <a:off x="5532120" y="3374136"/>
            <a:ext cx="5486400" cy="411480"/>
          </a:xfrm>
          <a:prstGeom prst="rect">
            <a:avLst/>
          </a:prstGeom>
          <a:noFill/>
          <a:ln/>
        </p:spPr>
        <p:txBody>
          <a:bodyPr wrap="square" lIns="127" tIns="127" rIns="127" bIns="127" rtlCol="0" anchor="ctr"/>
          <a:lstStyle/>
          <a:p>
            <a:pPr marL="0" indent="0">
              <a:buNone/>
            </a:pPr>
            <a:r>
              <a:rPr lang="en-US" sz="1530" dirty="0">
                <a:solidFill>
                  <a:srgbClr val="1E1E1E"/>
                </a:solidFill>
                <a:latin typeface="Helvetica"/>
              </a:rPr>
              <a:t>Strengthen relationships with the Board, faculty leadership, students, staff, NMT Foundation, and Research Park.</a:t>
            </a:r>
            <a:endParaRPr lang="en-US" sz="1530" dirty="0"/>
          </a:p>
        </p:txBody>
      </p:sp>
      <p:sp>
        <p:nvSpPr>
          <p:cNvPr id="15" name="Text 13"/>
          <p:cNvSpPr/>
          <p:nvPr/>
        </p:nvSpPr>
        <p:spPr>
          <a:xfrm>
            <a:off x="5029200" y="4197096"/>
            <a:ext cx="365760" cy="182880"/>
          </a:xfrm>
          <a:prstGeom prst="rect">
            <a:avLst/>
          </a:prstGeom>
          <a:noFill/>
          <a:ln/>
        </p:spPr>
        <p:txBody>
          <a:bodyPr wrap="square" lIns="0" tIns="0" rIns="0" bIns="0" rtlCol="0" anchor="ctr"/>
          <a:lstStyle/>
          <a:p>
            <a:pPr marL="0" indent="0">
              <a:buNone/>
            </a:pPr>
            <a:r>
              <a:rPr lang="en-US" sz="1300" b="1" dirty="0">
                <a:solidFill>
                  <a:srgbClr val="7B1E1E"/>
                </a:solidFill>
                <a:latin typeface="Helvetica"/>
              </a:rPr>
              <a:t>4</a:t>
            </a:r>
            <a:endParaRPr lang="en-US" sz="1300" dirty="0"/>
          </a:p>
        </p:txBody>
      </p:sp>
      <p:sp>
        <p:nvSpPr>
          <p:cNvPr id="16" name="Text 14"/>
          <p:cNvSpPr/>
          <p:nvPr/>
        </p:nvSpPr>
        <p:spPr>
          <a:xfrm>
            <a:off x="5532120" y="4178808"/>
            <a:ext cx="5486400" cy="411480"/>
          </a:xfrm>
          <a:prstGeom prst="rect">
            <a:avLst/>
          </a:prstGeom>
          <a:noFill/>
          <a:ln/>
        </p:spPr>
        <p:txBody>
          <a:bodyPr wrap="square" lIns="127" tIns="127" rIns="127" bIns="127" rtlCol="0" anchor="ctr"/>
          <a:lstStyle/>
          <a:p>
            <a:pPr marL="0" indent="0">
              <a:buNone/>
            </a:pPr>
            <a:r>
              <a:rPr lang="en-US" sz="1530" dirty="0">
                <a:solidFill>
                  <a:srgbClr val="1E1E1E"/>
                </a:solidFill>
                <a:latin typeface="Helvetica"/>
              </a:rPr>
              <a:t>Engage state and federal partners, local leaders, national labs, and industry in a shared story of NMT’s value.</a:t>
            </a:r>
            <a:endParaRPr lang="en-US" sz="1530" dirty="0"/>
          </a:p>
        </p:txBody>
      </p:sp>
      <p:sp>
        <p:nvSpPr>
          <p:cNvPr id="17" name="Text 15"/>
          <p:cNvSpPr/>
          <p:nvPr/>
        </p:nvSpPr>
        <p:spPr>
          <a:xfrm>
            <a:off x="5029200" y="5001768"/>
            <a:ext cx="365760" cy="182880"/>
          </a:xfrm>
          <a:prstGeom prst="rect">
            <a:avLst/>
          </a:prstGeom>
          <a:noFill/>
          <a:ln/>
        </p:spPr>
        <p:txBody>
          <a:bodyPr wrap="square" lIns="0" tIns="0" rIns="0" bIns="0" rtlCol="0" anchor="ctr"/>
          <a:lstStyle/>
          <a:p>
            <a:pPr marL="0" indent="0">
              <a:buNone/>
            </a:pPr>
            <a:r>
              <a:rPr lang="en-US" sz="1300" b="1" dirty="0">
                <a:solidFill>
                  <a:srgbClr val="7B1E1E"/>
                </a:solidFill>
                <a:latin typeface="Helvetica"/>
              </a:rPr>
              <a:t>5</a:t>
            </a:r>
            <a:endParaRPr lang="en-US" sz="1300" dirty="0"/>
          </a:p>
        </p:txBody>
      </p:sp>
      <p:sp>
        <p:nvSpPr>
          <p:cNvPr id="18" name="Text 16"/>
          <p:cNvSpPr/>
          <p:nvPr/>
        </p:nvSpPr>
        <p:spPr>
          <a:xfrm>
            <a:off x="5532120" y="4983480"/>
            <a:ext cx="5486400" cy="411480"/>
          </a:xfrm>
          <a:prstGeom prst="rect">
            <a:avLst/>
          </a:prstGeom>
          <a:noFill/>
          <a:ln/>
        </p:spPr>
        <p:txBody>
          <a:bodyPr wrap="square" lIns="127" tIns="127" rIns="127" bIns="127" rtlCol="0" anchor="ctr"/>
          <a:lstStyle/>
          <a:p>
            <a:pPr marL="0" indent="0">
              <a:buNone/>
            </a:pPr>
            <a:r>
              <a:rPr lang="en-US" sz="1530" dirty="0">
                <a:solidFill>
                  <a:srgbClr val="1E1E1E"/>
                </a:solidFill>
                <a:latin typeface="Helvetica"/>
              </a:rPr>
              <a:t>Align budgeting, communication, and philanthropy with the institution’s strategic direction.</a:t>
            </a:r>
            <a:endParaRPr lang="en-US" sz="1530" dirty="0"/>
          </a:p>
        </p:txBody>
      </p:sp>
      <p:sp>
        <p:nvSpPr>
          <p:cNvPr id="25" name="Slide Number Placeholder 0"/>
          <p:cNvSpPr>
            <a:spLocks noGrp="1"/>
          </p:cNvSpPr>
          <p:nvPr>
            <p:ph type="sldNum" sz="quarter" idx="4294967295"/>
          </p:nvPr>
        </p:nvSpPr>
        <p:spPr>
          <a:xfrm>
            <a:off x="11658600" y="6492240"/>
            <a:ext cx="320040" cy="164592"/>
          </a:xfrm>
          <a:prstGeom prst="rect">
            <a:avLst/>
          </a:prstGeom>
          <a:extLst>
            <a:ext uri="{C572A759-6A51-4108-AA02-DFA0A04FC94B}">
              <ma14:wrappingTextBoxFlag xmlns="" xmlns:ma14="http://schemas.microsoft.com/office/mac/drawingml/2011/main" val="0"/>
            </a:ext>
          </a:extLst>
        </p:spPr>
        <p:txBody>
          <a:bodyPr/>
          <a:lstStyle>
            <a:lvl1pPr>
              <a:defRPr sz="900">
                <a:solidFill>
                  <a:srgbClr val="FFFFFF"/>
                </a:solidFill>
                <a:latin typeface="Aptos"/>
                <a:ea typeface="Aptos"/>
                <a:cs typeface="Aptos"/>
              </a:defRPr>
            </a:lvl1pPr>
          </a:lstStyle>
          <a:p>
            <a:pPr algn="r"/>
            <a:fld id="{F7021451-1387-4CA6-816F-3879F97B5CBC}" type="slidenum">
              <a:rPr lang="en-US" b="0"/>
              <a:t>13</a:t>
            </a:fld>
            <a:endParaRPr lang="en-US"/>
          </a:p>
        </p:txBody>
      </p:sp>
      <p:sp>
        <p:nvSpPr>
          <p:cNvPr id="19" name="AutoShape 2" descr="https://images.squarespace-cdn.com/content/v1/588b9ad717bffc11f7e7dc69/1647729817658-TEOFXVUPWMXRTOZN3Q5E/Socorro%2BNM%2BPhotos%2BPlaza%2BCapitol%2BBar%2BCover.jpg?format=2500w">
            <a:extLst>
              <a:ext uri="{FF2B5EF4-FFF2-40B4-BE49-F238E27FC236}">
                <a16:creationId xmlns:a16="http://schemas.microsoft.com/office/drawing/2014/main" id="{26376223-D7EB-4142-95AC-DCCCE3CA4B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21">
            <a:extLst>
              <a:ext uri="{FF2B5EF4-FFF2-40B4-BE49-F238E27FC236}">
                <a16:creationId xmlns:a16="http://schemas.microsoft.com/office/drawing/2014/main" id="{68B53BA0-D975-42CF-937B-3763B354A9DB}"/>
              </a:ext>
            </a:extLst>
          </p:cNvPr>
          <p:cNvPicPr>
            <a:picLocks noChangeAspect="1"/>
          </p:cNvPicPr>
          <p:nvPr/>
        </p:nvPicPr>
        <p:blipFill>
          <a:blip r:embed="rId3"/>
          <a:stretch>
            <a:fillRect/>
          </a:stretch>
        </p:blipFill>
        <p:spPr>
          <a:xfrm>
            <a:off x="9375270" y="201168"/>
            <a:ext cx="2756572" cy="11963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B1E1E"/>
        </a:solidFill>
        <a:effectLst/>
      </p:bgPr>
    </p:bg>
    <p:spTree>
      <p:nvGrpSpPr>
        <p:cNvPr id="1" name=""/>
        <p:cNvGrpSpPr/>
        <p:nvPr/>
      </p:nvGrpSpPr>
      <p:grpSpPr>
        <a:xfrm>
          <a:off x="0" y="0"/>
          <a:ext cx="0" cy="0"/>
          <a:chOff x="0" y="0"/>
          <a:chExt cx="0" cy="0"/>
        </a:xfrm>
      </p:grpSpPr>
      <p:sp>
        <p:nvSpPr>
          <p:cNvPr id="2" name="Text 0"/>
          <p:cNvSpPr/>
          <p:nvPr/>
        </p:nvSpPr>
        <p:spPr>
          <a:xfrm>
            <a:off x="822960" y="567891"/>
            <a:ext cx="3650381" cy="3657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Helvetica"/>
                <a:ea typeface="+mn-ea"/>
                <a:cs typeface="+mn-cs"/>
              </a:rPr>
              <a:t>Closing Thought</a:t>
            </a:r>
            <a:endParaRPr kumimoji="0" lang="en-US" sz="3000" b="0" i="0" u="none" strike="noStrike" kern="1200" cap="none" spc="0" normalizeH="0" baseline="0" noProof="0" dirty="0">
              <a:ln>
                <a:noFill/>
              </a:ln>
              <a:solidFill>
                <a:prstClr val="black"/>
              </a:solidFill>
              <a:effectLst/>
              <a:uLnTx/>
              <a:uFillTx/>
              <a:ea typeface="+mn-ea"/>
              <a:cs typeface="+mn-cs"/>
            </a:endParaRPr>
          </a:p>
        </p:txBody>
      </p:sp>
      <p:sp>
        <p:nvSpPr>
          <p:cNvPr id="3" name="Text 1"/>
          <p:cNvSpPr/>
          <p:nvPr/>
        </p:nvSpPr>
        <p:spPr>
          <a:xfrm>
            <a:off x="822960" y="1600200"/>
            <a:ext cx="7315200" cy="2103120"/>
          </a:xfrm>
          <a:prstGeom prst="rect">
            <a:avLst/>
          </a:prstGeom>
          <a:noFill/>
          <a:ln/>
        </p:spPr>
        <p:txBody>
          <a:bodyPr wrap="square" lIns="381" tIns="381" rIns="381" bIns="381"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Helvetica"/>
                <a:ea typeface="+mn-ea"/>
                <a:cs typeface="+mn-cs"/>
              </a:rPr>
              <a:t>New Mexico Tech already has the ingredients of a remarkable future: academic rigor, research credibility, faculty commitment, and a distinctive public mission. My role as president would be to help align those strengths—collaboratively and strategically—so that the institution’s next chapter is even more impactful for students, the city of Socorro, New Mexico, and the nation.</a:t>
            </a:r>
            <a:endParaRPr kumimoji="0" lang="en-US" sz="2400" b="0" i="0" u="none" strike="noStrike" kern="1200" cap="none" spc="0" normalizeH="0" baseline="0" noProof="0" dirty="0">
              <a:ln>
                <a:noFill/>
              </a:ln>
              <a:solidFill>
                <a:prstClr val="black"/>
              </a:solidFill>
              <a:effectLst/>
              <a:uLnTx/>
              <a:uFillTx/>
              <a:ea typeface="+mn-ea"/>
              <a:cs typeface="+mn-cs"/>
            </a:endParaRPr>
          </a:p>
        </p:txBody>
      </p:sp>
      <p:sp>
        <p:nvSpPr>
          <p:cNvPr id="4" name="Text 2"/>
          <p:cNvSpPr/>
          <p:nvPr/>
        </p:nvSpPr>
        <p:spPr>
          <a:xfrm>
            <a:off x="841248" y="5440680"/>
            <a:ext cx="4038760" cy="2743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7F3ED"/>
                </a:solidFill>
                <a:effectLst/>
                <a:uLnTx/>
                <a:uFillTx/>
                <a:latin typeface="Helvetica"/>
                <a:ea typeface="+mn-ea"/>
                <a:cs typeface="+mn-cs"/>
              </a:rPr>
              <a:t>Montserrat “Montse” Fuentes, Ph.D.</a:t>
            </a: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5" name="Text 3"/>
          <p:cNvSpPr/>
          <p:nvPr/>
        </p:nvSpPr>
        <p:spPr>
          <a:xfrm>
            <a:off x="841248" y="5843016"/>
            <a:ext cx="2103120" cy="20116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8DDD1"/>
                </a:solidFill>
                <a:effectLst/>
                <a:uLnTx/>
                <a:uFillTx/>
                <a:latin typeface="Helvetica"/>
                <a:ea typeface="+mn-ea"/>
                <a:cs typeface="+mn-cs"/>
              </a:rPr>
              <a:t>Presidential Candidate</a:t>
            </a:r>
            <a:endParaRPr kumimoji="0" lang="en-US" sz="1400" b="0" i="0" u="none" strike="noStrike" kern="1200" cap="none" spc="0" normalizeH="0" baseline="0" noProof="0" dirty="0">
              <a:ln>
                <a:noFill/>
              </a:ln>
              <a:solidFill>
                <a:prstClr val="black"/>
              </a:solidFill>
              <a:effectLst/>
              <a:uLnTx/>
              <a:uFillTx/>
              <a:ea typeface="+mn-ea"/>
              <a:cs typeface="+mn-cs"/>
            </a:endParaRPr>
          </a:p>
        </p:txBody>
      </p:sp>
      <p:sp>
        <p:nvSpPr>
          <p:cNvPr id="6" name="Shape 4"/>
          <p:cNvSpPr/>
          <p:nvPr/>
        </p:nvSpPr>
        <p:spPr>
          <a:xfrm>
            <a:off x="8450981" y="830179"/>
            <a:ext cx="3367639" cy="5623560"/>
          </a:xfrm>
          <a:prstGeom prst="rect">
            <a:avLst/>
          </a:prstGeom>
          <a:solidFill>
            <a:srgbClr val="A15B57">
              <a:alpha val="92000"/>
            </a:srgbClr>
          </a:solidFill>
          <a:ln w="12700">
            <a:solidFill>
              <a:srgbClr val="A15B57">
                <a:alpha val="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 name="Text 5"/>
          <p:cNvSpPr/>
          <p:nvPr/>
        </p:nvSpPr>
        <p:spPr>
          <a:xfrm>
            <a:off x="8663939" y="1366787"/>
            <a:ext cx="2651761" cy="3200400"/>
          </a:xfrm>
          <a:prstGeom prst="rect">
            <a:avLst/>
          </a:prstGeom>
          <a:noFill/>
          <a:ln/>
        </p:spPr>
        <p:txBody>
          <a:bodyPr wrap="square" lIns="254" tIns="254" rIns="254" bIns="254"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6EE"/>
                </a:solidFill>
                <a:effectLst/>
                <a:uLnTx/>
                <a:uFillTx/>
                <a:latin typeface="Helvetica"/>
                <a:ea typeface="+mn-ea"/>
                <a:cs typeface="+mn-cs"/>
              </a:rPr>
              <a:t>Research</a:t>
            </a:r>
            <a:endParaRPr kumimoji="0" lang="en-US"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6EE"/>
                </a:solidFill>
                <a:effectLst/>
                <a:uLnTx/>
                <a:uFillTx/>
                <a:latin typeface="Helvetica"/>
                <a:ea typeface="+mn-ea"/>
                <a:cs typeface="+mn-cs"/>
              </a:rPr>
              <a:t>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6EE"/>
                </a:solidFill>
                <a:effectLst/>
                <a:uLnTx/>
                <a:uFillTx/>
                <a:latin typeface="Helvetica"/>
                <a:ea typeface="+mn-ea"/>
                <a:cs typeface="+mn-cs"/>
              </a:rPr>
              <a:t>Partnerships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6EE"/>
                </a:solidFill>
                <a:effectLst/>
                <a:uLnTx/>
                <a:uFillTx/>
                <a:latin typeface="Helvetica"/>
                <a:ea typeface="+mn-ea"/>
                <a:cs typeface="+mn-cs"/>
              </a:rPr>
              <a:t>Student success</a:t>
            </a:r>
            <a:endParaRPr kumimoji="0" lang="en-US"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6EE"/>
                </a:solidFill>
                <a:effectLst/>
                <a:uLnTx/>
                <a:uFillTx/>
                <a:latin typeface="Helvetica"/>
                <a:ea typeface="+mn-ea"/>
                <a:cs typeface="+mn-cs"/>
              </a:rPr>
              <a:t>Stewardship</a:t>
            </a:r>
            <a:endParaRPr kumimoji="0" lang="en-US" sz="2400" b="0" i="0" u="none" strike="noStrike" kern="1200" cap="none" spc="0" normalizeH="0" baseline="0" noProof="0" dirty="0">
              <a:ln>
                <a:noFill/>
              </a:ln>
              <a:solidFill>
                <a:prstClr val="black"/>
              </a:solidFill>
              <a:effectLst/>
              <a:uLnTx/>
              <a:uFillTx/>
              <a:ea typeface="+mn-ea"/>
              <a:cs typeface="+mn-cs"/>
            </a:endParaRPr>
          </a:p>
        </p:txBody>
      </p:sp>
      <p:pic>
        <p:nvPicPr>
          <p:cNvPr id="1026" name="Picture 2" descr="Facilities Central Office: New Mexico Tech">
            <a:extLst>
              <a:ext uri="{FF2B5EF4-FFF2-40B4-BE49-F238E27FC236}">
                <a16:creationId xmlns:a16="http://schemas.microsoft.com/office/drawing/2014/main" id="{ED570F9A-5563-4EE9-B961-D52E609E6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1901" y="4618249"/>
            <a:ext cx="3316719" cy="1502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411480"/>
            <a:ext cx="8046720" cy="411480"/>
          </a:xfrm>
          <a:prstGeom prst="rect">
            <a:avLst/>
          </a:prstGeom>
          <a:noFill/>
          <a:ln/>
        </p:spPr>
        <p:txBody>
          <a:bodyPr wrap="square" lIns="0" tIns="0" rIns="0" bIns="0" rtlCol="0" anchor="ctr"/>
          <a:lstStyle/>
          <a:p>
            <a:pPr marL="0" indent="0">
              <a:buNone/>
            </a:pPr>
            <a:r>
              <a:rPr lang="en-US" sz="2800" b="1" dirty="0">
                <a:solidFill>
                  <a:srgbClr val="1E1E1E"/>
                </a:solidFill>
                <a:latin typeface="Helvetica" pitchFamily="34" charset="0"/>
                <a:ea typeface="Aptos Display" pitchFamily="34" charset="-122"/>
                <a:cs typeface="Aptos Display" pitchFamily="34" charset="-120"/>
              </a:rPr>
              <a:t>Who I Am</a:t>
            </a:r>
            <a:endParaRPr lang="en-US" sz="2800" dirty="0"/>
          </a:p>
        </p:txBody>
      </p:sp>
      <p:sp>
        <p:nvSpPr>
          <p:cNvPr id="3" name="Text 1"/>
          <p:cNvSpPr/>
          <p:nvPr/>
        </p:nvSpPr>
        <p:spPr>
          <a:xfrm>
            <a:off x="566928" y="877824"/>
            <a:ext cx="9875520" cy="256032"/>
          </a:xfrm>
          <a:prstGeom prst="rect">
            <a:avLst/>
          </a:prstGeom>
          <a:noFill/>
          <a:ln/>
        </p:spPr>
        <p:txBody>
          <a:bodyPr wrap="square" lIns="0" tIns="0" rIns="0" bIns="0" rtlCol="0" anchor="ctr"/>
          <a:lstStyle/>
          <a:p>
            <a:pPr marL="0" indent="0">
              <a:buNone/>
            </a:pPr>
            <a:r>
              <a:rPr lang="en-US" sz="1600" dirty="0">
                <a:solidFill>
                  <a:srgbClr val="5A5A5A"/>
                </a:solidFill>
                <a:latin typeface="Helvetica" pitchFamily="34" charset="0"/>
                <a:ea typeface="Aptos" pitchFamily="34" charset="-122"/>
                <a:cs typeface="Aptos" pitchFamily="34" charset="-120"/>
              </a:rPr>
              <a:t>Scholar, president, and collaborative builder of research-centered institutions</a:t>
            </a:r>
            <a:endParaRPr lang="en-US" sz="1600" dirty="0"/>
          </a:p>
        </p:txBody>
      </p:sp>
      <p:sp>
        <p:nvSpPr>
          <p:cNvPr id="4" name="Text 2"/>
          <p:cNvSpPr/>
          <p:nvPr/>
        </p:nvSpPr>
        <p:spPr>
          <a:xfrm>
            <a:off x="10058400" y="457200"/>
            <a:ext cx="1463040" cy="201168"/>
          </a:xfrm>
          <a:prstGeom prst="rect">
            <a:avLst/>
          </a:prstGeom>
          <a:noFill/>
          <a:ln/>
        </p:spPr>
        <p:txBody>
          <a:bodyPr wrap="square" lIns="0" tIns="0" rIns="0" bIns="0" rtlCol="0" anchor="ctr"/>
          <a:lstStyle/>
          <a:p>
            <a:pPr marL="0" indent="0" algn="r">
              <a:buNone/>
            </a:pPr>
            <a:r>
              <a:rPr lang="en-US" b="1" dirty="0">
                <a:solidFill>
                  <a:srgbClr val="7B1E1E"/>
                </a:solidFill>
                <a:latin typeface="Helvetica"/>
              </a:rPr>
              <a:t>WHO I AM</a:t>
            </a:r>
            <a:endParaRPr lang="en-US" dirty="0"/>
          </a:p>
        </p:txBody>
      </p:sp>
      <p:sp>
        <p:nvSpPr>
          <p:cNvPr id="6" name="Text 4"/>
          <p:cNvSpPr/>
          <p:nvPr/>
        </p:nvSpPr>
        <p:spPr>
          <a:xfrm>
            <a:off x="914400" y="1783080"/>
            <a:ext cx="1097280" cy="457200"/>
          </a:xfrm>
          <a:prstGeom prst="rect">
            <a:avLst/>
          </a:prstGeom>
          <a:noFill/>
          <a:ln/>
        </p:spPr>
        <p:txBody>
          <a:bodyPr wrap="square" lIns="0" tIns="0" rIns="0" bIns="0" rtlCol="0" anchor="ctr"/>
          <a:lstStyle/>
          <a:p>
            <a:pPr marL="0" indent="0">
              <a:buNone/>
            </a:pPr>
            <a:r>
              <a:rPr lang="en-US" sz="3000" b="1" dirty="0">
                <a:solidFill>
                  <a:srgbClr val="7B1E1E"/>
                </a:solidFill>
                <a:latin typeface="Helvetica"/>
              </a:rPr>
              <a:t>100+</a:t>
            </a:r>
            <a:endParaRPr lang="en-US" sz="3000" dirty="0"/>
          </a:p>
        </p:txBody>
      </p:sp>
      <p:sp>
        <p:nvSpPr>
          <p:cNvPr id="7" name="Text 5"/>
          <p:cNvSpPr/>
          <p:nvPr/>
        </p:nvSpPr>
        <p:spPr>
          <a:xfrm>
            <a:off x="2011680" y="1792224"/>
            <a:ext cx="1097280" cy="640080"/>
          </a:xfrm>
          <a:prstGeom prst="rect">
            <a:avLst/>
          </a:prstGeom>
          <a:noFill/>
          <a:ln/>
        </p:spPr>
        <p:txBody>
          <a:bodyPr wrap="square" lIns="0" tIns="0" rIns="0" bIns="0" rtlCol="0" anchor="ctr"/>
          <a:lstStyle/>
          <a:p>
            <a:pPr marL="0" indent="0">
              <a:buNone/>
            </a:pPr>
            <a:r>
              <a:rPr lang="en-US" sz="1500" dirty="0">
                <a:solidFill>
                  <a:srgbClr val="1E1E1E"/>
                </a:solidFill>
                <a:latin typeface="Helvetica"/>
              </a:rPr>
              <a:t>peer-reviewed</a:t>
            </a:r>
            <a:endParaRPr lang="en-US" sz="1500" dirty="0"/>
          </a:p>
          <a:p>
            <a:pPr marL="0" indent="0">
              <a:buNone/>
            </a:pPr>
            <a:r>
              <a:rPr lang="en-US" sz="1500" dirty="0">
                <a:solidFill>
                  <a:srgbClr val="1E1E1E"/>
                </a:solidFill>
                <a:latin typeface="Helvetica"/>
              </a:rPr>
              <a:t>publications</a:t>
            </a:r>
            <a:endParaRPr lang="en-US" sz="1500" dirty="0"/>
          </a:p>
        </p:txBody>
      </p:sp>
      <p:sp>
        <p:nvSpPr>
          <p:cNvPr id="8" name="Text 6"/>
          <p:cNvSpPr/>
          <p:nvPr/>
        </p:nvSpPr>
        <p:spPr>
          <a:xfrm>
            <a:off x="923223" y="2584762"/>
            <a:ext cx="1325880" cy="411480"/>
          </a:xfrm>
          <a:prstGeom prst="rect">
            <a:avLst/>
          </a:prstGeom>
          <a:noFill/>
          <a:ln/>
        </p:spPr>
        <p:txBody>
          <a:bodyPr wrap="square" lIns="0" tIns="0" rIns="0" bIns="0" rtlCol="0" anchor="ctr"/>
          <a:lstStyle/>
          <a:p>
            <a:pPr marL="0" indent="0">
              <a:buNone/>
            </a:pPr>
            <a:r>
              <a:rPr lang="en-US" sz="3000" b="1" dirty="0">
                <a:solidFill>
                  <a:srgbClr val="7B1E1E"/>
                </a:solidFill>
                <a:latin typeface="Helvetica"/>
              </a:rPr>
              <a:t>8,400+</a:t>
            </a:r>
            <a:endParaRPr lang="en-US" sz="3000" dirty="0"/>
          </a:p>
        </p:txBody>
      </p:sp>
      <p:sp>
        <p:nvSpPr>
          <p:cNvPr id="9" name="Text 7"/>
          <p:cNvSpPr/>
          <p:nvPr/>
        </p:nvSpPr>
        <p:spPr>
          <a:xfrm>
            <a:off x="2354580" y="2645824"/>
            <a:ext cx="822960" cy="274320"/>
          </a:xfrm>
          <a:prstGeom prst="rect">
            <a:avLst/>
          </a:prstGeom>
          <a:noFill/>
          <a:ln/>
        </p:spPr>
        <p:txBody>
          <a:bodyPr wrap="square" lIns="0" tIns="0" rIns="0" bIns="0" rtlCol="0" anchor="ctr"/>
          <a:lstStyle/>
          <a:p>
            <a:pPr marL="0" indent="0">
              <a:buNone/>
            </a:pPr>
            <a:r>
              <a:rPr lang="en-US" sz="1500" dirty="0">
                <a:solidFill>
                  <a:srgbClr val="1E1E1E"/>
                </a:solidFill>
                <a:latin typeface="Helvetica"/>
              </a:rPr>
              <a:t>citations</a:t>
            </a:r>
            <a:endParaRPr lang="en-US" sz="1500" dirty="0"/>
          </a:p>
        </p:txBody>
      </p:sp>
      <p:sp>
        <p:nvSpPr>
          <p:cNvPr id="10" name="Text 8"/>
          <p:cNvSpPr/>
          <p:nvPr/>
        </p:nvSpPr>
        <p:spPr>
          <a:xfrm>
            <a:off x="886326" y="4247307"/>
            <a:ext cx="1920240" cy="201168"/>
          </a:xfrm>
          <a:prstGeom prst="rect">
            <a:avLst/>
          </a:prstGeom>
          <a:noFill/>
          <a:ln/>
        </p:spPr>
        <p:txBody>
          <a:bodyPr wrap="square" lIns="0" tIns="0" rIns="0" bIns="0" rtlCol="0" anchor="ctr"/>
          <a:lstStyle/>
          <a:p>
            <a:pPr marL="0" indent="0">
              <a:buNone/>
            </a:pPr>
            <a:r>
              <a:rPr lang="en-US" sz="1600" b="1" dirty="0">
                <a:solidFill>
                  <a:srgbClr val="5A5A5A"/>
                </a:solidFill>
                <a:latin typeface="Helvetica"/>
              </a:rPr>
              <a:t>Current role</a:t>
            </a:r>
            <a:endParaRPr lang="en-US" sz="1600" dirty="0"/>
          </a:p>
        </p:txBody>
      </p:sp>
      <p:sp>
        <p:nvSpPr>
          <p:cNvPr id="11" name="Text 9"/>
          <p:cNvSpPr/>
          <p:nvPr/>
        </p:nvSpPr>
        <p:spPr>
          <a:xfrm>
            <a:off x="886326" y="4475867"/>
            <a:ext cx="2103120" cy="713232"/>
          </a:xfrm>
          <a:prstGeom prst="rect">
            <a:avLst/>
          </a:prstGeom>
          <a:noFill/>
          <a:ln/>
        </p:spPr>
        <p:txBody>
          <a:bodyPr wrap="square" lIns="0" tIns="0" rIns="0" bIns="0" rtlCol="0" anchor="ctr"/>
          <a:lstStyle/>
          <a:p>
            <a:pPr marL="0" indent="0">
              <a:buNone/>
            </a:pPr>
            <a:r>
              <a:rPr lang="en-US" sz="1400" dirty="0">
                <a:solidFill>
                  <a:srgbClr val="1E1E1E"/>
                </a:solidFill>
                <a:latin typeface="Helvetica" panose="020B0604020202020204" pitchFamily="34" charset="0"/>
                <a:cs typeface="Helvetica" panose="020B0604020202020204" pitchFamily="34" charset="0"/>
              </a:rPr>
              <a:t>President, St. Edward’s University</a:t>
            </a:r>
            <a:endParaRPr lang="en-US" sz="1400" dirty="0">
              <a:latin typeface="Helvetica" panose="020B0604020202020204" pitchFamily="34" charset="0"/>
              <a:cs typeface="Helvetica" panose="020B0604020202020204" pitchFamily="34" charset="0"/>
            </a:endParaRPr>
          </a:p>
          <a:p>
            <a:pPr marL="0" indent="0">
              <a:buNone/>
            </a:pPr>
            <a:r>
              <a:rPr lang="en-US" sz="1400" dirty="0">
                <a:solidFill>
                  <a:srgbClr val="1E1E1E"/>
                </a:solidFill>
                <a:latin typeface="Helvetica" panose="020B0604020202020204" pitchFamily="34" charset="0"/>
                <a:cs typeface="Helvetica" panose="020B0604020202020204" pitchFamily="34" charset="0"/>
              </a:rPr>
              <a:t>Professor of Mathematics</a:t>
            </a:r>
            <a:endParaRPr lang="en-US" sz="1400" dirty="0">
              <a:latin typeface="Helvetica" panose="020B0604020202020204" pitchFamily="34" charset="0"/>
              <a:cs typeface="Helvetica" panose="020B0604020202020204" pitchFamily="34" charset="0"/>
            </a:endParaRPr>
          </a:p>
        </p:txBody>
      </p:sp>
      <p:sp>
        <p:nvSpPr>
          <p:cNvPr id="12" name="Text 10"/>
          <p:cNvSpPr/>
          <p:nvPr/>
        </p:nvSpPr>
        <p:spPr>
          <a:xfrm>
            <a:off x="914400" y="5440680"/>
            <a:ext cx="2103120" cy="201168"/>
          </a:xfrm>
          <a:prstGeom prst="rect">
            <a:avLst/>
          </a:prstGeom>
          <a:noFill/>
          <a:ln/>
        </p:spPr>
        <p:txBody>
          <a:bodyPr wrap="square" lIns="0" tIns="0" rIns="0" bIns="0" rtlCol="0" anchor="ctr"/>
          <a:lstStyle/>
          <a:p>
            <a:pPr marL="0" indent="0">
              <a:buNone/>
            </a:pPr>
            <a:r>
              <a:rPr lang="en-US" sz="1400" i="1" dirty="0">
                <a:solidFill>
                  <a:srgbClr val="7B1E1E"/>
                </a:solidFill>
                <a:latin typeface="Helvetica"/>
              </a:rPr>
              <a:t>First-generation college student</a:t>
            </a:r>
            <a:endParaRPr lang="en-US" sz="1400" dirty="0"/>
          </a:p>
        </p:txBody>
      </p:sp>
      <p:sp>
        <p:nvSpPr>
          <p:cNvPr id="13" name="Shape 11"/>
          <p:cNvSpPr/>
          <p:nvPr/>
        </p:nvSpPr>
        <p:spPr>
          <a:xfrm>
            <a:off x="3886200" y="1325880"/>
            <a:ext cx="7635240" cy="1280160"/>
          </a:xfrm>
          <a:prstGeom prst="roundRect">
            <a:avLst>
              <a:gd name="adj" fmla="val 5714"/>
            </a:avLst>
          </a:prstGeom>
          <a:solidFill>
            <a:srgbClr val="FBF9F5"/>
          </a:solidFill>
          <a:ln w="12700">
            <a:solidFill>
              <a:srgbClr val="FBF9F5"/>
            </a:solidFill>
            <a:prstDash val="solid"/>
          </a:ln>
          <a:effectLst>
            <a:outerShdw blurRad="12700" dist="19050" dir="2700000" algn="bl" rotWithShape="0">
              <a:srgbClr val="000000">
                <a:alpha val="8000"/>
              </a:srgbClr>
            </a:outerShdw>
          </a:effectLst>
        </p:spPr>
        <p:txBody>
          <a:bodyPr/>
          <a:lstStyle/>
          <a:p>
            <a:endParaRPr/>
          </a:p>
        </p:txBody>
      </p:sp>
      <p:sp>
        <p:nvSpPr>
          <p:cNvPr id="14" name="Text 12"/>
          <p:cNvSpPr/>
          <p:nvPr/>
        </p:nvSpPr>
        <p:spPr>
          <a:xfrm>
            <a:off x="4160519" y="1417320"/>
            <a:ext cx="6398394" cy="386696"/>
          </a:xfrm>
          <a:prstGeom prst="rect">
            <a:avLst/>
          </a:prstGeom>
          <a:noFill/>
          <a:ln/>
        </p:spPr>
        <p:txBody>
          <a:bodyPr wrap="square" lIns="0" tIns="0" rIns="0" bIns="0" rtlCol="0" anchor="ctr"/>
          <a:lstStyle/>
          <a:p>
            <a:pPr marL="0" indent="0">
              <a:buNone/>
            </a:pPr>
            <a:r>
              <a:rPr lang="en-US" sz="2000" b="1" dirty="0">
                <a:solidFill>
                  <a:srgbClr val="1E1E1E"/>
                </a:solidFill>
                <a:latin typeface="Helvetica"/>
              </a:rPr>
              <a:t>Executive leadership across research universities</a:t>
            </a:r>
            <a:endParaRPr lang="en-US" sz="2000" dirty="0"/>
          </a:p>
        </p:txBody>
      </p:sp>
      <p:sp>
        <p:nvSpPr>
          <p:cNvPr id="15" name="Text 13"/>
          <p:cNvSpPr/>
          <p:nvPr/>
        </p:nvSpPr>
        <p:spPr>
          <a:xfrm>
            <a:off x="4160520" y="2084832"/>
            <a:ext cx="4742848" cy="79409"/>
          </a:xfrm>
          <a:prstGeom prst="rect">
            <a:avLst/>
          </a:prstGeom>
          <a:noFill/>
          <a:ln/>
        </p:spPr>
        <p:txBody>
          <a:bodyPr wrap="square" lIns="0" tIns="0" rIns="0" bIns="0" rtlCol="0" anchor="ctr"/>
          <a:lstStyle/>
          <a:p>
            <a:pPr marL="0" indent="0">
              <a:buNone/>
            </a:pPr>
            <a:r>
              <a:rPr lang="en-US" dirty="0">
                <a:solidFill>
                  <a:srgbClr val="7B1E1E"/>
                </a:solidFill>
                <a:latin typeface="Helvetica"/>
              </a:rPr>
              <a:t>President • Provost • Dean • Department Head</a:t>
            </a:r>
            <a:endParaRPr lang="en-US" dirty="0"/>
          </a:p>
        </p:txBody>
      </p:sp>
      <p:sp>
        <p:nvSpPr>
          <p:cNvPr id="16" name="Text 14"/>
          <p:cNvSpPr/>
          <p:nvPr/>
        </p:nvSpPr>
        <p:spPr>
          <a:xfrm>
            <a:off x="4160519" y="2304288"/>
            <a:ext cx="6485021" cy="164592"/>
          </a:xfrm>
          <a:prstGeom prst="rect">
            <a:avLst/>
          </a:prstGeom>
          <a:noFill/>
          <a:ln/>
        </p:spPr>
        <p:txBody>
          <a:bodyPr wrap="square" lIns="0" tIns="0" rIns="0" bIns="0" rtlCol="0" anchor="ctr"/>
          <a:lstStyle/>
          <a:p>
            <a:pPr marL="0" indent="0">
              <a:buNone/>
            </a:pPr>
            <a:r>
              <a:rPr lang="en-US" dirty="0">
                <a:solidFill>
                  <a:srgbClr val="5A5A5A"/>
                </a:solidFill>
                <a:latin typeface="Helvetica"/>
              </a:rPr>
              <a:t>St. Edward’s University | University of Iowa | VCU | NC State</a:t>
            </a:r>
            <a:endParaRPr lang="en-US" dirty="0"/>
          </a:p>
        </p:txBody>
      </p:sp>
      <p:sp>
        <p:nvSpPr>
          <p:cNvPr id="17" name="Shape 15"/>
          <p:cNvSpPr/>
          <p:nvPr/>
        </p:nvSpPr>
        <p:spPr>
          <a:xfrm>
            <a:off x="3899435" y="2798064"/>
            <a:ext cx="3497580" cy="3648456"/>
          </a:xfrm>
          <a:prstGeom prst="roundRect">
            <a:avLst>
              <a:gd name="adj" fmla="val 2388"/>
            </a:avLst>
          </a:prstGeom>
          <a:solidFill>
            <a:srgbClr val="FBF9F5"/>
          </a:solidFill>
          <a:ln w="12700">
            <a:solidFill>
              <a:srgbClr val="FBF9F5"/>
            </a:solidFill>
            <a:prstDash val="solid"/>
          </a:ln>
          <a:effectLst>
            <a:outerShdw blurRad="12700" dist="19050" dir="2700000" algn="bl" rotWithShape="0">
              <a:srgbClr val="000000">
                <a:alpha val="8000"/>
              </a:srgbClr>
            </a:outerShdw>
          </a:effectLst>
        </p:spPr>
        <p:txBody>
          <a:bodyPr/>
          <a:lstStyle/>
          <a:p>
            <a:endParaRPr/>
          </a:p>
        </p:txBody>
      </p:sp>
      <p:sp>
        <p:nvSpPr>
          <p:cNvPr id="18" name="Text 16"/>
          <p:cNvSpPr/>
          <p:nvPr/>
        </p:nvSpPr>
        <p:spPr>
          <a:xfrm>
            <a:off x="4114800" y="2821166"/>
            <a:ext cx="3017520" cy="399208"/>
          </a:xfrm>
          <a:prstGeom prst="rect">
            <a:avLst/>
          </a:prstGeom>
          <a:noFill/>
          <a:ln/>
        </p:spPr>
        <p:txBody>
          <a:bodyPr wrap="square" lIns="0" tIns="0" rIns="0" bIns="0" rtlCol="0" anchor="ctr"/>
          <a:lstStyle/>
          <a:p>
            <a:pPr marL="0" indent="0">
              <a:buNone/>
            </a:pPr>
            <a:r>
              <a:rPr lang="en-US" sz="2000" b="1" dirty="0">
                <a:solidFill>
                  <a:srgbClr val="1E1E1E"/>
                </a:solidFill>
                <a:latin typeface="Helvetica"/>
              </a:rPr>
              <a:t>Scientific credibility</a:t>
            </a:r>
            <a:endParaRPr lang="en-US" sz="2000" dirty="0"/>
          </a:p>
        </p:txBody>
      </p:sp>
      <p:sp>
        <p:nvSpPr>
          <p:cNvPr id="19" name="Text 17"/>
          <p:cNvSpPr/>
          <p:nvPr/>
        </p:nvSpPr>
        <p:spPr>
          <a:xfrm>
            <a:off x="4160520" y="3815214"/>
            <a:ext cx="3017520" cy="2084832"/>
          </a:xfrm>
          <a:prstGeom prst="rect">
            <a:avLst/>
          </a:prstGeom>
          <a:noFill/>
          <a:ln/>
        </p:spPr>
        <p:txBody>
          <a:bodyPr wrap="square" lIns="254" tIns="254" rIns="254" bIns="254" rtlCol="0" anchor="ctr"/>
          <a:lstStyle/>
          <a:p>
            <a:pPr marL="0" indent="0">
              <a:buNone/>
            </a:pPr>
            <a:r>
              <a:rPr lang="en-US" sz="1400" dirty="0">
                <a:solidFill>
                  <a:srgbClr val="1E1E1E"/>
                </a:solidFill>
                <a:latin typeface="Helvetica" panose="020B0604020202020204" pitchFamily="34" charset="0"/>
                <a:cs typeface="Helvetica" panose="020B0604020202020204" pitchFamily="34" charset="0"/>
              </a:rPr>
              <a:t>Ph.D. in Statistics, University of Chicago (Argonne National Lab)</a:t>
            </a:r>
            <a:endParaRPr lang="en-US" sz="1400" dirty="0">
              <a:latin typeface="Helvetica" panose="020B0604020202020204" pitchFamily="34" charset="0"/>
              <a:cs typeface="Helvetica" panose="020B0604020202020204" pitchFamily="34" charset="0"/>
            </a:endParaRPr>
          </a:p>
          <a:p>
            <a:pPr marL="0" indent="0">
              <a:buNone/>
            </a:pPr>
            <a:endParaRPr lang="en-US" sz="1400" dirty="0">
              <a:latin typeface="Helvetica" panose="020B0604020202020204" pitchFamily="34" charset="0"/>
              <a:cs typeface="Helvetica" panose="020B0604020202020204" pitchFamily="34" charset="0"/>
            </a:endParaRPr>
          </a:p>
          <a:p>
            <a:pPr marL="0" indent="0">
              <a:buNone/>
            </a:pPr>
            <a:r>
              <a:rPr lang="en-US" sz="1400" dirty="0">
                <a:solidFill>
                  <a:srgbClr val="1E1E1E"/>
                </a:solidFill>
                <a:latin typeface="Helvetica" panose="020B0604020202020204" pitchFamily="34" charset="0"/>
                <a:cs typeface="Helvetica" panose="020B0604020202020204" pitchFamily="34" charset="0"/>
              </a:rPr>
              <a:t>Postdoctoral research at NCAR</a:t>
            </a:r>
            <a:endParaRPr lang="en-US" sz="1400" dirty="0">
              <a:latin typeface="Helvetica" panose="020B0604020202020204" pitchFamily="34" charset="0"/>
              <a:cs typeface="Helvetica" panose="020B0604020202020204" pitchFamily="34" charset="0"/>
            </a:endParaRPr>
          </a:p>
          <a:p>
            <a:pPr marL="0" indent="0">
              <a:buNone/>
            </a:pPr>
            <a:endParaRPr lang="en-US" sz="1400" dirty="0">
              <a:latin typeface="Helvetica" panose="020B0604020202020204" pitchFamily="34" charset="0"/>
              <a:cs typeface="Helvetica" panose="020B0604020202020204" pitchFamily="34" charset="0"/>
            </a:endParaRPr>
          </a:p>
          <a:p>
            <a:pPr marL="0" indent="0">
              <a:buNone/>
            </a:pPr>
            <a:r>
              <a:rPr lang="en-US" sz="1400" dirty="0">
                <a:solidFill>
                  <a:srgbClr val="1E1E1E"/>
                </a:solidFill>
                <a:latin typeface="Helvetica" panose="020B0604020202020204" pitchFamily="34" charset="0"/>
                <a:cs typeface="Helvetica" panose="020B0604020202020204" pitchFamily="34" charset="0"/>
              </a:rPr>
              <a:t>Visiting scientist at EPA's Atmospheric Modeling Division</a:t>
            </a:r>
          </a:p>
          <a:p>
            <a:pPr marL="0" indent="0">
              <a:buNone/>
            </a:pPr>
            <a:endParaRPr lang="en-US" sz="1400" dirty="0">
              <a:solidFill>
                <a:srgbClr val="1E1E1E"/>
              </a:solidFill>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Led a strategic partnership with the NSA to establish the Laboratory for Analytic Sciences (LAS) at NCSU</a:t>
            </a:r>
          </a:p>
          <a:p>
            <a:pPr marL="0" indent="0">
              <a:buNone/>
            </a:pPr>
            <a:endParaRPr lang="en-US" sz="1400" dirty="0">
              <a:latin typeface="Helvetica" panose="020B0604020202020204" pitchFamily="34" charset="0"/>
              <a:cs typeface="Helvetica" panose="020B0604020202020204" pitchFamily="34" charset="0"/>
            </a:endParaRPr>
          </a:p>
          <a:p>
            <a:pPr marL="0" indent="0">
              <a:buNone/>
            </a:pPr>
            <a:r>
              <a:rPr lang="en-US" sz="1400" dirty="0">
                <a:solidFill>
                  <a:srgbClr val="1E1E1E"/>
                </a:solidFill>
                <a:latin typeface="Helvetica" panose="020B0604020202020204" pitchFamily="34" charset="0"/>
                <a:cs typeface="Helvetica" panose="020B0604020202020204" pitchFamily="34" charset="0"/>
              </a:rPr>
              <a:t>Research supported by NSF, NIH, DTRA,  EPA, NASA, and NOAA</a:t>
            </a:r>
            <a:endParaRPr lang="en-US" sz="1400" dirty="0">
              <a:latin typeface="Helvetica" panose="020B0604020202020204" pitchFamily="34" charset="0"/>
              <a:cs typeface="Helvetica" panose="020B0604020202020204" pitchFamily="34" charset="0"/>
            </a:endParaRPr>
          </a:p>
        </p:txBody>
      </p:sp>
      <p:sp>
        <p:nvSpPr>
          <p:cNvPr id="20" name="Shape 18"/>
          <p:cNvSpPr/>
          <p:nvPr/>
        </p:nvSpPr>
        <p:spPr>
          <a:xfrm>
            <a:off x="7831354" y="2798544"/>
            <a:ext cx="3888206" cy="3647975"/>
          </a:xfrm>
          <a:prstGeom prst="roundRect">
            <a:avLst>
              <a:gd name="adj" fmla="val 2388"/>
            </a:avLst>
          </a:prstGeom>
          <a:solidFill>
            <a:srgbClr val="FBF9F5"/>
          </a:solidFill>
          <a:ln w="12700">
            <a:solidFill>
              <a:srgbClr val="FBF9F5"/>
            </a:solidFill>
            <a:prstDash val="solid"/>
          </a:ln>
          <a:effectLst>
            <a:outerShdw blurRad="12700" dist="19050" dir="2700000" algn="bl" rotWithShape="0">
              <a:srgbClr val="000000">
                <a:alpha val="8000"/>
              </a:srgbClr>
            </a:outerShdw>
          </a:effectLst>
        </p:spPr>
        <p:txBody>
          <a:bodyPr/>
          <a:lstStyle/>
          <a:p>
            <a:endParaRPr dirty="0"/>
          </a:p>
        </p:txBody>
      </p:sp>
      <p:sp>
        <p:nvSpPr>
          <p:cNvPr id="21" name="Text 19"/>
          <p:cNvSpPr/>
          <p:nvPr/>
        </p:nvSpPr>
        <p:spPr>
          <a:xfrm>
            <a:off x="8046720" y="2829910"/>
            <a:ext cx="2011680" cy="320040"/>
          </a:xfrm>
          <a:prstGeom prst="rect">
            <a:avLst/>
          </a:prstGeom>
          <a:noFill/>
          <a:ln/>
        </p:spPr>
        <p:txBody>
          <a:bodyPr wrap="square" lIns="0" tIns="0" rIns="0" bIns="0" rtlCol="0" anchor="ctr"/>
          <a:lstStyle/>
          <a:p>
            <a:pPr marL="0" indent="0">
              <a:buNone/>
            </a:pPr>
            <a:r>
              <a:rPr lang="en-US" sz="2000" b="1" dirty="0">
                <a:solidFill>
                  <a:srgbClr val="1E1E1E"/>
                </a:solidFill>
                <a:latin typeface="Helvetica"/>
              </a:rPr>
              <a:t>Leadership style</a:t>
            </a:r>
            <a:endParaRPr lang="en-US" sz="2000" dirty="0"/>
          </a:p>
        </p:txBody>
      </p:sp>
      <p:sp>
        <p:nvSpPr>
          <p:cNvPr id="22" name="Text 20"/>
          <p:cNvSpPr/>
          <p:nvPr/>
        </p:nvSpPr>
        <p:spPr>
          <a:xfrm>
            <a:off x="8102266" y="3824438"/>
            <a:ext cx="3032760" cy="2084832"/>
          </a:xfrm>
          <a:prstGeom prst="rect">
            <a:avLst/>
          </a:prstGeom>
          <a:noFill/>
          <a:ln/>
        </p:spPr>
        <p:txBody>
          <a:bodyPr wrap="square" lIns="254" tIns="254" rIns="254" bIns="254" rtlCol="0" anchor="ctr"/>
          <a:lstStyle/>
          <a:p>
            <a:pPr marL="0" indent="0">
              <a:buNone/>
            </a:pPr>
            <a:r>
              <a:rPr lang="en-US" sz="1400" dirty="0">
                <a:solidFill>
                  <a:srgbClr val="1E1E1E"/>
                </a:solidFill>
                <a:latin typeface="Helvetica" panose="020B0604020202020204" pitchFamily="34" charset="0"/>
                <a:cs typeface="Helvetica" panose="020B0604020202020204" pitchFamily="34" charset="0"/>
              </a:rPr>
              <a:t>Listening-centered, collaborative and transparent</a:t>
            </a:r>
            <a:endParaRPr lang="en-US" sz="1400" dirty="0">
              <a:latin typeface="Helvetica" panose="020B0604020202020204" pitchFamily="34" charset="0"/>
              <a:cs typeface="Helvetica" panose="020B0604020202020204" pitchFamily="34" charset="0"/>
            </a:endParaRPr>
          </a:p>
          <a:p>
            <a:pPr marL="0" indent="0">
              <a:buNone/>
            </a:pPr>
            <a:endParaRPr lang="en-US" sz="1400" dirty="0">
              <a:latin typeface="Helvetica" panose="020B0604020202020204" pitchFamily="34" charset="0"/>
              <a:cs typeface="Helvetica" panose="020B0604020202020204" pitchFamily="34" charset="0"/>
            </a:endParaRPr>
          </a:p>
          <a:p>
            <a:pPr marL="0" indent="0">
              <a:buNone/>
            </a:pPr>
            <a:r>
              <a:rPr lang="en-US" sz="1400" dirty="0">
                <a:solidFill>
                  <a:srgbClr val="1E1E1E"/>
                </a:solidFill>
                <a:latin typeface="Helvetica" panose="020B0604020202020204" pitchFamily="34" charset="0"/>
                <a:cs typeface="Helvetica" panose="020B0604020202020204" pitchFamily="34" charset="0"/>
              </a:rPr>
              <a:t>Committed to shared governance and clear, consistent communication</a:t>
            </a:r>
            <a:endParaRPr lang="en-US" sz="1400" dirty="0">
              <a:latin typeface="Helvetica" panose="020B0604020202020204" pitchFamily="34" charset="0"/>
              <a:cs typeface="Helvetica" panose="020B0604020202020204" pitchFamily="34" charset="0"/>
            </a:endParaRPr>
          </a:p>
          <a:p>
            <a:pPr marL="0" indent="0">
              <a:buNone/>
            </a:pPr>
            <a:endParaRPr lang="en-US" sz="1400" dirty="0">
              <a:latin typeface="Helvetica" panose="020B0604020202020204" pitchFamily="34" charset="0"/>
              <a:cs typeface="Helvetica" panose="020B0604020202020204" pitchFamily="34" charset="0"/>
            </a:endParaRPr>
          </a:p>
          <a:p>
            <a:pPr marL="0" indent="0">
              <a:buNone/>
            </a:pPr>
            <a:r>
              <a:rPr lang="en-US" sz="1400" dirty="0">
                <a:solidFill>
                  <a:srgbClr val="1E1E1E"/>
                </a:solidFill>
                <a:latin typeface="Helvetica" panose="020B0604020202020204" pitchFamily="34" charset="0"/>
                <a:cs typeface="Helvetica" panose="020B0604020202020204" pitchFamily="34" charset="0"/>
              </a:rPr>
              <a:t>Focused on access, research and academic excellence, and student opportunity</a:t>
            </a:r>
            <a:endParaRPr lang="en-US" sz="1400" dirty="0">
              <a:latin typeface="Helvetica" panose="020B0604020202020204" pitchFamily="34" charset="0"/>
              <a:cs typeface="Helvetica" panose="020B0604020202020204" pitchFamily="34" charset="0"/>
            </a:endParaRPr>
          </a:p>
          <a:p>
            <a:pPr marL="0" indent="0">
              <a:buNone/>
            </a:pPr>
            <a:endParaRPr lang="en-US" sz="1400" dirty="0">
              <a:latin typeface="Helvetica" panose="020B0604020202020204" pitchFamily="34" charset="0"/>
              <a:cs typeface="Helvetica" panose="020B0604020202020204" pitchFamily="34" charset="0"/>
            </a:endParaRPr>
          </a:p>
          <a:p>
            <a:pPr marL="0" indent="0">
              <a:buNone/>
            </a:pPr>
            <a:r>
              <a:rPr lang="en-US" sz="1400" dirty="0">
                <a:solidFill>
                  <a:srgbClr val="1E1E1E"/>
                </a:solidFill>
                <a:latin typeface="Helvetica" panose="020B0604020202020204" pitchFamily="34" charset="0"/>
                <a:cs typeface="Helvetica" panose="020B0604020202020204" pitchFamily="34" charset="0"/>
              </a:rPr>
              <a:t>Grounded in partnerships with communities and public stakeholders</a:t>
            </a:r>
          </a:p>
          <a:p>
            <a:pPr marL="0" indent="0">
              <a:buNone/>
            </a:pPr>
            <a:endParaRPr lang="en-US" sz="1400" dirty="0">
              <a:solidFill>
                <a:srgbClr val="1E1E1E"/>
              </a:solidFill>
              <a:latin typeface="Helvetica" panose="020B0604020202020204" pitchFamily="34" charset="0"/>
              <a:cs typeface="Helvetica" panose="020B0604020202020204" pitchFamily="34" charset="0"/>
            </a:endParaRPr>
          </a:p>
          <a:p>
            <a:pPr marL="0" indent="0">
              <a:buNone/>
            </a:pPr>
            <a:r>
              <a:rPr lang="en-US" sz="1400" dirty="0">
                <a:solidFill>
                  <a:srgbClr val="1E1E1E"/>
                </a:solidFill>
                <a:latin typeface="Helvetica" panose="020B0604020202020204" pitchFamily="34" charset="0"/>
                <a:cs typeface="Helvetica" panose="020B0604020202020204" pitchFamily="34" charset="0"/>
              </a:rPr>
              <a:t>A builder of strong board-administration-community  relationships</a:t>
            </a:r>
            <a:endParaRPr lang="en-US" sz="1400" dirty="0">
              <a:latin typeface="Helvetica" panose="020B0604020202020204" pitchFamily="34" charset="0"/>
              <a:cs typeface="Helvetica" panose="020B0604020202020204" pitchFamily="34" charset="0"/>
            </a:endParaRPr>
          </a:p>
        </p:txBody>
      </p:sp>
      <p:sp>
        <p:nvSpPr>
          <p:cNvPr id="25" name="Slide Number Placeholder 0"/>
          <p:cNvSpPr>
            <a:spLocks noGrp="1"/>
          </p:cNvSpPr>
          <p:nvPr>
            <p:ph type="sldNum" sz="quarter" idx="4294967295"/>
          </p:nvPr>
        </p:nvSpPr>
        <p:spPr>
          <a:xfrm>
            <a:off x="11658600" y="6492240"/>
            <a:ext cx="320040" cy="164592"/>
          </a:xfrm>
          <a:prstGeom prst="rect">
            <a:avLst/>
          </a:prstGeom>
          <a:extLst>
            <a:ext uri="{C572A759-6A51-4108-AA02-DFA0A04FC94B}">
              <ma14:wrappingTextBoxFlag xmlns:ma14="http://schemas.microsoft.com/office/mac/drawingml/2011/main" xmlns="" val="0"/>
            </a:ext>
          </a:extLst>
        </p:spPr>
        <p:txBody>
          <a:bodyPr/>
          <a:lstStyle>
            <a:lvl1pPr>
              <a:defRPr sz="900">
                <a:solidFill>
                  <a:srgbClr val="FFFFFF"/>
                </a:solidFill>
                <a:latin typeface="Aptos"/>
                <a:ea typeface="Aptos"/>
                <a:cs typeface="Aptos"/>
              </a:defRPr>
            </a:lvl1pPr>
          </a:lstStyle>
          <a:p>
            <a:pPr algn="r"/>
            <a:fld id="{F7021451-1387-4CA6-816F-3879F97B5CBC}" type="slidenum">
              <a:rPr lang="en-US" b="0"/>
              <a:t>2</a:t>
            </a:fld>
            <a:endParaRPr lang="en-US"/>
          </a:p>
        </p:txBody>
      </p:sp>
      <p:sp>
        <p:nvSpPr>
          <p:cNvPr id="24" name="Text 6">
            <a:extLst>
              <a:ext uri="{FF2B5EF4-FFF2-40B4-BE49-F238E27FC236}">
                <a16:creationId xmlns:a16="http://schemas.microsoft.com/office/drawing/2014/main" id="{4AB5B771-8C03-4E62-BE60-4BBC4CD3B53E}"/>
              </a:ext>
            </a:extLst>
          </p:cNvPr>
          <p:cNvSpPr/>
          <p:nvPr/>
        </p:nvSpPr>
        <p:spPr>
          <a:xfrm>
            <a:off x="937260" y="3110022"/>
            <a:ext cx="1325880" cy="411480"/>
          </a:xfrm>
          <a:prstGeom prst="rect">
            <a:avLst/>
          </a:prstGeom>
          <a:noFill/>
          <a:ln/>
        </p:spPr>
        <p:txBody>
          <a:bodyPr wrap="square" lIns="0" tIns="0" rIns="0" bIns="0" rtlCol="0" anchor="ctr"/>
          <a:lstStyle/>
          <a:p>
            <a:pPr marL="0" indent="0">
              <a:buNone/>
            </a:pPr>
            <a:r>
              <a:rPr lang="en-US" sz="3000" b="1" dirty="0">
                <a:solidFill>
                  <a:srgbClr val="7B1E1E"/>
                </a:solidFill>
                <a:latin typeface="Helvetica"/>
              </a:rPr>
              <a:t>24</a:t>
            </a:r>
            <a:endParaRPr lang="en-US" sz="3000" dirty="0"/>
          </a:p>
        </p:txBody>
      </p:sp>
      <p:sp>
        <p:nvSpPr>
          <p:cNvPr id="26" name="Text 7">
            <a:extLst>
              <a:ext uri="{FF2B5EF4-FFF2-40B4-BE49-F238E27FC236}">
                <a16:creationId xmlns:a16="http://schemas.microsoft.com/office/drawing/2014/main" id="{67853CD9-4F19-46FE-9F5C-62A3661BAFAC}"/>
              </a:ext>
            </a:extLst>
          </p:cNvPr>
          <p:cNvSpPr/>
          <p:nvPr/>
        </p:nvSpPr>
        <p:spPr>
          <a:xfrm>
            <a:off x="1965960" y="3202645"/>
            <a:ext cx="1325880" cy="274320"/>
          </a:xfrm>
          <a:prstGeom prst="rect">
            <a:avLst/>
          </a:prstGeom>
          <a:noFill/>
          <a:ln/>
        </p:spPr>
        <p:txBody>
          <a:bodyPr wrap="square" lIns="0" tIns="0" rIns="0" bIns="0" rtlCol="0" anchor="ctr"/>
          <a:lstStyle/>
          <a:p>
            <a:pPr marL="0" indent="0">
              <a:buNone/>
            </a:pPr>
            <a:r>
              <a:rPr lang="en-US" sz="1500" dirty="0">
                <a:solidFill>
                  <a:srgbClr val="1E1E1E"/>
                </a:solidFill>
                <a:latin typeface="Helvetica"/>
              </a:rPr>
              <a:t>PhD students advised</a:t>
            </a:r>
            <a:endParaRPr lang="en-US" sz="1500" dirty="0"/>
          </a:p>
        </p:txBody>
      </p:sp>
      <p:sp>
        <p:nvSpPr>
          <p:cNvPr id="27" name="Text 6">
            <a:extLst>
              <a:ext uri="{FF2B5EF4-FFF2-40B4-BE49-F238E27FC236}">
                <a16:creationId xmlns:a16="http://schemas.microsoft.com/office/drawing/2014/main" id="{D4BF7A6A-FD4F-4DAC-81FE-B1FE500B09B7}"/>
              </a:ext>
            </a:extLst>
          </p:cNvPr>
          <p:cNvSpPr/>
          <p:nvPr/>
        </p:nvSpPr>
        <p:spPr>
          <a:xfrm>
            <a:off x="884321" y="3690886"/>
            <a:ext cx="1325880" cy="411480"/>
          </a:xfrm>
          <a:prstGeom prst="rect">
            <a:avLst/>
          </a:prstGeom>
          <a:noFill/>
          <a:ln/>
        </p:spPr>
        <p:txBody>
          <a:bodyPr wrap="square" lIns="0" tIns="0" rIns="0" bIns="0" rtlCol="0" anchor="ctr"/>
          <a:lstStyle/>
          <a:p>
            <a:pPr marL="0" indent="0">
              <a:buNone/>
            </a:pPr>
            <a:r>
              <a:rPr lang="en-US" sz="3000" b="1" dirty="0">
                <a:solidFill>
                  <a:srgbClr val="7B1E1E"/>
                </a:solidFill>
                <a:latin typeface="Helvetica"/>
              </a:rPr>
              <a:t>$28M+</a:t>
            </a:r>
            <a:endParaRPr lang="en-US" sz="3000" dirty="0"/>
          </a:p>
        </p:txBody>
      </p:sp>
      <p:sp>
        <p:nvSpPr>
          <p:cNvPr id="28" name="Text 7">
            <a:extLst>
              <a:ext uri="{FF2B5EF4-FFF2-40B4-BE49-F238E27FC236}">
                <a16:creationId xmlns:a16="http://schemas.microsoft.com/office/drawing/2014/main" id="{D9583D1E-7813-402A-86D7-64115CA40C7D}"/>
              </a:ext>
            </a:extLst>
          </p:cNvPr>
          <p:cNvSpPr/>
          <p:nvPr/>
        </p:nvSpPr>
        <p:spPr>
          <a:xfrm>
            <a:off x="2299235" y="3781886"/>
            <a:ext cx="1325880" cy="274320"/>
          </a:xfrm>
          <a:prstGeom prst="rect">
            <a:avLst/>
          </a:prstGeom>
          <a:noFill/>
          <a:ln/>
        </p:spPr>
        <p:txBody>
          <a:bodyPr wrap="square" lIns="0" tIns="0" rIns="0" bIns="0" rtlCol="0" anchor="ctr"/>
          <a:lstStyle/>
          <a:p>
            <a:pPr marL="0" indent="0">
              <a:buNone/>
            </a:pPr>
            <a:r>
              <a:rPr lang="en-US" sz="1500" dirty="0">
                <a:solidFill>
                  <a:srgbClr val="1E1E1E"/>
                </a:solidFill>
                <a:latin typeface="Helvetica"/>
              </a:rPr>
              <a:t>Federal grants as PI</a:t>
            </a:r>
            <a:endParaRPr lang="en-US" sz="1500" dirty="0"/>
          </a:p>
        </p:txBody>
      </p:sp>
      <p:sp>
        <p:nvSpPr>
          <p:cNvPr id="5" name="Rectangle 4">
            <a:extLst>
              <a:ext uri="{FF2B5EF4-FFF2-40B4-BE49-F238E27FC236}">
                <a16:creationId xmlns:a16="http://schemas.microsoft.com/office/drawing/2014/main" id="{526A03C7-6EDB-44AC-A635-8C740F4183BC}"/>
              </a:ext>
            </a:extLst>
          </p:cNvPr>
          <p:cNvSpPr/>
          <p:nvPr/>
        </p:nvSpPr>
        <p:spPr>
          <a:xfrm>
            <a:off x="566928" y="1325880"/>
            <a:ext cx="3044952" cy="453542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548640" y="411480"/>
            <a:ext cx="8046720" cy="411480"/>
          </a:xfrm>
          <a:prstGeom prst="rect">
            <a:avLst/>
          </a:prstGeom>
          <a:noFill/>
          <a:ln/>
        </p:spPr>
        <p:txBody>
          <a:bodyPr wrap="square" lIns="0" tIns="0" rIns="0" bIns="0" rtlCol="0" anchor="ctr"/>
          <a:lstStyle/>
          <a:p>
            <a:pPr marL="0" indent="0">
              <a:buNone/>
            </a:pPr>
            <a:r>
              <a:rPr lang="en-US" sz="2800" b="1" dirty="0">
                <a:solidFill>
                  <a:srgbClr val="1E1E1E"/>
                </a:solidFill>
                <a:latin typeface="Helvetica" pitchFamily="34" charset="0"/>
                <a:ea typeface="Aptos Display" pitchFamily="34" charset="-122"/>
                <a:cs typeface="Aptos Display" pitchFamily="34" charset="-120"/>
              </a:rPr>
              <a:t>What I Bring to New Mexico Tech</a:t>
            </a:r>
            <a:endParaRPr lang="en-US" sz="2800" dirty="0"/>
          </a:p>
        </p:txBody>
      </p:sp>
      <p:sp>
        <p:nvSpPr>
          <p:cNvPr id="3" name="Text 1"/>
          <p:cNvSpPr/>
          <p:nvPr/>
        </p:nvSpPr>
        <p:spPr>
          <a:xfrm>
            <a:off x="566928" y="877824"/>
            <a:ext cx="9875520" cy="256032"/>
          </a:xfrm>
          <a:prstGeom prst="rect">
            <a:avLst/>
          </a:prstGeom>
          <a:noFill/>
          <a:ln/>
        </p:spPr>
        <p:txBody>
          <a:bodyPr wrap="square" lIns="0" tIns="0" rIns="0" bIns="0" rtlCol="0" anchor="ctr"/>
          <a:lstStyle/>
          <a:p>
            <a:pPr marL="0" indent="0">
              <a:buNone/>
            </a:pPr>
            <a:r>
              <a:rPr lang="en-US" sz="1600" dirty="0">
                <a:solidFill>
                  <a:srgbClr val="5A5A5A"/>
                </a:solidFill>
                <a:latin typeface="Helvetica" pitchFamily="34" charset="0"/>
                <a:ea typeface="Aptos" pitchFamily="34" charset="-122"/>
                <a:cs typeface="Aptos" pitchFamily="34" charset="-120"/>
              </a:rPr>
              <a:t>Strengths aligned with NMT mission</a:t>
            </a:r>
            <a:endParaRPr lang="en-US" sz="1600" dirty="0"/>
          </a:p>
        </p:txBody>
      </p:sp>
      <p:sp>
        <p:nvSpPr>
          <p:cNvPr id="4" name="Text 2"/>
          <p:cNvSpPr/>
          <p:nvPr/>
        </p:nvSpPr>
        <p:spPr>
          <a:xfrm>
            <a:off x="10058400" y="457200"/>
            <a:ext cx="1463040" cy="201168"/>
          </a:xfrm>
          <a:prstGeom prst="rect">
            <a:avLst/>
          </a:prstGeom>
          <a:noFill/>
          <a:ln/>
        </p:spPr>
        <p:txBody>
          <a:bodyPr wrap="square" lIns="0" tIns="0" rIns="0" bIns="0" rtlCol="0" anchor="ctr"/>
          <a:lstStyle/>
          <a:p>
            <a:pPr marL="0" indent="0" algn="r">
              <a:buNone/>
            </a:pPr>
            <a:r>
              <a:rPr lang="en-US" b="1" dirty="0">
                <a:solidFill>
                  <a:srgbClr val="7B1E1E"/>
                </a:solidFill>
                <a:latin typeface="Helvetica"/>
              </a:rPr>
              <a:t>FIT</a:t>
            </a:r>
            <a:endParaRPr lang="en-US" dirty="0"/>
          </a:p>
        </p:txBody>
      </p:sp>
      <p:sp>
        <p:nvSpPr>
          <p:cNvPr id="5" name="Shape 3"/>
          <p:cNvSpPr/>
          <p:nvPr/>
        </p:nvSpPr>
        <p:spPr>
          <a:xfrm>
            <a:off x="685800" y="1600200"/>
            <a:ext cx="2240280" cy="4526280"/>
          </a:xfrm>
          <a:prstGeom prst="roundRect">
            <a:avLst>
              <a:gd name="adj" fmla="val 3265"/>
            </a:avLst>
          </a:prstGeom>
          <a:solidFill>
            <a:srgbClr val="F2ECE4"/>
          </a:solidFill>
          <a:ln w="12700">
            <a:solidFill>
              <a:srgbClr val="F2ECE4"/>
            </a:solidFill>
            <a:prstDash val="solid"/>
          </a:ln>
          <a:effectLst>
            <a:outerShdw blurRad="12700" dist="19050" dir="2700000" algn="bl" rotWithShape="0">
              <a:srgbClr val="000000">
                <a:alpha val="8000"/>
              </a:srgbClr>
            </a:outerShdw>
          </a:effectLst>
        </p:spPr>
        <p:txBody>
          <a:bodyPr/>
          <a:lstStyle/>
          <a:p>
            <a:endParaRPr/>
          </a:p>
        </p:txBody>
      </p:sp>
      <p:sp>
        <p:nvSpPr>
          <p:cNvPr id="6" name="Shape 4"/>
          <p:cNvSpPr/>
          <p:nvPr/>
        </p:nvSpPr>
        <p:spPr>
          <a:xfrm>
            <a:off x="1508760" y="1781396"/>
            <a:ext cx="594360" cy="594360"/>
          </a:xfrm>
          <a:prstGeom prst="ellipse">
            <a:avLst/>
          </a:prstGeom>
          <a:solidFill>
            <a:srgbClr val="7B1E1E"/>
          </a:solidFill>
          <a:ln w="12700">
            <a:solidFill>
              <a:srgbClr val="7B1E1E"/>
            </a:solidFill>
            <a:prstDash val="solid"/>
          </a:ln>
        </p:spPr>
        <p:txBody>
          <a:bodyPr/>
          <a:lstStyle/>
          <a:p>
            <a:endParaRPr/>
          </a:p>
        </p:txBody>
      </p:sp>
      <p:sp>
        <p:nvSpPr>
          <p:cNvPr id="7" name="Text 5"/>
          <p:cNvSpPr/>
          <p:nvPr/>
        </p:nvSpPr>
        <p:spPr>
          <a:xfrm>
            <a:off x="1709928" y="1965960"/>
            <a:ext cx="182880" cy="164592"/>
          </a:xfrm>
          <a:prstGeom prst="rect">
            <a:avLst/>
          </a:prstGeom>
          <a:noFill/>
          <a:ln/>
        </p:spPr>
        <p:txBody>
          <a:bodyPr wrap="square" lIns="0" tIns="0" rIns="0" bIns="0" rtlCol="0" anchor="ctr"/>
          <a:lstStyle/>
          <a:p>
            <a:pPr marL="0" indent="0" algn="ctr">
              <a:buNone/>
            </a:pPr>
            <a:r>
              <a:rPr lang="en-US" sz="1400" b="1" dirty="0">
                <a:solidFill>
                  <a:srgbClr val="FFFFFF"/>
                </a:solidFill>
                <a:latin typeface="Helvetica"/>
              </a:rPr>
              <a:t>1</a:t>
            </a:r>
            <a:endParaRPr lang="en-US" sz="1400" dirty="0"/>
          </a:p>
        </p:txBody>
      </p:sp>
      <p:sp>
        <p:nvSpPr>
          <p:cNvPr id="8" name="Text 6"/>
          <p:cNvSpPr/>
          <p:nvPr/>
        </p:nvSpPr>
        <p:spPr>
          <a:xfrm>
            <a:off x="886968" y="2606040"/>
            <a:ext cx="1828800" cy="640080"/>
          </a:xfrm>
          <a:prstGeom prst="rect">
            <a:avLst/>
          </a:prstGeom>
          <a:noFill/>
          <a:ln/>
        </p:spPr>
        <p:txBody>
          <a:bodyPr wrap="square" lIns="0" tIns="0" rIns="0" bIns="0" rtlCol="0" anchor="ctr"/>
          <a:lstStyle/>
          <a:p>
            <a:pPr marL="0" indent="0" algn="ctr">
              <a:buNone/>
            </a:pPr>
            <a:r>
              <a:rPr lang="en-US" sz="1900" b="1" dirty="0">
                <a:solidFill>
                  <a:srgbClr val="1E1E1E"/>
                </a:solidFill>
                <a:latin typeface="Helvetica"/>
              </a:rPr>
              <a:t>Research university</a:t>
            </a:r>
            <a:endParaRPr lang="en-US" sz="1900" dirty="0"/>
          </a:p>
          <a:p>
            <a:pPr marL="0" indent="0" algn="ctr">
              <a:buNone/>
            </a:pPr>
            <a:r>
              <a:rPr lang="en-US" sz="1900" b="1" dirty="0">
                <a:solidFill>
                  <a:srgbClr val="1E1E1E"/>
                </a:solidFill>
                <a:latin typeface="Helvetica"/>
              </a:rPr>
              <a:t>leadership</a:t>
            </a:r>
            <a:endParaRPr lang="en-US" sz="1900" dirty="0"/>
          </a:p>
        </p:txBody>
      </p:sp>
      <p:sp>
        <p:nvSpPr>
          <p:cNvPr id="9" name="Text 7"/>
          <p:cNvSpPr/>
          <p:nvPr/>
        </p:nvSpPr>
        <p:spPr>
          <a:xfrm>
            <a:off x="886968" y="3383280"/>
            <a:ext cx="1828800" cy="1371600"/>
          </a:xfrm>
          <a:prstGeom prst="rect">
            <a:avLst/>
          </a:prstGeom>
          <a:noFill/>
          <a:ln/>
        </p:spPr>
        <p:txBody>
          <a:bodyPr wrap="square" lIns="254" tIns="254" rIns="254" bIns="254" rtlCol="0" anchor="ctr"/>
          <a:lstStyle/>
          <a:p>
            <a:pPr marL="0" indent="0" algn="ctr">
              <a:buNone/>
            </a:pPr>
            <a:r>
              <a:rPr lang="en-US" sz="1480" dirty="0">
                <a:solidFill>
                  <a:srgbClr val="1E1E1E"/>
                </a:solidFill>
                <a:latin typeface="Helvetica"/>
              </a:rPr>
              <a:t>Led as president, provost, dean, and department head in complex institutions.</a:t>
            </a:r>
            <a:endParaRPr lang="en-US" sz="1480" dirty="0"/>
          </a:p>
        </p:txBody>
      </p:sp>
      <p:sp>
        <p:nvSpPr>
          <p:cNvPr id="10" name="Text 8"/>
          <p:cNvSpPr/>
          <p:nvPr/>
        </p:nvSpPr>
        <p:spPr>
          <a:xfrm>
            <a:off x="850392" y="5504688"/>
            <a:ext cx="1901952" cy="320040"/>
          </a:xfrm>
          <a:prstGeom prst="rect">
            <a:avLst/>
          </a:prstGeom>
          <a:noFill/>
          <a:ln/>
        </p:spPr>
        <p:txBody>
          <a:bodyPr wrap="square" lIns="0" tIns="0" rIns="0" bIns="0" rtlCol="0" anchor="ctr"/>
          <a:lstStyle/>
          <a:p>
            <a:pPr marL="0" indent="0" algn="ctr">
              <a:buNone/>
            </a:pPr>
            <a:r>
              <a:rPr lang="en-US" sz="1400" i="1" dirty="0">
                <a:solidFill>
                  <a:srgbClr val="7B1E1E"/>
                </a:solidFill>
                <a:latin typeface="Helvetica"/>
              </a:rPr>
              <a:t>Shared governance • academic credibility</a:t>
            </a:r>
            <a:endParaRPr lang="en-US" sz="1400" dirty="0"/>
          </a:p>
        </p:txBody>
      </p:sp>
      <p:sp>
        <p:nvSpPr>
          <p:cNvPr id="11" name="Shape 9"/>
          <p:cNvSpPr/>
          <p:nvPr/>
        </p:nvSpPr>
        <p:spPr>
          <a:xfrm>
            <a:off x="3611880" y="1600200"/>
            <a:ext cx="2240280" cy="4526280"/>
          </a:xfrm>
          <a:prstGeom prst="roundRect">
            <a:avLst>
              <a:gd name="adj" fmla="val 3265"/>
            </a:avLst>
          </a:prstGeom>
          <a:solidFill>
            <a:srgbClr val="EEE5D7"/>
          </a:solidFill>
          <a:ln w="12700">
            <a:solidFill>
              <a:srgbClr val="EEE5D7"/>
            </a:solidFill>
            <a:prstDash val="solid"/>
          </a:ln>
          <a:effectLst>
            <a:outerShdw blurRad="12700" dist="19050" dir="2700000" algn="bl" rotWithShape="0">
              <a:srgbClr val="000000">
                <a:alpha val="8000"/>
              </a:srgbClr>
            </a:outerShdw>
          </a:effectLst>
        </p:spPr>
        <p:txBody>
          <a:bodyPr/>
          <a:lstStyle/>
          <a:p>
            <a:endParaRPr/>
          </a:p>
        </p:txBody>
      </p:sp>
      <p:sp>
        <p:nvSpPr>
          <p:cNvPr id="12" name="Shape 10"/>
          <p:cNvSpPr/>
          <p:nvPr/>
        </p:nvSpPr>
        <p:spPr>
          <a:xfrm>
            <a:off x="4434840" y="1770086"/>
            <a:ext cx="594360" cy="594360"/>
          </a:xfrm>
          <a:prstGeom prst="ellipse">
            <a:avLst/>
          </a:prstGeom>
          <a:solidFill>
            <a:srgbClr val="7B1E1E"/>
          </a:solidFill>
          <a:ln w="12700">
            <a:solidFill>
              <a:srgbClr val="7B1E1E"/>
            </a:solidFill>
            <a:prstDash val="solid"/>
          </a:ln>
        </p:spPr>
        <p:txBody>
          <a:bodyPr/>
          <a:lstStyle/>
          <a:p>
            <a:endParaRPr/>
          </a:p>
        </p:txBody>
      </p:sp>
      <p:sp>
        <p:nvSpPr>
          <p:cNvPr id="13" name="Text 11"/>
          <p:cNvSpPr/>
          <p:nvPr/>
        </p:nvSpPr>
        <p:spPr>
          <a:xfrm>
            <a:off x="4636008" y="1965960"/>
            <a:ext cx="182880" cy="164592"/>
          </a:xfrm>
          <a:prstGeom prst="rect">
            <a:avLst/>
          </a:prstGeom>
          <a:noFill/>
          <a:ln/>
        </p:spPr>
        <p:txBody>
          <a:bodyPr wrap="square" lIns="0" tIns="0" rIns="0" bIns="0" rtlCol="0" anchor="ctr"/>
          <a:lstStyle/>
          <a:p>
            <a:pPr marL="0" indent="0" algn="ctr">
              <a:buNone/>
            </a:pPr>
            <a:r>
              <a:rPr lang="en-US" sz="1400" b="1" dirty="0">
                <a:solidFill>
                  <a:srgbClr val="FFFFFF"/>
                </a:solidFill>
                <a:latin typeface="Helvetica"/>
              </a:rPr>
              <a:t>2</a:t>
            </a:r>
            <a:endParaRPr lang="en-US" sz="1400" dirty="0"/>
          </a:p>
        </p:txBody>
      </p:sp>
      <p:sp>
        <p:nvSpPr>
          <p:cNvPr id="14" name="Text 12"/>
          <p:cNvSpPr/>
          <p:nvPr/>
        </p:nvSpPr>
        <p:spPr>
          <a:xfrm>
            <a:off x="3813048" y="2606040"/>
            <a:ext cx="1828800" cy="640080"/>
          </a:xfrm>
          <a:prstGeom prst="rect">
            <a:avLst/>
          </a:prstGeom>
          <a:noFill/>
          <a:ln/>
        </p:spPr>
        <p:txBody>
          <a:bodyPr wrap="square" lIns="0" tIns="0" rIns="0" bIns="0" rtlCol="0" anchor="ctr"/>
          <a:lstStyle/>
          <a:p>
            <a:pPr marL="0" indent="0" algn="ctr">
              <a:buNone/>
            </a:pPr>
            <a:r>
              <a:rPr lang="en-US" sz="1900" b="1" dirty="0">
                <a:solidFill>
                  <a:srgbClr val="1E1E1E"/>
                </a:solidFill>
                <a:latin typeface="Helvetica"/>
              </a:rPr>
              <a:t>STEM and federal</a:t>
            </a:r>
            <a:endParaRPr lang="en-US" sz="1900" dirty="0"/>
          </a:p>
          <a:p>
            <a:pPr marL="0" indent="0" algn="ctr">
              <a:buNone/>
            </a:pPr>
            <a:r>
              <a:rPr lang="en-US" sz="1900" b="1" dirty="0">
                <a:solidFill>
                  <a:srgbClr val="1E1E1E"/>
                </a:solidFill>
                <a:latin typeface="Helvetica"/>
              </a:rPr>
              <a:t>research credibility</a:t>
            </a:r>
            <a:endParaRPr lang="en-US" sz="1900" dirty="0"/>
          </a:p>
        </p:txBody>
      </p:sp>
      <p:sp>
        <p:nvSpPr>
          <p:cNvPr id="15" name="Text 13"/>
          <p:cNvSpPr/>
          <p:nvPr/>
        </p:nvSpPr>
        <p:spPr>
          <a:xfrm>
            <a:off x="3776472" y="3689363"/>
            <a:ext cx="1828800" cy="1371600"/>
          </a:xfrm>
          <a:prstGeom prst="rect">
            <a:avLst/>
          </a:prstGeom>
          <a:noFill/>
          <a:ln/>
        </p:spPr>
        <p:txBody>
          <a:bodyPr wrap="square" lIns="254" tIns="254" rIns="254" bIns="254" rtlCol="0" anchor="ctr"/>
          <a:lstStyle/>
          <a:p>
            <a:pPr marL="0" indent="0" algn="ctr">
              <a:buNone/>
            </a:pPr>
            <a:r>
              <a:rPr lang="en-US" sz="1480" dirty="0">
                <a:solidFill>
                  <a:srgbClr val="1E1E1E"/>
                </a:solidFill>
                <a:latin typeface="Helvetica"/>
              </a:rPr>
              <a:t>Directed an NSF center, worked at NCAR and EPA, partnered with NSA, and built interdisciplinary research capacity and IDC growth</a:t>
            </a:r>
            <a:endParaRPr lang="en-US" sz="1480" dirty="0"/>
          </a:p>
        </p:txBody>
      </p:sp>
      <p:sp>
        <p:nvSpPr>
          <p:cNvPr id="16" name="Text 14"/>
          <p:cNvSpPr/>
          <p:nvPr/>
        </p:nvSpPr>
        <p:spPr>
          <a:xfrm>
            <a:off x="3776472" y="5504688"/>
            <a:ext cx="1901952" cy="320040"/>
          </a:xfrm>
          <a:prstGeom prst="rect">
            <a:avLst/>
          </a:prstGeom>
          <a:noFill/>
          <a:ln/>
        </p:spPr>
        <p:txBody>
          <a:bodyPr wrap="square" lIns="0" tIns="0" rIns="0" bIns="0" rtlCol="0" anchor="ctr"/>
          <a:lstStyle/>
          <a:p>
            <a:pPr marL="0" indent="0" algn="ctr">
              <a:buNone/>
            </a:pPr>
            <a:r>
              <a:rPr lang="en-US" sz="1400" i="1" dirty="0">
                <a:solidFill>
                  <a:srgbClr val="7B1E1E"/>
                </a:solidFill>
                <a:latin typeface="Helvetica"/>
              </a:rPr>
              <a:t>Sponsored research • faculty support</a:t>
            </a:r>
            <a:endParaRPr lang="en-US" sz="1400" dirty="0"/>
          </a:p>
        </p:txBody>
      </p:sp>
      <p:sp>
        <p:nvSpPr>
          <p:cNvPr id="17" name="Shape 15"/>
          <p:cNvSpPr/>
          <p:nvPr/>
        </p:nvSpPr>
        <p:spPr>
          <a:xfrm>
            <a:off x="6537960" y="1600200"/>
            <a:ext cx="2240280" cy="4526280"/>
          </a:xfrm>
          <a:prstGeom prst="roundRect">
            <a:avLst>
              <a:gd name="adj" fmla="val 3265"/>
            </a:avLst>
          </a:prstGeom>
          <a:solidFill>
            <a:srgbClr val="F2ECE4"/>
          </a:solidFill>
          <a:ln w="12700">
            <a:solidFill>
              <a:srgbClr val="F2ECE4"/>
            </a:solidFill>
            <a:prstDash val="solid"/>
          </a:ln>
          <a:effectLst>
            <a:outerShdw blurRad="12700" dist="19050" dir="2700000" algn="bl" rotWithShape="0">
              <a:srgbClr val="000000">
                <a:alpha val="8000"/>
              </a:srgbClr>
            </a:outerShdw>
          </a:effectLst>
        </p:spPr>
        <p:txBody>
          <a:bodyPr/>
          <a:lstStyle/>
          <a:p>
            <a:endParaRPr/>
          </a:p>
        </p:txBody>
      </p:sp>
      <p:sp>
        <p:nvSpPr>
          <p:cNvPr id="18" name="Shape 16"/>
          <p:cNvSpPr/>
          <p:nvPr/>
        </p:nvSpPr>
        <p:spPr>
          <a:xfrm>
            <a:off x="7360920" y="1778508"/>
            <a:ext cx="594360" cy="594360"/>
          </a:xfrm>
          <a:prstGeom prst="ellipse">
            <a:avLst/>
          </a:prstGeom>
          <a:solidFill>
            <a:srgbClr val="7B1E1E"/>
          </a:solidFill>
          <a:ln w="12700">
            <a:solidFill>
              <a:srgbClr val="7B1E1E"/>
            </a:solidFill>
            <a:prstDash val="solid"/>
          </a:ln>
        </p:spPr>
        <p:txBody>
          <a:bodyPr/>
          <a:lstStyle/>
          <a:p>
            <a:endParaRPr/>
          </a:p>
        </p:txBody>
      </p:sp>
      <p:sp>
        <p:nvSpPr>
          <p:cNvPr id="19" name="Text 17"/>
          <p:cNvSpPr/>
          <p:nvPr/>
        </p:nvSpPr>
        <p:spPr>
          <a:xfrm>
            <a:off x="7562088" y="1965960"/>
            <a:ext cx="182880" cy="164592"/>
          </a:xfrm>
          <a:prstGeom prst="rect">
            <a:avLst/>
          </a:prstGeom>
          <a:noFill/>
          <a:ln/>
        </p:spPr>
        <p:txBody>
          <a:bodyPr wrap="square" lIns="0" tIns="0" rIns="0" bIns="0" rtlCol="0" anchor="ctr"/>
          <a:lstStyle/>
          <a:p>
            <a:pPr marL="0" indent="0" algn="ctr">
              <a:buNone/>
            </a:pPr>
            <a:r>
              <a:rPr lang="en-US" sz="1400" b="1" dirty="0">
                <a:solidFill>
                  <a:srgbClr val="FFFFFF"/>
                </a:solidFill>
                <a:latin typeface="Helvetica"/>
              </a:rPr>
              <a:t>3</a:t>
            </a:r>
            <a:endParaRPr lang="en-US" sz="1400" dirty="0"/>
          </a:p>
        </p:txBody>
      </p:sp>
      <p:sp>
        <p:nvSpPr>
          <p:cNvPr id="20" name="Text 18"/>
          <p:cNvSpPr/>
          <p:nvPr/>
        </p:nvSpPr>
        <p:spPr>
          <a:xfrm>
            <a:off x="6739128" y="2606040"/>
            <a:ext cx="1828800" cy="640080"/>
          </a:xfrm>
          <a:prstGeom prst="rect">
            <a:avLst/>
          </a:prstGeom>
          <a:noFill/>
          <a:ln/>
        </p:spPr>
        <p:txBody>
          <a:bodyPr wrap="square" lIns="0" tIns="0" rIns="0" bIns="0" rtlCol="0" anchor="ctr"/>
          <a:lstStyle/>
          <a:p>
            <a:pPr marL="0" indent="0" algn="ctr">
              <a:buNone/>
            </a:pPr>
            <a:r>
              <a:rPr lang="en-US" sz="1900" b="1" dirty="0">
                <a:solidFill>
                  <a:srgbClr val="1E1E1E"/>
                </a:solidFill>
                <a:latin typeface="Helvetica"/>
              </a:rPr>
              <a:t>Student success</a:t>
            </a:r>
            <a:endParaRPr lang="en-US" sz="1900" dirty="0"/>
          </a:p>
          <a:p>
            <a:pPr marL="0" indent="0" algn="ctr">
              <a:buNone/>
            </a:pPr>
            <a:r>
              <a:rPr lang="en-US" sz="1900" b="1" dirty="0">
                <a:solidFill>
                  <a:srgbClr val="1E1E1E"/>
                </a:solidFill>
                <a:latin typeface="Helvetica"/>
              </a:rPr>
              <a:t>and access</a:t>
            </a:r>
            <a:endParaRPr lang="en-US" sz="1900" dirty="0"/>
          </a:p>
        </p:txBody>
      </p:sp>
      <p:sp>
        <p:nvSpPr>
          <p:cNvPr id="21" name="Text 19"/>
          <p:cNvSpPr/>
          <p:nvPr/>
        </p:nvSpPr>
        <p:spPr>
          <a:xfrm>
            <a:off x="6739128" y="3611881"/>
            <a:ext cx="1828800" cy="1371600"/>
          </a:xfrm>
          <a:prstGeom prst="rect">
            <a:avLst/>
          </a:prstGeom>
          <a:noFill/>
          <a:ln/>
        </p:spPr>
        <p:txBody>
          <a:bodyPr wrap="square" lIns="254" tIns="254" rIns="254" bIns="254" rtlCol="0" anchor="ctr"/>
          <a:lstStyle/>
          <a:p>
            <a:pPr marL="0" indent="0" algn="ctr">
              <a:buNone/>
            </a:pPr>
            <a:r>
              <a:rPr lang="en-US" sz="1480" dirty="0">
                <a:solidFill>
                  <a:srgbClr val="1E1E1E"/>
                </a:solidFill>
                <a:latin typeface="Helvetica"/>
              </a:rPr>
              <a:t>Advanced retention, experiential learning, first-generation success, and Seal of Excelencia student-success work.</a:t>
            </a:r>
            <a:endParaRPr lang="en-US" sz="1480" dirty="0"/>
          </a:p>
        </p:txBody>
      </p:sp>
      <p:sp>
        <p:nvSpPr>
          <p:cNvPr id="22" name="Text 20"/>
          <p:cNvSpPr/>
          <p:nvPr/>
        </p:nvSpPr>
        <p:spPr>
          <a:xfrm>
            <a:off x="6702552" y="5504688"/>
            <a:ext cx="1901952" cy="320040"/>
          </a:xfrm>
          <a:prstGeom prst="rect">
            <a:avLst/>
          </a:prstGeom>
          <a:noFill/>
          <a:ln/>
        </p:spPr>
        <p:txBody>
          <a:bodyPr wrap="square" lIns="0" tIns="0" rIns="0" bIns="0" rtlCol="0" anchor="ctr"/>
          <a:lstStyle/>
          <a:p>
            <a:pPr marL="0" indent="0" algn="ctr">
              <a:buNone/>
            </a:pPr>
            <a:r>
              <a:rPr lang="en-US" sz="1400" i="1" dirty="0">
                <a:solidFill>
                  <a:srgbClr val="7B1E1E"/>
                </a:solidFill>
                <a:latin typeface="Helvetica"/>
              </a:rPr>
              <a:t>Belonging • advising • pathways</a:t>
            </a:r>
            <a:endParaRPr lang="en-US" sz="1400" dirty="0"/>
          </a:p>
        </p:txBody>
      </p:sp>
      <p:sp>
        <p:nvSpPr>
          <p:cNvPr id="23" name="Shape 21"/>
          <p:cNvSpPr/>
          <p:nvPr/>
        </p:nvSpPr>
        <p:spPr>
          <a:xfrm>
            <a:off x="9464040" y="1600200"/>
            <a:ext cx="2240280" cy="4526280"/>
          </a:xfrm>
          <a:prstGeom prst="roundRect">
            <a:avLst>
              <a:gd name="adj" fmla="val 3265"/>
            </a:avLst>
          </a:prstGeom>
          <a:solidFill>
            <a:srgbClr val="EEE5D7"/>
          </a:solidFill>
          <a:ln w="12700">
            <a:solidFill>
              <a:srgbClr val="EEE5D7"/>
            </a:solidFill>
            <a:prstDash val="solid"/>
          </a:ln>
          <a:effectLst>
            <a:outerShdw blurRad="12700" dist="19050" dir="2700000" algn="bl" rotWithShape="0">
              <a:srgbClr val="000000">
                <a:alpha val="8000"/>
              </a:srgbClr>
            </a:outerShdw>
          </a:effectLst>
        </p:spPr>
        <p:txBody>
          <a:bodyPr/>
          <a:lstStyle/>
          <a:p>
            <a:endParaRPr/>
          </a:p>
        </p:txBody>
      </p:sp>
      <p:sp>
        <p:nvSpPr>
          <p:cNvPr id="24" name="Shape 22"/>
          <p:cNvSpPr/>
          <p:nvPr/>
        </p:nvSpPr>
        <p:spPr>
          <a:xfrm>
            <a:off x="10287000" y="1770086"/>
            <a:ext cx="594360" cy="594360"/>
          </a:xfrm>
          <a:prstGeom prst="ellipse">
            <a:avLst/>
          </a:prstGeom>
          <a:solidFill>
            <a:srgbClr val="7B1E1E"/>
          </a:solidFill>
          <a:ln w="12700">
            <a:solidFill>
              <a:srgbClr val="7B1E1E"/>
            </a:solidFill>
            <a:prstDash val="solid"/>
          </a:ln>
        </p:spPr>
        <p:txBody>
          <a:bodyPr/>
          <a:lstStyle/>
          <a:p>
            <a:endParaRPr/>
          </a:p>
        </p:txBody>
      </p:sp>
      <p:sp>
        <p:nvSpPr>
          <p:cNvPr id="25" name="Text 23"/>
          <p:cNvSpPr/>
          <p:nvPr/>
        </p:nvSpPr>
        <p:spPr>
          <a:xfrm>
            <a:off x="10488168" y="1965960"/>
            <a:ext cx="182880" cy="164592"/>
          </a:xfrm>
          <a:prstGeom prst="rect">
            <a:avLst/>
          </a:prstGeom>
          <a:noFill/>
          <a:ln/>
        </p:spPr>
        <p:txBody>
          <a:bodyPr wrap="square" lIns="0" tIns="0" rIns="0" bIns="0" rtlCol="0" anchor="ctr"/>
          <a:lstStyle/>
          <a:p>
            <a:pPr marL="0" indent="0" algn="ctr">
              <a:buNone/>
            </a:pPr>
            <a:r>
              <a:rPr lang="en-US" sz="1400" b="1" dirty="0">
                <a:solidFill>
                  <a:srgbClr val="FFFFFF"/>
                </a:solidFill>
                <a:latin typeface="Helvetica"/>
              </a:rPr>
              <a:t>4</a:t>
            </a:r>
            <a:endParaRPr lang="en-US" sz="1400" dirty="0"/>
          </a:p>
        </p:txBody>
      </p:sp>
      <p:sp>
        <p:nvSpPr>
          <p:cNvPr id="26" name="Text 24"/>
          <p:cNvSpPr/>
          <p:nvPr/>
        </p:nvSpPr>
        <p:spPr>
          <a:xfrm>
            <a:off x="9665208" y="2606040"/>
            <a:ext cx="1828800" cy="640080"/>
          </a:xfrm>
          <a:prstGeom prst="rect">
            <a:avLst/>
          </a:prstGeom>
          <a:noFill/>
          <a:ln/>
        </p:spPr>
        <p:txBody>
          <a:bodyPr wrap="square" lIns="0" tIns="0" rIns="0" bIns="0" rtlCol="0" anchor="ctr"/>
          <a:lstStyle/>
          <a:p>
            <a:pPr marL="0" indent="0" algn="ctr">
              <a:buNone/>
            </a:pPr>
            <a:r>
              <a:rPr lang="en-US" sz="1900" b="1" dirty="0">
                <a:solidFill>
                  <a:srgbClr val="1E1E1E"/>
                </a:solidFill>
                <a:latin typeface="Helvetica"/>
              </a:rPr>
              <a:t>External engagement</a:t>
            </a:r>
            <a:endParaRPr lang="en-US" sz="1900" dirty="0"/>
          </a:p>
          <a:p>
            <a:pPr marL="0" indent="0" algn="ctr">
              <a:buNone/>
            </a:pPr>
            <a:r>
              <a:rPr lang="en-US" sz="1900" b="1" dirty="0">
                <a:solidFill>
                  <a:srgbClr val="1E1E1E"/>
                </a:solidFill>
                <a:latin typeface="Helvetica"/>
              </a:rPr>
              <a:t>and resource growth</a:t>
            </a:r>
            <a:endParaRPr lang="en-US" sz="1900" dirty="0"/>
          </a:p>
        </p:txBody>
      </p:sp>
      <p:sp>
        <p:nvSpPr>
          <p:cNvPr id="27" name="Text 25"/>
          <p:cNvSpPr/>
          <p:nvPr/>
        </p:nvSpPr>
        <p:spPr>
          <a:xfrm>
            <a:off x="9665208" y="3502152"/>
            <a:ext cx="1828800" cy="1371600"/>
          </a:xfrm>
          <a:prstGeom prst="rect">
            <a:avLst/>
          </a:prstGeom>
          <a:noFill/>
          <a:ln/>
        </p:spPr>
        <p:txBody>
          <a:bodyPr wrap="square" lIns="254" tIns="254" rIns="254" bIns="254" rtlCol="0" anchor="ctr"/>
          <a:lstStyle/>
          <a:p>
            <a:pPr marL="0" indent="0" algn="ctr">
              <a:buNone/>
            </a:pPr>
            <a:r>
              <a:rPr lang="en-US" sz="1480" dirty="0">
                <a:solidFill>
                  <a:srgbClr val="1E1E1E"/>
                </a:solidFill>
                <a:latin typeface="Helvetica"/>
              </a:rPr>
              <a:t>Worked with boards, legislators, local government, industry, donors, and community partners.</a:t>
            </a:r>
            <a:endParaRPr lang="en-US" sz="1480" dirty="0"/>
          </a:p>
        </p:txBody>
      </p:sp>
      <p:sp>
        <p:nvSpPr>
          <p:cNvPr id="28" name="Text 26"/>
          <p:cNvSpPr/>
          <p:nvPr/>
        </p:nvSpPr>
        <p:spPr>
          <a:xfrm>
            <a:off x="9628632" y="5504688"/>
            <a:ext cx="1901952" cy="320040"/>
          </a:xfrm>
          <a:prstGeom prst="rect">
            <a:avLst/>
          </a:prstGeom>
          <a:noFill/>
          <a:ln/>
        </p:spPr>
        <p:txBody>
          <a:bodyPr wrap="square" lIns="0" tIns="0" rIns="0" bIns="0" rtlCol="0" anchor="ctr"/>
          <a:lstStyle/>
          <a:p>
            <a:pPr marL="0" indent="0" algn="ctr">
              <a:buNone/>
            </a:pPr>
            <a:r>
              <a:rPr lang="en-US" sz="1400" i="1" dirty="0">
                <a:solidFill>
                  <a:srgbClr val="7B1E1E"/>
                </a:solidFill>
                <a:latin typeface="Helvetica"/>
              </a:rPr>
              <a:t>Fundraising • visibility • advocacy</a:t>
            </a:r>
            <a:endParaRPr lang="en-US" sz="1400" dirty="0"/>
          </a:p>
        </p:txBody>
      </p:sp>
      <p:sp>
        <p:nvSpPr>
          <p:cNvPr id="29" name="Slide Number Placeholder 0"/>
          <p:cNvSpPr>
            <a:spLocks noGrp="1"/>
          </p:cNvSpPr>
          <p:nvPr>
            <p:ph type="sldNum" sz="quarter" idx="4294967295"/>
          </p:nvPr>
        </p:nvSpPr>
        <p:spPr>
          <a:xfrm>
            <a:off x="11658600" y="6492240"/>
            <a:ext cx="320040" cy="164592"/>
          </a:xfrm>
          <a:prstGeom prst="rect">
            <a:avLst/>
          </a:prstGeom>
          <a:extLst>
            <a:ext uri="{C572A759-6A51-4108-AA02-DFA0A04FC94B}">
              <ma14:wrappingTextBoxFlag xmlns="" xmlns:ma14="http://schemas.microsoft.com/office/mac/drawingml/2011/main" val="0"/>
            </a:ext>
          </a:extLst>
        </p:spPr>
        <p:txBody>
          <a:bodyPr/>
          <a:lstStyle>
            <a:lvl1pPr>
              <a:defRPr sz="900">
                <a:solidFill>
                  <a:srgbClr val="FFFFFF"/>
                </a:solidFill>
                <a:latin typeface="Aptos"/>
                <a:ea typeface="Aptos"/>
                <a:cs typeface="Aptos"/>
              </a:defRPr>
            </a:lvl1pPr>
          </a:lstStyle>
          <a:p>
            <a:pPr algn="r"/>
            <a:fld id="{F7021451-1387-4CA6-816F-3879F97B5CBC}" type="slidenum">
              <a:rPr lang="en-US" b="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48640" y="411480"/>
            <a:ext cx="8046720" cy="411480"/>
          </a:xfrm>
          <a:prstGeom prst="rect">
            <a:avLst/>
          </a:prstGeom>
          <a:noFill/>
          <a:ln/>
        </p:spPr>
        <p:txBody>
          <a:bodyPr wrap="square" lIns="0" tIns="0" rIns="0" bIns="0" rtlCol="0" anchor="ctr"/>
          <a:lstStyle/>
          <a:p>
            <a:pPr marL="0" indent="0">
              <a:buNone/>
            </a:pPr>
            <a:r>
              <a:rPr lang="en-US" sz="2800" b="1" dirty="0">
                <a:solidFill>
                  <a:srgbClr val="1E1E1E"/>
                </a:solidFill>
                <a:latin typeface="Helvetica" pitchFamily="34" charset="0"/>
                <a:ea typeface="Aptos Display" pitchFamily="34" charset="-122"/>
                <a:cs typeface="Aptos Display" pitchFamily="34" charset="-120"/>
              </a:rPr>
              <a:t>New Mexico Tech’s Moment</a:t>
            </a:r>
            <a:endParaRPr lang="en-US" sz="2800" dirty="0"/>
          </a:p>
        </p:txBody>
      </p:sp>
      <p:sp>
        <p:nvSpPr>
          <p:cNvPr id="3" name="Text 1"/>
          <p:cNvSpPr/>
          <p:nvPr/>
        </p:nvSpPr>
        <p:spPr>
          <a:xfrm>
            <a:off x="567890" y="973836"/>
            <a:ext cx="10550251" cy="256032"/>
          </a:xfrm>
          <a:prstGeom prst="rect">
            <a:avLst/>
          </a:prstGeom>
          <a:noFill/>
          <a:ln/>
        </p:spPr>
        <p:txBody>
          <a:bodyPr wrap="square" lIns="0" tIns="0" rIns="0" bIns="0" rtlCol="0" anchor="ctr"/>
          <a:lstStyle/>
          <a:p>
            <a:pPr marL="0" indent="0">
              <a:buNone/>
            </a:pPr>
            <a:r>
              <a:rPr lang="en-US" sz="1600" dirty="0">
                <a:solidFill>
                  <a:srgbClr val="5A5A5A"/>
                </a:solidFill>
                <a:latin typeface="Helvetica" pitchFamily="34" charset="0"/>
                <a:ea typeface="Aptos" pitchFamily="34" charset="-122"/>
                <a:cs typeface="Aptos" pitchFamily="34" charset="-120"/>
              </a:rPr>
              <a:t>A distinctive public STEM institution whose next chapter should be built on research strength and student-centered focus</a:t>
            </a:r>
            <a:endParaRPr lang="en-US" sz="1600" dirty="0"/>
          </a:p>
        </p:txBody>
      </p:sp>
      <p:sp>
        <p:nvSpPr>
          <p:cNvPr id="4" name="Text 2"/>
          <p:cNvSpPr/>
          <p:nvPr/>
        </p:nvSpPr>
        <p:spPr>
          <a:xfrm>
            <a:off x="10058400" y="457200"/>
            <a:ext cx="1463040" cy="201168"/>
          </a:xfrm>
          <a:prstGeom prst="rect">
            <a:avLst/>
          </a:prstGeom>
          <a:noFill/>
          <a:ln/>
        </p:spPr>
        <p:txBody>
          <a:bodyPr wrap="square" lIns="0" tIns="0" rIns="0" bIns="0" rtlCol="0" anchor="ctr"/>
          <a:lstStyle/>
          <a:p>
            <a:pPr marL="0" indent="0" algn="r">
              <a:buNone/>
            </a:pPr>
            <a:r>
              <a:rPr lang="en-US" b="1" dirty="0">
                <a:solidFill>
                  <a:srgbClr val="7B1E1E"/>
                </a:solidFill>
                <a:latin typeface="Helvetica"/>
              </a:rPr>
              <a:t>CONTEXT</a:t>
            </a:r>
            <a:endParaRPr lang="en-US" dirty="0"/>
          </a:p>
        </p:txBody>
      </p:sp>
      <p:sp>
        <p:nvSpPr>
          <p:cNvPr id="5" name="Shape 3"/>
          <p:cNvSpPr/>
          <p:nvPr/>
        </p:nvSpPr>
        <p:spPr>
          <a:xfrm>
            <a:off x="640080" y="1417320"/>
            <a:ext cx="5486400" cy="5212080"/>
          </a:xfrm>
          <a:prstGeom prst="roundRect">
            <a:avLst>
              <a:gd name="adj" fmla="val 1404"/>
            </a:avLst>
          </a:prstGeom>
          <a:solidFill>
            <a:srgbClr val="EEE5D7"/>
          </a:solidFill>
          <a:ln w="12700">
            <a:solidFill>
              <a:srgbClr val="EEE5D7"/>
            </a:solidFill>
            <a:prstDash val="solid"/>
          </a:ln>
          <a:effectLst>
            <a:outerShdw blurRad="12700" dist="19050" dir="2700000" algn="bl" rotWithShape="0">
              <a:srgbClr val="000000">
                <a:alpha val="8000"/>
              </a:srgbClr>
            </a:outerShdw>
          </a:effectLst>
        </p:spPr>
        <p:txBody>
          <a:bodyPr/>
          <a:lstStyle/>
          <a:p>
            <a:endParaRPr/>
          </a:p>
        </p:txBody>
      </p:sp>
      <p:sp>
        <p:nvSpPr>
          <p:cNvPr id="6" name="Text 4"/>
          <p:cNvSpPr/>
          <p:nvPr/>
        </p:nvSpPr>
        <p:spPr>
          <a:xfrm>
            <a:off x="914400" y="1700784"/>
            <a:ext cx="3166712" cy="274320"/>
          </a:xfrm>
          <a:prstGeom prst="rect">
            <a:avLst/>
          </a:prstGeom>
          <a:noFill/>
          <a:ln/>
        </p:spPr>
        <p:txBody>
          <a:bodyPr wrap="square" lIns="0" tIns="0" rIns="0" bIns="0" rtlCol="0" anchor="ctr"/>
          <a:lstStyle/>
          <a:p>
            <a:pPr marL="0" indent="0">
              <a:buNone/>
            </a:pPr>
            <a:r>
              <a:rPr lang="en-US" sz="2000" b="1" dirty="0">
                <a:solidFill>
                  <a:srgbClr val="1E1E1E"/>
                </a:solidFill>
                <a:latin typeface="Helvetica"/>
              </a:rPr>
              <a:t>What stands out to me</a:t>
            </a:r>
            <a:endParaRPr lang="en-US" sz="2000" dirty="0"/>
          </a:p>
        </p:txBody>
      </p:sp>
      <p:sp>
        <p:nvSpPr>
          <p:cNvPr id="7" name="Text 5"/>
          <p:cNvSpPr/>
          <p:nvPr/>
        </p:nvSpPr>
        <p:spPr>
          <a:xfrm>
            <a:off x="914400" y="2130552"/>
            <a:ext cx="4754880" cy="3611880"/>
          </a:xfrm>
          <a:prstGeom prst="rect">
            <a:avLst/>
          </a:prstGeom>
          <a:noFill/>
          <a:ln/>
        </p:spPr>
        <p:txBody>
          <a:bodyPr wrap="square" lIns="254" tIns="254" rIns="254" bIns="254" rtlCol="0" anchor="ctr"/>
          <a:lstStyle/>
          <a:p>
            <a:r>
              <a:rPr lang="en-US" sz="1580" dirty="0">
                <a:solidFill>
                  <a:srgbClr val="1E1E1E"/>
                </a:solidFill>
                <a:latin typeface="Helvetica"/>
              </a:rPr>
              <a:t>New Mexico Tech is distinctive: a specialized public university combining personalized education with national research impact.</a:t>
            </a:r>
            <a:endParaRPr lang="en-US" sz="1580" dirty="0"/>
          </a:p>
          <a:p>
            <a:pPr marL="0" indent="0">
              <a:buNone/>
            </a:pPr>
            <a:endParaRPr lang="en-US" sz="1580" dirty="0"/>
          </a:p>
          <a:p>
            <a:pPr marL="0" indent="0">
              <a:buNone/>
            </a:pPr>
            <a:r>
              <a:rPr lang="en-US" sz="1580" dirty="0">
                <a:solidFill>
                  <a:srgbClr val="1E1E1E"/>
                </a:solidFill>
                <a:latin typeface="Helvetica"/>
              </a:rPr>
              <a:t>Its identity is rooted in science, engineering, close faculty-student engagement, and hands-on learning.</a:t>
            </a:r>
            <a:endParaRPr lang="en-US" sz="1580" dirty="0"/>
          </a:p>
          <a:p>
            <a:pPr marL="0" indent="0">
              <a:buNone/>
            </a:pPr>
            <a:endParaRPr lang="en-US" sz="1580" dirty="0"/>
          </a:p>
          <a:p>
            <a:pPr marL="0" indent="0">
              <a:buNone/>
            </a:pPr>
            <a:r>
              <a:rPr lang="en-US" sz="1580" dirty="0">
                <a:solidFill>
                  <a:srgbClr val="1E1E1E"/>
                </a:solidFill>
                <a:latin typeface="Helvetica"/>
              </a:rPr>
              <a:t>Its research enterprise, federal connections, and national-laboratory ecosystem are core strategic assets.</a:t>
            </a:r>
            <a:endParaRPr lang="en-US" sz="1580" dirty="0"/>
          </a:p>
          <a:p>
            <a:pPr marL="0" indent="0">
              <a:buNone/>
            </a:pPr>
            <a:endParaRPr lang="en-US" sz="1580" dirty="0"/>
          </a:p>
          <a:p>
            <a:r>
              <a:rPr lang="en-US" sz="1580" dirty="0">
                <a:solidFill>
                  <a:srgbClr val="1E1E1E"/>
                </a:solidFill>
                <a:latin typeface="Helvetica"/>
              </a:rPr>
              <a:t>Its next chapter depends on aligning and elevating research momentum, student success, partnerships, financial resilience, and a strong sense of community built on trust and shared purpose.</a:t>
            </a:r>
            <a:endParaRPr lang="en-US" sz="1580" dirty="0"/>
          </a:p>
        </p:txBody>
      </p:sp>
      <p:sp>
        <p:nvSpPr>
          <p:cNvPr id="8" name="Shape 6"/>
          <p:cNvSpPr/>
          <p:nvPr/>
        </p:nvSpPr>
        <p:spPr>
          <a:xfrm>
            <a:off x="6400800" y="1417320"/>
            <a:ext cx="5120640" cy="2331720"/>
          </a:xfrm>
          <a:prstGeom prst="roundRect">
            <a:avLst>
              <a:gd name="adj" fmla="val 3137"/>
            </a:avLst>
          </a:prstGeom>
          <a:solidFill>
            <a:srgbClr val="FBF9F5"/>
          </a:solidFill>
          <a:ln w="12700">
            <a:solidFill>
              <a:srgbClr val="FBF9F5"/>
            </a:solidFill>
            <a:prstDash val="solid"/>
          </a:ln>
          <a:effectLst>
            <a:outerShdw blurRad="12700" dist="19050" dir="2700000" algn="bl" rotWithShape="0">
              <a:srgbClr val="000000">
                <a:alpha val="8000"/>
              </a:srgbClr>
            </a:outerShdw>
          </a:effectLst>
        </p:spPr>
        <p:txBody>
          <a:bodyPr/>
          <a:lstStyle/>
          <a:p>
            <a:endParaRPr/>
          </a:p>
        </p:txBody>
      </p:sp>
      <p:sp>
        <p:nvSpPr>
          <p:cNvPr id="9" name="Text 7"/>
          <p:cNvSpPr/>
          <p:nvPr/>
        </p:nvSpPr>
        <p:spPr>
          <a:xfrm>
            <a:off x="6720840" y="1634490"/>
            <a:ext cx="1828800" cy="219456"/>
          </a:xfrm>
          <a:prstGeom prst="rect">
            <a:avLst/>
          </a:prstGeom>
          <a:noFill/>
          <a:ln/>
        </p:spPr>
        <p:txBody>
          <a:bodyPr wrap="square" lIns="0" tIns="0" rIns="0" bIns="0" rtlCol="0" anchor="ctr"/>
          <a:lstStyle/>
          <a:p>
            <a:pPr marL="0" indent="0">
              <a:buNone/>
            </a:pPr>
            <a:r>
              <a:rPr lang="en-US" sz="1850" b="1" dirty="0">
                <a:solidFill>
                  <a:srgbClr val="1E1E1E"/>
                </a:solidFill>
                <a:latin typeface="Helvetica"/>
              </a:rPr>
              <a:t>My premise</a:t>
            </a:r>
            <a:endParaRPr lang="en-US" sz="1850" dirty="0"/>
          </a:p>
        </p:txBody>
      </p:sp>
      <p:sp>
        <p:nvSpPr>
          <p:cNvPr id="10" name="Text 8"/>
          <p:cNvSpPr/>
          <p:nvPr/>
        </p:nvSpPr>
        <p:spPr>
          <a:xfrm>
            <a:off x="6720840" y="2057400"/>
            <a:ext cx="4526280" cy="1143000"/>
          </a:xfrm>
          <a:prstGeom prst="rect">
            <a:avLst/>
          </a:prstGeom>
          <a:noFill/>
          <a:ln/>
        </p:spPr>
        <p:txBody>
          <a:bodyPr wrap="square" lIns="381" tIns="381" rIns="381" bIns="381" rtlCol="0" anchor="ctr"/>
          <a:lstStyle/>
          <a:p>
            <a:pPr marL="0" indent="0">
              <a:buNone/>
            </a:pPr>
            <a:r>
              <a:rPr lang="en-US" sz="1500" dirty="0">
                <a:solidFill>
                  <a:srgbClr val="1E1E1E"/>
                </a:solidFill>
                <a:latin typeface="Helvetica"/>
              </a:rPr>
              <a:t>The goal is not to chase an R2 label for its own sake; it is to build the conditions that make </a:t>
            </a:r>
            <a:r>
              <a:rPr lang="en-US" sz="1500" b="1" dirty="0">
                <a:solidFill>
                  <a:srgbClr val="1E1E1E"/>
                </a:solidFill>
                <a:latin typeface="Helvetica"/>
              </a:rPr>
              <a:t>research distinction</a:t>
            </a:r>
            <a:r>
              <a:rPr lang="en-US" sz="1500" dirty="0">
                <a:solidFill>
                  <a:srgbClr val="1E1E1E"/>
                </a:solidFill>
                <a:latin typeface="Helvetica"/>
              </a:rPr>
              <a:t> durable: strong faculty and research centers support, effective infrastructure, student talent pipelines, and trusted internal and external partnerships.</a:t>
            </a:r>
            <a:endParaRPr lang="en-US" sz="1500" dirty="0"/>
          </a:p>
        </p:txBody>
      </p:sp>
      <p:sp>
        <p:nvSpPr>
          <p:cNvPr id="11" name="Shape 9"/>
          <p:cNvSpPr/>
          <p:nvPr/>
        </p:nvSpPr>
        <p:spPr>
          <a:xfrm>
            <a:off x="6431280" y="3813049"/>
            <a:ext cx="5120640" cy="2843783"/>
          </a:xfrm>
          <a:prstGeom prst="roundRect">
            <a:avLst>
              <a:gd name="adj" fmla="val 2759"/>
            </a:avLst>
          </a:prstGeom>
          <a:solidFill>
            <a:srgbClr val="F2ECE4"/>
          </a:solidFill>
          <a:ln w="12700">
            <a:solidFill>
              <a:srgbClr val="F2ECE4"/>
            </a:solidFill>
            <a:prstDash val="solid"/>
          </a:ln>
          <a:effectLst>
            <a:outerShdw blurRad="12700" dist="19050" dir="2700000" algn="bl" rotWithShape="0">
              <a:srgbClr val="000000">
                <a:alpha val="8000"/>
              </a:srgbClr>
            </a:outerShdw>
          </a:effectLst>
        </p:spPr>
        <p:txBody>
          <a:bodyPr/>
          <a:lstStyle/>
          <a:p>
            <a:endParaRPr/>
          </a:p>
        </p:txBody>
      </p:sp>
      <p:sp>
        <p:nvSpPr>
          <p:cNvPr id="12" name="Text 10"/>
          <p:cNvSpPr/>
          <p:nvPr/>
        </p:nvSpPr>
        <p:spPr>
          <a:xfrm>
            <a:off x="6720840" y="3826764"/>
            <a:ext cx="3474720" cy="219456"/>
          </a:xfrm>
          <a:prstGeom prst="rect">
            <a:avLst/>
          </a:prstGeom>
          <a:noFill/>
          <a:ln/>
        </p:spPr>
        <p:txBody>
          <a:bodyPr wrap="square" lIns="0" tIns="0" rIns="0" bIns="0" rtlCol="0" anchor="ctr"/>
          <a:lstStyle/>
          <a:p>
            <a:pPr marL="0" indent="0">
              <a:buNone/>
            </a:pPr>
            <a:r>
              <a:rPr lang="en-US" b="1" dirty="0">
                <a:solidFill>
                  <a:srgbClr val="1E1E1E"/>
                </a:solidFill>
                <a:latin typeface="Helvetica"/>
              </a:rPr>
              <a:t>Presidential implications</a:t>
            </a:r>
            <a:endParaRPr lang="en-US" dirty="0"/>
          </a:p>
        </p:txBody>
      </p:sp>
      <p:sp>
        <p:nvSpPr>
          <p:cNvPr id="13" name="Text 11"/>
          <p:cNvSpPr/>
          <p:nvPr/>
        </p:nvSpPr>
        <p:spPr>
          <a:xfrm>
            <a:off x="6720840" y="4896612"/>
            <a:ext cx="4297680" cy="987552"/>
          </a:xfrm>
          <a:prstGeom prst="rect">
            <a:avLst/>
          </a:prstGeom>
          <a:noFill/>
          <a:ln/>
        </p:spPr>
        <p:txBody>
          <a:bodyPr wrap="square" lIns="254" tIns="254" rIns="254" bIns="254" rtlCol="0" anchor="ctr"/>
          <a:lstStyle/>
          <a:p>
            <a:r>
              <a:rPr lang="en-US" sz="1430" dirty="0">
                <a:solidFill>
                  <a:srgbClr val="1E1E1E"/>
                </a:solidFill>
                <a:latin typeface="Helvetica"/>
              </a:rPr>
              <a:t>Build a strong community at New Mexico Tech.</a:t>
            </a:r>
          </a:p>
          <a:p>
            <a:endParaRPr lang="en-US" sz="1430" dirty="0">
              <a:solidFill>
                <a:srgbClr val="1E1E1E"/>
              </a:solidFill>
              <a:latin typeface="Helvetica"/>
            </a:endParaRPr>
          </a:p>
          <a:p>
            <a:r>
              <a:rPr lang="en-US" sz="1430" dirty="0">
                <a:solidFill>
                  <a:srgbClr val="1E1E1E"/>
                </a:solidFill>
                <a:latin typeface="Helvetica"/>
              </a:rPr>
              <a:t>Protect academic rigor while widening opportunity and student support.</a:t>
            </a:r>
            <a:endParaRPr lang="en-US" sz="1430" dirty="0"/>
          </a:p>
          <a:p>
            <a:pPr marL="0" indent="0">
              <a:buNone/>
            </a:pPr>
            <a:endParaRPr lang="en-US" sz="1430" dirty="0"/>
          </a:p>
          <a:p>
            <a:r>
              <a:rPr lang="en-US" sz="1430" dirty="0">
                <a:solidFill>
                  <a:srgbClr val="1E1E1E"/>
                </a:solidFill>
                <a:latin typeface="Helvetica"/>
              </a:rPr>
              <a:t>Invest in research systems that empower faculty/staff to thrive and advance discovery while growing enrollment.</a:t>
            </a:r>
          </a:p>
          <a:p>
            <a:endParaRPr lang="en-US" sz="1430" dirty="0"/>
          </a:p>
          <a:p>
            <a:pPr marL="0" indent="0">
              <a:buNone/>
            </a:pPr>
            <a:r>
              <a:rPr lang="en-US" sz="1430" dirty="0">
                <a:solidFill>
                  <a:srgbClr val="1E1E1E"/>
                </a:solidFill>
                <a:latin typeface="Helvetica"/>
              </a:rPr>
              <a:t>Translate NMT’s strengths into Socorro, state, regional, and national value.</a:t>
            </a:r>
            <a:endParaRPr lang="en-US" sz="1430" dirty="0"/>
          </a:p>
        </p:txBody>
      </p:sp>
      <p:sp>
        <p:nvSpPr>
          <p:cNvPr id="25" name="Slide Number Placeholder 0"/>
          <p:cNvSpPr>
            <a:spLocks noGrp="1"/>
          </p:cNvSpPr>
          <p:nvPr>
            <p:ph type="sldNum" sz="quarter" idx="4294967295"/>
          </p:nvPr>
        </p:nvSpPr>
        <p:spPr>
          <a:xfrm>
            <a:off x="11658600" y="6492240"/>
            <a:ext cx="320040" cy="164592"/>
          </a:xfrm>
          <a:prstGeom prst="rect">
            <a:avLst/>
          </a:prstGeom>
          <a:extLst>
            <a:ext uri="{C572A759-6A51-4108-AA02-DFA0A04FC94B}">
              <ma14:wrappingTextBoxFlag xmlns="" xmlns:ma14="http://schemas.microsoft.com/office/mac/drawingml/2011/main" val="0"/>
            </a:ext>
          </a:extLst>
        </p:spPr>
        <p:txBody>
          <a:bodyPr/>
          <a:lstStyle>
            <a:lvl1pPr>
              <a:defRPr sz="900">
                <a:solidFill>
                  <a:srgbClr val="FFFFFF"/>
                </a:solidFill>
                <a:latin typeface="Aptos"/>
                <a:ea typeface="Aptos"/>
                <a:cs typeface="Aptos"/>
              </a:defRPr>
            </a:lvl1pPr>
          </a:lstStyle>
          <a:p>
            <a:pPr algn="r"/>
            <a:fld id="{F7021451-1387-4CA6-816F-3879F97B5CBC}" type="slidenum">
              <a:rPr lang="en-US" b="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1E8"/>
        </a:solidFill>
        <a:effectLst/>
      </p:bgPr>
    </p:bg>
    <p:spTree>
      <p:nvGrpSpPr>
        <p:cNvPr id="1" name=""/>
        <p:cNvGrpSpPr/>
        <p:nvPr/>
      </p:nvGrpSpPr>
      <p:grpSpPr>
        <a:xfrm>
          <a:off x="0" y="0"/>
          <a:ext cx="0" cy="0"/>
          <a:chOff x="0" y="0"/>
          <a:chExt cx="0" cy="0"/>
        </a:xfrm>
      </p:grpSpPr>
      <p:sp>
        <p:nvSpPr>
          <p:cNvPr id="2" name="Shape 0"/>
          <p:cNvSpPr/>
          <p:nvPr/>
        </p:nvSpPr>
        <p:spPr>
          <a:xfrm>
            <a:off x="0" y="0"/>
            <a:ext cx="12191695" cy="164592"/>
          </a:xfrm>
          <a:prstGeom prst="rect">
            <a:avLst/>
          </a:prstGeom>
          <a:solidFill>
            <a:srgbClr val="0C2753"/>
          </a:solidFill>
          <a:ln w="12700">
            <a:solidFill>
              <a:srgbClr val="0C2753">
                <a:alpha val="0"/>
              </a:srgbClr>
            </a:solidFill>
            <a:prstDash val="solid"/>
          </a:ln>
        </p:spPr>
      </p:sp>
      <p:sp>
        <p:nvSpPr>
          <p:cNvPr id="3" name="Text 1"/>
          <p:cNvSpPr/>
          <p:nvPr/>
        </p:nvSpPr>
        <p:spPr>
          <a:xfrm>
            <a:off x="658368" y="384048"/>
            <a:ext cx="6035040" cy="3657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C2753"/>
                </a:solidFill>
                <a:effectLst/>
                <a:uLnTx/>
                <a:uFillTx/>
                <a:latin typeface="Helvetica" panose="020B0604020202020204" pitchFamily="34" charset="0"/>
                <a:ea typeface="Georgia" pitchFamily="34" charset="-122"/>
                <a:cs typeface="Helvetica" panose="020B0604020202020204" pitchFamily="34" charset="0"/>
              </a:rPr>
              <a:t>Challenges &amp; Opportunities</a:t>
            </a:r>
            <a:endParaRPr kumimoji="0" lang="en-US" sz="20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p:txBody>
      </p:sp>
      <p:sp>
        <p:nvSpPr>
          <p:cNvPr id="4" name="Text 2"/>
          <p:cNvSpPr/>
          <p:nvPr/>
        </p:nvSpPr>
        <p:spPr>
          <a:xfrm>
            <a:off x="676656" y="777240"/>
            <a:ext cx="4572000" cy="2286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8291C"/>
                </a:solidFill>
                <a:effectLst/>
                <a:uLnTx/>
                <a:uFillTx/>
                <a:latin typeface="Helvetica" panose="020B0604020202020204" pitchFamily="34" charset="0"/>
                <a:ea typeface="Arial" pitchFamily="34" charset="-122"/>
                <a:cs typeface="Helvetica" panose="020B0604020202020204" pitchFamily="34" charset="0"/>
              </a:rPr>
              <a:t>for Small STEM Institutions</a:t>
            </a:r>
            <a:endParaRPr kumimoji="0" lang="en-US" sz="16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p:txBody>
      </p:sp>
      <p:sp>
        <p:nvSpPr>
          <p:cNvPr id="5" name="Shape 3"/>
          <p:cNvSpPr/>
          <p:nvPr/>
        </p:nvSpPr>
        <p:spPr>
          <a:xfrm>
            <a:off x="676656" y="1024128"/>
            <a:ext cx="7973568" cy="0"/>
          </a:xfrm>
          <a:prstGeom prst="line">
            <a:avLst/>
          </a:prstGeom>
          <a:noFill/>
          <a:ln w="17780">
            <a:solidFill>
              <a:srgbClr val="D9C5AB"/>
            </a:solidFill>
            <a:prstDash val="solid"/>
          </a:ln>
        </p:spPr>
      </p:sp>
      <p:sp>
        <p:nvSpPr>
          <p:cNvPr id="6" name="Shape 4"/>
          <p:cNvSpPr/>
          <p:nvPr/>
        </p:nvSpPr>
        <p:spPr>
          <a:xfrm>
            <a:off x="9418320" y="347472"/>
            <a:ext cx="2057400" cy="658368"/>
          </a:xfrm>
          <a:prstGeom prst="roundRect">
            <a:avLst>
              <a:gd name="adj" fmla="val 8333"/>
            </a:avLst>
          </a:prstGeom>
          <a:solidFill>
            <a:srgbClr val="FFFFFF">
              <a:alpha val="98000"/>
            </a:srgbClr>
          </a:solidFill>
          <a:ln w="12700">
            <a:solidFill>
              <a:srgbClr val="0C2753">
                <a:alpha val="0"/>
              </a:srgbClr>
            </a:solidFill>
            <a:prstDash val="solid"/>
          </a:ln>
          <a:effectLst>
            <a:outerShdw blurRad="19050" dist="7620" dir="2700000" algn="bl" rotWithShape="0">
              <a:srgbClr val="000000">
                <a:alpha val="12000"/>
              </a:srgbClr>
            </a:outerShdw>
          </a:effectLst>
        </p:spPr>
      </p:sp>
      <p:sp>
        <p:nvSpPr>
          <p:cNvPr id="7" name="Text 5"/>
          <p:cNvSpPr/>
          <p:nvPr/>
        </p:nvSpPr>
        <p:spPr>
          <a:xfrm>
            <a:off x="9646920" y="512064"/>
            <a:ext cx="1645920" cy="164592"/>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C2753"/>
                </a:solidFill>
                <a:effectLst/>
                <a:uLnTx/>
                <a:uFillTx/>
                <a:latin typeface="Arial" pitchFamily="34" charset="0"/>
                <a:ea typeface="Arial" pitchFamily="34" charset="-122"/>
                <a:cs typeface="Arial" pitchFamily="34" charset="-120"/>
              </a:rPr>
              <a:t>NEW MEXICO TECH</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xt 6"/>
          <p:cNvSpPr/>
          <p:nvPr/>
        </p:nvSpPr>
        <p:spPr>
          <a:xfrm>
            <a:off x="9646920" y="722376"/>
            <a:ext cx="1645920" cy="128016"/>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Shape 7"/>
          <p:cNvSpPr/>
          <p:nvPr/>
        </p:nvSpPr>
        <p:spPr>
          <a:xfrm>
            <a:off x="9418320" y="950976"/>
            <a:ext cx="2057400" cy="54864"/>
          </a:xfrm>
          <a:prstGeom prst="rect">
            <a:avLst/>
          </a:prstGeom>
          <a:solidFill>
            <a:srgbClr val="78291C"/>
          </a:solidFill>
          <a:ln w="12700">
            <a:solidFill>
              <a:srgbClr val="78291C">
                <a:alpha val="0"/>
              </a:srgbClr>
            </a:solidFill>
            <a:prstDash val="solid"/>
          </a:ln>
        </p:spPr>
      </p:sp>
      <p:sp>
        <p:nvSpPr>
          <p:cNvPr id="10" name="Shape 8"/>
          <p:cNvSpPr/>
          <p:nvPr/>
        </p:nvSpPr>
        <p:spPr>
          <a:xfrm>
            <a:off x="658368" y="1325880"/>
            <a:ext cx="3794760" cy="4498848"/>
          </a:xfrm>
          <a:prstGeom prst="roundRect">
            <a:avLst>
              <a:gd name="adj" fmla="val 1928"/>
            </a:avLst>
          </a:prstGeom>
          <a:solidFill>
            <a:srgbClr val="FFFCF8"/>
          </a:solidFill>
          <a:ln w="12700">
            <a:solidFill>
              <a:srgbClr val="EAE3D7"/>
            </a:solidFill>
            <a:prstDash val="solid"/>
          </a:ln>
          <a:effectLst>
            <a:outerShdw blurRad="25400" dist="12700" dir="2700000" algn="bl" rotWithShape="0">
              <a:srgbClr val="000000">
                <a:alpha val="10000"/>
              </a:srgbClr>
            </a:outerShdw>
          </a:effectLst>
        </p:spPr>
      </p:sp>
      <p:sp>
        <p:nvSpPr>
          <p:cNvPr id="11" name="Shape 9"/>
          <p:cNvSpPr/>
          <p:nvPr/>
        </p:nvSpPr>
        <p:spPr>
          <a:xfrm>
            <a:off x="658368" y="1325880"/>
            <a:ext cx="3794760" cy="548640"/>
          </a:xfrm>
          <a:prstGeom prst="roundRect">
            <a:avLst>
              <a:gd name="adj" fmla="val 13333"/>
            </a:avLst>
          </a:prstGeom>
          <a:solidFill>
            <a:srgbClr val="78291C"/>
          </a:solidFill>
          <a:ln w="12700">
            <a:solidFill>
              <a:srgbClr val="78291C">
                <a:alpha val="0"/>
              </a:srgbClr>
            </a:solidFill>
            <a:prstDash val="solid"/>
          </a:ln>
        </p:spPr>
      </p:sp>
      <p:sp>
        <p:nvSpPr>
          <p:cNvPr id="12" name="Text 10"/>
          <p:cNvSpPr/>
          <p:nvPr/>
        </p:nvSpPr>
        <p:spPr>
          <a:xfrm>
            <a:off x="886968" y="1472184"/>
            <a:ext cx="3337560" cy="1828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itchFamily="34" charset="0"/>
                <a:ea typeface="Arial" pitchFamily="34" charset="-122"/>
                <a:cs typeface="Arial" pitchFamily="34" charset="-120"/>
              </a:rPr>
              <a:t>Challenges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Shape 11"/>
          <p:cNvSpPr/>
          <p:nvPr/>
        </p:nvSpPr>
        <p:spPr>
          <a:xfrm>
            <a:off x="914400" y="2066544"/>
            <a:ext cx="310896" cy="310896"/>
          </a:xfrm>
          <a:prstGeom prst="ellipse">
            <a:avLst/>
          </a:prstGeom>
          <a:solidFill>
            <a:srgbClr val="78291C"/>
          </a:solidFill>
          <a:ln w="12700">
            <a:solidFill>
              <a:srgbClr val="78291C">
                <a:alpha val="0"/>
              </a:srgbClr>
            </a:solidFill>
            <a:prstDash val="solid"/>
          </a:ln>
        </p:spPr>
      </p:sp>
      <p:sp>
        <p:nvSpPr>
          <p:cNvPr id="14" name="Text 12"/>
          <p:cNvSpPr/>
          <p:nvPr/>
        </p:nvSpPr>
        <p:spPr>
          <a:xfrm>
            <a:off x="914400" y="2112264"/>
            <a:ext cx="310896" cy="128016"/>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itchFamily="34" charset="0"/>
                <a:ea typeface="Arial" pitchFamily="34" charset="-122"/>
                <a:cs typeface="Arial" pitchFamily="34" charset="-120"/>
              </a:rPr>
              <a:t>1</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Text 13"/>
          <p:cNvSpPr/>
          <p:nvPr/>
        </p:nvSpPr>
        <p:spPr>
          <a:xfrm>
            <a:off x="1353312" y="2029968"/>
            <a:ext cx="2825496" cy="1828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430"/>
                </a:solidFill>
                <a:effectLst/>
                <a:uLnTx/>
                <a:uFillTx/>
                <a:latin typeface="Arial" pitchFamily="34" charset="0"/>
                <a:ea typeface="Arial" pitchFamily="34" charset="-122"/>
                <a:cs typeface="Arial" pitchFamily="34" charset="-120"/>
              </a:rPr>
              <a:t>Revenue model</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 14"/>
          <p:cNvSpPr/>
          <p:nvPr/>
        </p:nvSpPr>
        <p:spPr>
          <a:xfrm>
            <a:off x="1353312" y="2249424"/>
            <a:ext cx="2825496" cy="21031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66B75"/>
                </a:solidFill>
                <a:effectLst/>
                <a:uLnTx/>
                <a:uFillTx/>
                <a:latin typeface="Arial" pitchFamily="34" charset="0"/>
                <a:ea typeface="Arial" pitchFamily="34" charset="-122"/>
                <a:cs typeface="Arial" pitchFamily="34" charset="-120"/>
              </a:rPr>
              <a:t>Small scale and tuition dependence limit flexibility.</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Shape 15"/>
          <p:cNvSpPr/>
          <p:nvPr/>
        </p:nvSpPr>
        <p:spPr>
          <a:xfrm>
            <a:off x="859536" y="2670048"/>
            <a:ext cx="3392424" cy="0"/>
          </a:xfrm>
          <a:prstGeom prst="line">
            <a:avLst/>
          </a:prstGeom>
          <a:noFill/>
          <a:ln w="10160">
            <a:solidFill>
              <a:srgbClr val="D7D0C5"/>
            </a:solidFill>
            <a:prstDash val="solid"/>
          </a:ln>
        </p:spPr>
      </p:sp>
      <p:sp>
        <p:nvSpPr>
          <p:cNvPr id="18" name="Shape 16"/>
          <p:cNvSpPr/>
          <p:nvPr/>
        </p:nvSpPr>
        <p:spPr>
          <a:xfrm>
            <a:off x="914400" y="2770632"/>
            <a:ext cx="310896" cy="310896"/>
          </a:xfrm>
          <a:prstGeom prst="ellipse">
            <a:avLst/>
          </a:prstGeom>
          <a:solidFill>
            <a:srgbClr val="78291C"/>
          </a:solidFill>
          <a:ln w="12700">
            <a:solidFill>
              <a:srgbClr val="78291C">
                <a:alpha val="0"/>
              </a:srgbClr>
            </a:solidFill>
            <a:prstDash val="solid"/>
          </a:ln>
        </p:spPr>
      </p:sp>
      <p:sp>
        <p:nvSpPr>
          <p:cNvPr id="19" name="Text 17"/>
          <p:cNvSpPr/>
          <p:nvPr/>
        </p:nvSpPr>
        <p:spPr>
          <a:xfrm>
            <a:off x="914400" y="2816352"/>
            <a:ext cx="310896" cy="128016"/>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itchFamily="34" charset="0"/>
                <a:ea typeface="Arial" pitchFamily="34" charset="-122"/>
                <a:cs typeface="Arial" pitchFamily="34" charset="-120"/>
              </a:rPr>
              <a:t>2</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Text 18"/>
          <p:cNvSpPr/>
          <p:nvPr/>
        </p:nvSpPr>
        <p:spPr>
          <a:xfrm>
            <a:off x="1353312" y="2734056"/>
            <a:ext cx="2825496" cy="1828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430"/>
                </a:solidFill>
                <a:effectLst/>
                <a:uLnTx/>
                <a:uFillTx/>
                <a:latin typeface="Arial" pitchFamily="34" charset="0"/>
                <a:ea typeface="Arial" pitchFamily="34" charset="-122"/>
                <a:cs typeface="Arial" pitchFamily="34" charset="-120"/>
              </a:rPr>
              <a:t>Talent &amp; grants</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Text 19"/>
          <p:cNvSpPr/>
          <p:nvPr/>
        </p:nvSpPr>
        <p:spPr>
          <a:xfrm>
            <a:off x="1353312" y="2953512"/>
            <a:ext cx="2825496" cy="21031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66B75"/>
                </a:solidFill>
                <a:effectLst/>
                <a:uLnTx/>
                <a:uFillTx/>
                <a:latin typeface="Arial" pitchFamily="34" charset="0"/>
                <a:ea typeface="Arial" pitchFamily="34" charset="-122"/>
                <a:cs typeface="Arial" pitchFamily="34" charset="-120"/>
              </a:rPr>
              <a:t>Harder to compete for faculty, staff, and research dollars.</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Shape 20"/>
          <p:cNvSpPr/>
          <p:nvPr/>
        </p:nvSpPr>
        <p:spPr>
          <a:xfrm>
            <a:off x="859536" y="3374136"/>
            <a:ext cx="3392424" cy="0"/>
          </a:xfrm>
          <a:prstGeom prst="line">
            <a:avLst/>
          </a:prstGeom>
          <a:noFill/>
          <a:ln w="10160">
            <a:solidFill>
              <a:srgbClr val="D7D0C5"/>
            </a:solidFill>
            <a:prstDash val="solid"/>
          </a:ln>
        </p:spPr>
      </p:sp>
      <p:sp>
        <p:nvSpPr>
          <p:cNvPr id="23" name="Shape 21"/>
          <p:cNvSpPr/>
          <p:nvPr/>
        </p:nvSpPr>
        <p:spPr>
          <a:xfrm>
            <a:off x="914400" y="3474720"/>
            <a:ext cx="310896" cy="310896"/>
          </a:xfrm>
          <a:prstGeom prst="ellipse">
            <a:avLst/>
          </a:prstGeom>
          <a:solidFill>
            <a:srgbClr val="78291C"/>
          </a:solidFill>
          <a:ln w="12700">
            <a:solidFill>
              <a:srgbClr val="78291C">
                <a:alpha val="0"/>
              </a:srgbClr>
            </a:solidFill>
            <a:prstDash val="solid"/>
          </a:ln>
        </p:spPr>
      </p:sp>
      <p:sp>
        <p:nvSpPr>
          <p:cNvPr id="24" name="Text 22"/>
          <p:cNvSpPr/>
          <p:nvPr/>
        </p:nvSpPr>
        <p:spPr>
          <a:xfrm>
            <a:off x="914400" y="3520440"/>
            <a:ext cx="310896" cy="128016"/>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itchFamily="34" charset="0"/>
                <a:ea typeface="Arial" pitchFamily="34" charset="-122"/>
                <a:cs typeface="Arial" pitchFamily="34" charset="-120"/>
              </a:rPr>
              <a:t>3</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 23"/>
          <p:cNvSpPr/>
          <p:nvPr/>
        </p:nvSpPr>
        <p:spPr>
          <a:xfrm>
            <a:off x="1353312" y="3438144"/>
            <a:ext cx="2825496" cy="1828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430"/>
                </a:solidFill>
                <a:effectLst/>
                <a:uLnTx/>
                <a:uFillTx/>
                <a:latin typeface="Arial" pitchFamily="34" charset="0"/>
                <a:ea typeface="Arial" pitchFamily="34" charset="-122"/>
                <a:cs typeface="Arial" pitchFamily="34" charset="-120"/>
              </a:rPr>
              <a:t>Enrollment headwinds</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6" name="Text 24"/>
          <p:cNvSpPr/>
          <p:nvPr/>
        </p:nvSpPr>
        <p:spPr>
          <a:xfrm>
            <a:off x="1353312" y="3657600"/>
            <a:ext cx="2825496" cy="21031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66B75"/>
                </a:solidFill>
                <a:effectLst/>
                <a:uLnTx/>
                <a:uFillTx/>
                <a:latin typeface="Arial" pitchFamily="34" charset="0"/>
                <a:ea typeface="Arial" pitchFamily="34" charset="-122"/>
                <a:cs typeface="Arial" pitchFamily="34" charset="-120"/>
              </a:rPr>
              <a:t>Demographic shifts and higher-ed skepticism raise pressure.</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Shape 25"/>
          <p:cNvSpPr/>
          <p:nvPr/>
        </p:nvSpPr>
        <p:spPr>
          <a:xfrm>
            <a:off x="859536" y="4078224"/>
            <a:ext cx="3392424" cy="0"/>
          </a:xfrm>
          <a:prstGeom prst="line">
            <a:avLst/>
          </a:prstGeom>
          <a:noFill/>
          <a:ln w="10160">
            <a:solidFill>
              <a:srgbClr val="D7D0C5"/>
            </a:solidFill>
            <a:prstDash val="solid"/>
          </a:ln>
        </p:spPr>
      </p:sp>
      <p:sp>
        <p:nvSpPr>
          <p:cNvPr id="28" name="Shape 26"/>
          <p:cNvSpPr/>
          <p:nvPr/>
        </p:nvSpPr>
        <p:spPr>
          <a:xfrm>
            <a:off x="914400" y="4178808"/>
            <a:ext cx="310896" cy="310896"/>
          </a:xfrm>
          <a:prstGeom prst="ellipse">
            <a:avLst/>
          </a:prstGeom>
          <a:solidFill>
            <a:srgbClr val="78291C"/>
          </a:solidFill>
          <a:ln w="12700">
            <a:solidFill>
              <a:srgbClr val="78291C">
                <a:alpha val="0"/>
              </a:srgbClr>
            </a:solidFill>
            <a:prstDash val="solid"/>
          </a:ln>
        </p:spPr>
      </p:sp>
      <p:sp>
        <p:nvSpPr>
          <p:cNvPr id="29" name="Text 27"/>
          <p:cNvSpPr/>
          <p:nvPr/>
        </p:nvSpPr>
        <p:spPr>
          <a:xfrm>
            <a:off x="914400" y="4224528"/>
            <a:ext cx="310896" cy="128016"/>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itchFamily="34" charset="0"/>
                <a:ea typeface="Arial" pitchFamily="34" charset="-122"/>
                <a:cs typeface="Arial" pitchFamily="34" charset="-120"/>
              </a:rPr>
              <a:t>4</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 28"/>
          <p:cNvSpPr/>
          <p:nvPr/>
        </p:nvSpPr>
        <p:spPr>
          <a:xfrm>
            <a:off x="1353312" y="4142232"/>
            <a:ext cx="2825496" cy="1828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430"/>
                </a:solidFill>
                <a:effectLst/>
                <a:uLnTx/>
                <a:uFillTx/>
                <a:latin typeface="Arial" pitchFamily="34" charset="0"/>
                <a:ea typeface="Arial" pitchFamily="34" charset="-122"/>
                <a:cs typeface="Arial" pitchFamily="34" charset="-120"/>
              </a:rPr>
              <a:t>Research capacity</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1" name="Text 29"/>
          <p:cNvSpPr/>
          <p:nvPr/>
        </p:nvSpPr>
        <p:spPr>
          <a:xfrm>
            <a:off x="1353312" y="4361688"/>
            <a:ext cx="2825496" cy="21031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66B75"/>
                </a:solidFill>
                <a:effectLst/>
                <a:uLnTx/>
                <a:uFillTx/>
                <a:latin typeface="Arial" pitchFamily="34" charset="0"/>
                <a:ea typeface="Arial" pitchFamily="34" charset="-122"/>
                <a:cs typeface="Arial" pitchFamily="34" charset="-120"/>
              </a:rPr>
              <a:t>Labs, equipment, and digital infrastructure are costly.</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Shape 30"/>
          <p:cNvSpPr/>
          <p:nvPr/>
        </p:nvSpPr>
        <p:spPr>
          <a:xfrm>
            <a:off x="859536" y="4782312"/>
            <a:ext cx="3392424" cy="0"/>
          </a:xfrm>
          <a:prstGeom prst="line">
            <a:avLst/>
          </a:prstGeom>
          <a:noFill/>
          <a:ln w="10160">
            <a:solidFill>
              <a:srgbClr val="D7D0C5"/>
            </a:solidFill>
            <a:prstDash val="solid"/>
          </a:ln>
        </p:spPr>
      </p:sp>
      <p:sp>
        <p:nvSpPr>
          <p:cNvPr id="33" name="Shape 31"/>
          <p:cNvSpPr/>
          <p:nvPr/>
        </p:nvSpPr>
        <p:spPr>
          <a:xfrm>
            <a:off x="914400" y="4882896"/>
            <a:ext cx="310896" cy="310896"/>
          </a:xfrm>
          <a:prstGeom prst="ellipse">
            <a:avLst/>
          </a:prstGeom>
          <a:solidFill>
            <a:srgbClr val="78291C"/>
          </a:solidFill>
          <a:ln w="12700">
            <a:solidFill>
              <a:srgbClr val="78291C">
                <a:alpha val="0"/>
              </a:srgbClr>
            </a:solidFill>
            <a:prstDash val="solid"/>
          </a:ln>
        </p:spPr>
      </p:sp>
      <p:sp>
        <p:nvSpPr>
          <p:cNvPr id="34" name="Text 32"/>
          <p:cNvSpPr/>
          <p:nvPr/>
        </p:nvSpPr>
        <p:spPr>
          <a:xfrm>
            <a:off x="914400" y="4928616"/>
            <a:ext cx="310896" cy="128016"/>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itchFamily="34" charset="0"/>
                <a:ea typeface="Arial" pitchFamily="34" charset="-122"/>
                <a:cs typeface="Arial" pitchFamily="34" charset="-120"/>
              </a:rPr>
              <a:t>5</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Text 33"/>
          <p:cNvSpPr/>
          <p:nvPr/>
        </p:nvSpPr>
        <p:spPr>
          <a:xfrm>
            <a:off x="1353312" y="4846320"/>
            <a:ext cx="2825496" cy="1828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430"/>
                </a:solidFill>
                <a:effectLst/>
                <a:uLnTx/>
                <a:uFillTx/>
                <a:latin typeface="Arial" pitchFamily="34" charset="0"/>
                <a:ea typeface="Arial" pitchFamily="34" charset="-122"/>
                <a:cs typeface="Arial" pitchFamily="34" charset="-120"/>
              </a:rPr>
              <a:t>Student support load</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Text 34"/>
          <p:cNvSpPr/>
          <p:nvPr/>
        </p:nvSpPr>
        <p:spPr>
          <a:xfrm>
            <a:off x="1353312" y="5065776"/>
            <a:ext cx="2825496" cy="21031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66B75"/>
                </a:solidFill>
                <a:effectLst/>
                <a:uLnTx/>
                <a:uFillTx/>
                <a:latin typeface="Arial" pitchFamily="34" charset="0"/>
                <a:ea typeface="Arial" pitchFamily="34" charset="-122"/>
                <a:cs typeface="Arial" pitchFamily="34" charset="-120"/>
              </a:rPr>
              <a:t>Retention needs are high for first-gen and Pell students.</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Shape 35"/>
          <p:cNvSpPr/>
          <p:nvPr/>
        </p:nvSpPr>
        <p:spPr>
          <a:xfrm>
            <a:off x="4617720" y="1325880"/>
            <a:ext cx="3794760" cy="4498848"/>
          </a:xfrm>
          <a:prstGeom prst="roundRect">
            <a:avLst>
              <a:gd name="adj" fmla="val 1928"/>
            </a:avLst>
          </a:prstGeom>
          <a:solidFill>
            <a:srgbClr val="FFFCF8"/>
          </a:solidFill>
          <a:ln w="12700">
            <a:solidFill>
              <a:srgbClr val="EAE3D7"/>
            </a:solidFill>
            <a:prstDash val="solid"/>
          </a:ln>
          <a:effectLst>
            <a:outerShdw blurRad="25400" dist="12700" dir="2700000" algn="bl" rotWithShape="0">
              <a:srgbClr val="000000">
                <a:alpha val="10000"/>
              </a:srgbClr>
            </a:outerShdw>
          </a:effectLst>
        </p:spPr>
      </p:sp>
      <p:sp>
        <p:nvSpPr>
          <p:cNvPr id="38" name="Shape 36"/>
          <p:cNvSpPr/>
          <p:nvPr/>
        </p:nvSpPr>
        <p:spPr>
          <a:xfrm>
            <a:off x="4617720" y="1325880"/>
            <a:ext cx="3794760" cy="548640"/>
          </a:xfrm>
          <a:prstGeom prst="roundRect">
            <a:avLst>
              <a:gd name="adj" fmla="val 13333"/>
            </a:avLst>
          </a:prstGeom>
          <a:solidFill>
            <a:srgbClr val="0C2753"/>
          </a:solidFill>
          <a:ln w="12700">
            <a:solidFill>
              <a:srgbClr val="0C2753">
                <a:alpha val="0"/>
              </a:srgbClr>
            </a:solidFill>
            <a:prstDash val="solid"/>
          </a:ln>
        </p:spPr>
      </p:sp>
      <p:sp>
        <p:nvSpPr>
          <p:cNvPr id="39" name="Text 37"/>
          <p:cNvSpPr/>
          <p:nvPr/>
        </p:nvSpPr>
        <p:spPr>
          <a:xfrm>
            <a:off x="4846320" y="1472184"/>
            <a:ext cx="3337560" cy="1828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itchFamily="34" charset="0"/>
                <a:ea typeface="Arial" pitchFamily="34" charset="-122"/>
                <a:cs typeface="Arial" pitchFamily="34" charset="-120"/>
              </a:rPr>
              <a:t>Opportunities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Shape 38"/>
          <p:cNvSpPr/>
          <p:nvPr/>
        </p:nvSpPr>
        <p:spPr>
          <a:xfrm>
            <a:off x="4873752" y="2066544"/>
            <a:ext cx="310896" cy="310896"/>
          </a:xfrm>
          <a:prstGeom prst="ellipse">
            <a:avLst/>
          </a:prstGeom>
          <a:solidFill>
            <a:srgbClr val="0C2753"/>
          </a:solidFill>
          <a:ln w="12700">
            <a:solidFill>
              <a:srgbClr val="0C2753">
                <a:alpha val="0"/>
              </a:srgbClr>
            </a:solidFill>
            <a:prstDash val="solid"/>
          </a:ln>
        </p:spPr>
      </p:sp>
      <p:sp>
        <p:nvSpPr>
          <p:cNvPr id="41" name="Text 39"/>
          <p:cNvSpPr/>
          <p:nvPr/>
        </p:nvSpPr>
        <p:spPr>
          <a:xfrm>
            <a:off x="4873752" y="2112264"/>
            <a:ext cx="310896" cy="128016"/>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itchFamily="34" charset="0"/>
                <a:ea typeface="Arial" pitchFamily="34" charset="-122"/>
                <a:cs typeface="Arial" pitchFamily="34" charset="-120"/>
              </a:rPr>
              <a:t>1</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Text 40"/>
          <p:cNvSpPr/>
          <p:nvPr/>
        </p:nvSpPr>
        <p:spPr>
          <a:xfrm>
            <a:off x="5312664" y="2029968"/>
            <a:ext cx="2825496" cy="1828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430"/>
                </a:solidFill>
                <a:effectLst/>
                <a:uLnTx/>
                <a:uFillTx/>
                <a:latin typeface="Arial" pitchFamily="34" charset="0"/>
                <a:ea typeface="Arial" pitchFamily="34" charset="-122"/>
                <a:cs typeface="Arial" pitchFamily="34" charset="-120"/>
              </a:rPr>
              <a:t>Signature STEM niche</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 41"/>
          <p:cNvSpPr/>
          <p:nvPr/>
        </p:nvSpPr>
        <p:spPr>
          <a:xfrm>
            <a:off x="5312664" y="2249424"/>
            <a:ext cx="2825496" cy="21031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66B75"/>
                </a:solidFill>
                <a:effectLst/>
                <a:uLnTx/>
                <a:uFillTx/>
                <a:latin typeface="Arial" pitchFamily="34" charset="0"/>
                <a:ea typeface="Arial" pitchFamily="34" charset="-122"/>
                <a:cs typeface="Arial" pitchFamily="34" charset="-120"/>
              </a:rPr>
              <a:t>A focused identity sharpens market position and story.</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4" name="Shape 42"/>
          <p:cNvSpPr/>
          <p:nvPr/>
        </p:nvSpPr>
        <p:spPr>
          <a:xfrm>
            <a:off x="4818888" y="2670048"/>
            <a:ext cx="3392424" cy="0"/>
          </a:xfrm>
          <a:prstGeom prst="line">
            <a:avLst/>
          </a:prstGeom>
          <a:noFill/>
          <a:ln w="10160">
            <a:solidFill>
              <a:srgbClr val="D7D0C5"/>
            </a:solidFill>
            <a:prstDash val="solid"/>
          </a:ln>
        </p:spPr>
      </p:sp>
      <p:sp>
        <p:nvSpPr>
          <p:cNvPr id="45" name="Shape 43"/>
          <p:cNvSpPr/>
          <p:nvPr/>
        </p:nvSpPr>
        <p:spPr>
          <a:xfrm>
            <a:off x="4873752" y="2770632"/>
            <a:ext cx="310896" cy="310896"/>
          </a:xfrm>
          <a:prstGeom prst="ellipse">
            <a:avLst/>
          </a:prstGeom>
          <a:solidFill>
            <a:srgbClr val="0C2753"/>
          </a:solidFill>
          <a:ln w="12700">
            <a:solidFill>
              <a:srgbClr val="0C2753">
                <a:alpha val="0"/>
              </a:srgbClr>
            </a:solidFill>
            <a:prstDash val="solid"/>
          </a:ln>
        </p:spPr>
      </p:sp>
      <p:sp>
        <p:nvSpPr>
          <p:cNvPr id="46" name="Text 44"/>
          <p:cNvSpPr/>
          <p:nvPr/>
        </p:nvSpPr>
        <p:spPr>
          <a:xfrm>
            <a:off x="4873752" y="2816352"/>
            <a:ext cx="310896" cy="128016"/>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itchFamily="34" charset="0"/>
                <a:ea typeface="Arial" pitchFamily="34" charset="-122"/>
                <a:cs typeface="Arial" pitchFamily="34" charset="-120"/>
              </a:rPr>
              <a:t>2</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7" name="Text 45"/>
          <p:cNvSpPr/>
          <p:nvPr/>
        </p:nvSpPr>
        <p:spPr>
          <a:xfrm>
            <a:off x="5312664" y="2734056"/>
            <a:ext cx="2825496" cy="1828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430"/>
                </a:solidFill>
                <a:effectLst/>
                <a:uLnTx/>
                <a:uFillTx/>
                <a:latin typeface="Arial" pitchFamily="34" charset="0"/>
                <a:ea typeface="Arial" pitchFamily="34" charset="-122"/>
                <a:cs typeface="Arial" pitchFamily="34" charset="-120"/>
              </a:rPr>
              <a:t>Personalized learning</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Text 46"/>
          <p:cNvSpPr/>
          <p:nvPr/>
        </p:nvSpPr>
        <p:spPr>
          <a:xfrm>
            <a:off x="5312664" y="2953512"/>
            <a:ext cx="2825496" cy="21031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66B75"/>
                </a:solidFill>
                <a:effectLst/>
                <a:uLnTx/>
                <a:uFillTx/>
                <a:latin typeface="Arial" pitchFamily="34" charset="0"/>
                <a:ea typeface="Arial" pitchFamily="34" charset="-122"/>
                <a:cs typeface="Arial" pitchFamily="34" charset="-120"/>
              </a:rPr>
              <a:t>Faculty access and undergraduate research are differentiators.</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Shape 47"/>
          <p:cNvSpPr/>
          <p:nvPr/>
        </p:nvSpPr>
        <p:spPr>
          <a:xfrm>
            <a:off x="4818888" y="3374136"/>
            <a:ext cx="3392424" cy="0"/>
          </a:xfrm>
          <a:prstGeom prst="line">
            <a:avLst/>
          </a:prstGeom>
          <a:noFill/>
          <a:ln w="10160">
            <a:solidFill>
              <a:srgbClr val="D7D0C5"/>
            </a:solidFill>
            <a:prstDash val="solid"/>
          </a:ln>
        </p:spPr>
      </p:sp>
      <p:sp>
        <p:nvSpPr>
          <p:cNvPr id="50" name="Shape 48"/>
          <p:cNvSpPr/>
          <p:nvPr/>
        </p:nvSpPr>
        <p:spPr>
          <a:xfrm>
            <a:off x="4873752" y="3474720"/>
            <a:ext cx="310896" cy="310896"/>
          </a:xfrm>
          <a:prstGeom prst="ellipse">
            <a:avLst/>
          </a:prstGeom>
          <a:solidFill>
            <a:srgbClr val="0C2753"/>
          </a:solidFill>
          <a:ln w="12700">
            <a:solidFill>
              <a:srgbClr val="0C2753">
                <a:alpha val="0"/>
              </a:srgbClr>
            </a:solidFill>
            <a:prstDash val="solid"/>
          </a:ln>
        </p:spPr>
      </p:sp>
      <p:sp>
        <p:nvSpPr>
          <p:cNvPr id="51" name="Text 49"/>
          <p:cNvSpPr/>
          <p:nvPr/>
        </p:nvSpPr>
        <p:spPr>
          <a:xfrm>
            <a:off x="4873752" y="3520440"/>
            <a:ext cx="310896" cy="128016"/>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itchFamily="34" charset="0"/>
                <a:ea typeface="Arial" pitchFamily="34" charset="-122"/>
                <a:cs typeface="Arial" pitchFamily="34" charset="-120"/>
              </a:rPr>
              <a:t>3</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2" name="Text 50"/>
          <p:cNvSpPr/>
          <p:nvPr/>
        </p:nvSpPr>
        <p:spPr>
          <a:xfrm>
            <a:off x="5312664" y="3438144"/>
            <a:ext cx="2825496" cy="1828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430"/>
                </a:solidFill>
                <a:effectLst/>
                <a:uLnTx/>
                <a:uFillTx/>
                <a:latin typeface="Arial" pitchFamily="34" charset="0"/>
                <a:ea typeface="Arial" pitchFamily="34" charset="-122"/>
                <a:cs typeface="Arial" pitchFamily="34" charset="-120"/>
              </a:rPr>
              <a:t>Agile program design</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Text 51"/>
          <p:cNvSpPr/>
          <p:nvPr/>
        </p:nvSpPr>
        <p:spPr>
          <a:xfrm>
            <a:off x="5312664" y="3657600"/>
            <a:ext cx="2825496" cy="21031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66B75"/>
                </a:solidFill>
                <a:effectLst/>
                <a:uLnTx/>
                <a:uFillTx/>
                <a:latin typeface="Arial" pitchFamily="34" charset="0"/>
                <a:ea typeface="Arial" pitchFamily="34" charset="-122"/>
                <a:cs typeface="Arial" pitchFamily="34" charset="-120"/>
              </a:rPr>
              <a:t>Launch faster in AI, data, health, and engineering.</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Shape 52"/>
          <p:cNvSpPr/>
          <p:nvPr/>
        </p:nvSpPr>
        <p:spPr>
          <a:xfrm>
            <a:off x="4818888" y="4078224"/>
            <a:ext cx="3392424" cy="0"/>
          </a:xfrm>
          <a:prstGeom prst="line">
            <a:avLst/>
          </a:prstGeom>
          <a:noFill/>
          <a:ln w="10160">
            <a:solidFill>
              <a:srgbClr val="D7D0C5"/>
            </a:solidFill>
            <a:prstDash val="solid"/>
          </a:ln>
        </p:spPr>
      </p:sp>
      <p:sp>
        <p:nvSpPr>
          <p:cNvPr id="55" name="Shape 53"/>
          <p:cNvSpPr/>
          <p:nvPr/>
        </p:nvSpPr>
        <p:spPr>
          <a:xfrm>
            <a:off x="4873752" y="4178808"/>
            <a:ext cx="310896" cy="310896"/>
          </a:xfrm>
          <a:prstGeom prst="ellipse">
            <a:avLst/>
          </a:prstGeom>
          <a:solidFill>
            <a:srgbClr val="0C2753"/>
          </a:solidFill>
          <a:ln w="12700">
            <a:solidFill>
              <a:srgbClr val="0C2753">
                <a:alpha val="0"/>
              </a:srgbClr>
            </a:solidFill>
            <a:prstDash val="solid"/>
          </a:ln>
        </p:spPr>
      </p:sp>
      <p:sp>
        <p:nvSpPr>
          <p:cNvPr id="56" name="Text 54"/>
          <p:cNvSpPr/>
          <p:nvPr/>
        </p:nvSpPr>
        <p:spPr>
          <a:xfrm>
            <a:off x="4873752" y="4224528"/>
            <a:ext cx="310896" cy="128016"/>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itchFamily="34" charset="0"/>
                <a:ea typeface="Arial" pitchFamily="34" charset="-122"/>
                <a:cs typeface="Arial" pitchFamily="34" charset="-120"/>
              </a:rPr>
              <a:t>4</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Text 55"/>
          <p:cNvSpPr/>
          <p:nvPr/>
        </p:nvSpPr>
        <p:spPr>
          <a:xfrm>
            <a:off x="5312664" y="4142232"/>
            <a:ext cx="2825496" cy="1828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430"/>
                </a:solidFill>
                <a:effectLst/>
                <a:uLnTx/>
                <a:uFillTx/>
                <a:latin typeface="Arial" pitchFamily="34" charset="0"/>
                <a:ea typeface="Arial" pitchFamily="34" charset="-122"/>
                <a:cs typeface="Arial" pitchFamily="34" charset="-120"/>
              </a:rPr>
              <a:t>Partnership engine</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Text 56"/>
          <p:cNvSpPr/>
          <p:nvPr/>
        </p:nvSpPr>
        <p:spPr>
          <a:xfrm>
            <a:off x="5312664" y="4361688"/>
            <a:ext cx="2825496" cy="21031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66B75"/>
                </a:solidFill>
                <a:effectLst/>
                <a:uLnTx/>
                <a:uFillTx/>
                <a:latin typeface="Arial" pitchFamily="34" charset="0"/>
                <a:ea typeface="Arial" pitchFamily="34" charset="-122"/>
                <a:cs typeface="Arial" pitchFamily="34" charset="-120"/>
              </a:rPr>
              <a:t>Grow with labs, industry, healthcare, and K-12 pipelines.</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Shape 57"/>
          <p:cNvSpPr/>
          <p:nvPr/>
        </p:nvSpPr>
        <p:spPr>
          <a:xfrm>
            <a:off x="4818888" y="4782312"/>
            <a:ext cx="3392424" cy="0"/>
          </a:xfrm>
          <a:prstGeom prst="line">
            <a:avLst/>
          </a:prstGeom>
          <a:noFill/>
          <a:ln w="10160">
            <a:solidFill>
              <a:srgbClr val="D7D0C5"/>
            </a:solidFill>
            <a:prstDash val="solid"/>
          </a:ln>
        </p:spPr>
      </p:sp>
      <p:sp>
        <p:nvSpPr>
          <p:cNvPr id="60" name="Shape 58"/>
          <p:cNvSpPr/>
          <p:nvPr/>
        </p:nvSpPr>
        <p:spPr>
          <a:xfrm>
            <a:off x="4873752" y="4882896"/>
            <a:ext cx="310896" cy="310896"/>
          </a:xfrm>
          <a:prstGeom prst="ellipse">
            <a:avLst/>
          </a:prstGeom>
          <a:solidFill>
            <a:srgbClr val="0C2753"/>
          </a:solidFill>
          <a:ln w="12700">
            <a:solidFill>
              <a:srgbClr val="0C2753">
                <a:alpha val="0"/>
              </a:srgbClr>
            </a:solidFill>
            <a:prstDash val="solid"/>
          </a:ln>
        </p:spPr>
      </p:sp>
      <p:sp>
        <p:nvSpPr>
          <p:cNvPr id="61" name="Text 59"/>
          <p:cNvSpPr/>
          <p:nvPr/>
        </p:nvSpPr>
        <p:spPr>
          <a:xfrm>
            <a:off x="4873752" y="4928616"/>
            <a:ext cx="310896" cy="128016"/>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itchFamily="34" charset="0"/>
                <a:ea typeface="Arial" pitchFamily="34" charset="-122"/>
                <a:cs typeface="Arial" pitchFamily="34" charset="-120"/>
              </a:rPr>
              <a:t>5</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Text 60"/>
          <p:cNvSpPr/>
          <p:nvPr/>
        </p:nvSpPr>
        <p:spPr>
          <a:xfrm>
            <a:off x="5312664" y="4846320"/>
            <a:ext cx="2825496" cy="1828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430"/>
                </a:solidFill>
                <a:effectLst/>
                <a:uLnTx/>
                <a:uFillTx/>
                <a:latin typeface="Arial" pitchFamily="34" charset="0"/>
                <a:ea typeface="Arial" pitchFamily="34" charset="-122"/>
                <a:cs typeface="Arial" pitchFamily="34" charset="-120"/>
              </a:rPr>
              <a:t>Regional impact</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Text 61"/>
          <p:cNvSpPr/>
          <p:nvPr/>
        </p:nvSpPr>
        <p:spPr>
          <a:xfrm>
            <a:off x="5312664" y="5065776"/>
            <a:ext cx="2825496" cy="21031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66B75"/>
                </a:solidFill>
                <a:effectLst/>
                <a:uLnTx/>
                <a:uFillTx/>
                <a:latin typeface="Arial" pitchFamily="34" charset="0"/>
                <a:ea typeface="Arial" pitchFamily="34" charset="-122"/>
                <a:cs typeface="Arial" pitchFamily="34" charset="-120"/>
              </a:rPr>
              <a:t>Align programs with workforce needs and applied research.</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Shape 62"/>
          <p:cNvSpPr/>
          <p:nvPr/>
        </p:nvSpPr>
        <p:spPr>
          <a:xfrm>
            <a:off x="8823960" y="1078992"/>
            <a:ext cx="2697480" cy="4983480"/>
          </a:xfrm>
          <a:prstGeom prst="roundRect">
            <a:avLst>
              <a:gd name="adj" fmla="val 2712"/>
            </a:avLst>
          </a:prstGeom>
          <a:solidFill>
            <a:srgbClr val="FFF9F2"/>
          </a:solidFill>
          <a:ln w="12700">
            <a:solidFill>
              <a:srgbClr val="E6DED2"/>
            </a:solidFill>
            <a:prstDash val="solid"/>
          </a:ln>
          <a:effectLst>
            <a:outerShdw blurRad="25400" dist="12700" dir="2700000" algn="bl" rotWithShape="0">
              <a:srgbClr val="000000">
                <a:alpha val="9000"/>
              </a:srgbClr>
            </a:outerShdw>
          </a:effectLst>
        </p:spPr>
      </p:sp>
      <p:pic>
        <p:nvPicPr>
          <p:cNvPr id="65" name="Image 0" descr="/mnt/data/nmt_sign.png"/>
          <p:cNvPicPr>
            <a:picLocks noChangeAspect="1"/>
          </p:cNvPicPr>
          <p:nvPr/>
        </p:nvPicPr>
        <p:blipFill>
          <a:blip r:embed="rId3"/>
          <a:srcRect l="18404" r="18404"/>
          <a:stretch/>
        </p:blipFill>
        <p:spPr>
          <a:xfrm>
            <a:off x="8988552" y="1243584"/>
            <a:ext cx="2359152" cy="1691640"/>
          </a:xfrm>
          <a:prstGeom prst="rect">
            <a:avLst/>
          </a:prstGeom>
        </p:spPr>
      </p:pic>
      <p:sp>
        <p:nvSpPr>
          <p:cNvPr id="66" name="Shape 63"/>
          <p:cNvSpPr/>
          <p:nvPr/>
        </p:nvSpPr>
        <p:spPr>
          <a:xfrm>
            <a:off x="8988552" y="2551176"/>
            <a:ext cx="2359152" cy="384048"/>
          </a:xfrm>
          <a:prstGeom prst="rect">
            <a:avLst/>
          </a:prstGeom>
          <a:solidFill>
            <a:srgbClr val="0C2753">
              <a:alpha val="85000"/>
            </a:srgbClr>
          </a:solidFill>
          <a:ln w="12700">
            <a:solidFill>
              <a:srgbClr val="0C2753">
                <a:alpha val="0"/>
              </a:srgbClr>
            </a:solidFill>
            <a:prstDash val="solid"/>
          </a:ln>
        </p:spPr>
      </p:sp>
      <p:sp>
        <p:nvSpPr>
          <p:cNvPr id="67" name="Text 64"/>
          <p:cNvSpPr/>
          <p:nvPr/>
        </p:nvSpPr>
        <p:spPr>
          <a:xfrm>
            <a:off x="9116568" y="2670048"/>
            <a:ext cx="2121408" cy="11887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itchFamily="34" charset="0"/>
                <a:ea typeface="Arial" pitchFamily="34" charset="-122"/>
                <a:cs typeface="Arial" pitchFamily="34" charset="-120"/>
              </a:rPr>
              <a:t>Distinctive STEM identity</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68" name="Image 1" descr="/mnt/data/nmt_drone.jpg"/>
          <p:cNvPicPr>
            <a:picLocks noChangeAspect="1"/>
          </p:cNvPicPr>
          <p:nvPr/>
        </p:nvPicPr>
        <p:blipFill>
          <a:blip r:embed="rId4"/>
          <a:srcRect l="30041" r="30041"/>
          <a:stretch/>
        </p:blipFill>
        <p:spPr>
          <a:xfrm>
            <a:off x="8988552" y="3136392"/>
            <a:ext cx="2359152" cy="2542032"/>
          </a:xfrm>
          <a:prstGeom prst="rect">
            <a:avLst/>
          </a:prstGeom>
        </p:spPr>
      </p:pic>
      <p:sp>
        <p:nvSpPr>
          <p:cNvPr id="69" name="Shape 65"/>
          <p:cNvSpPr/>
          <p:nvPr/>
        </p:nvSpPr>
        <p:spPr>
          <a:xfrm>
            <a:off x="8988552" y="5230368"/>
            <a:ext cx="2359152" cy="448056"/>
          </a:xfrm>
          <a:prstGeom prst="rect">
            <a:avLst/>
          </a:prstGeom>
          <a:solidFill>
            <a:srgbClr val="78291C">
              <a:alpha val="90000"/>
            </a:srgbClr>
          </a:solidFill>
          <a:ln w="12700">
            <a:solidFill>
              <a:srgbClr val="78291C">
                <a:alpha val="0"/>
              </a:srgbClr>
            </a:solidFill>
            <a:prstDash val="solid"/>
          </a:ln>
        </p:spPr>
      </p:sp>
      <p:sp>
        <p:nvSpPr>
          <p:cNvPr id="70" name="Text 66"/>
          <p:cNvSpPr/>
          <p:nvPr/>
        </p:nvSpPr>
        <p:spPr>
          <a:xfrm>
            <a:off x="9116568" y="5330952"/>
            <a:ext cx="2011680" cy="24688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itchFamily="34" charset="0"/>
                <a:ea typeface="Arial" pitchFamily="34" charset="-122"/>
                <a:cs typeface="Arial" pitchFamily="34" charset="-120"/>
              </a:rPr>
              <a:t>High-touch education</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itchFamily="34" charset="0"/>
                <a:ea typeface="Arial" pitchFamily="34" charset="-122"/>
                <a:cs typeface="Arial" pitchFamily="34" charset="-120"/>
              </a:rPr>
              <a:t>Regional innovation</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Shape 67"/>
          <p:cNvSpPr/>
          <p:nvPr/>
        </p:nvSpPr>
        <p:spPr>
          <a:xfrm>
            <a:off x="658368" y="5925303"/>
            <a:ext cx="7837932" cy="548639"/>
          </a:xfrm>
          <a:prstGeom prst="rect">
            <a:avLst/>
          </a:prstGeom>
          <a:solidFill>
            <a:srgbClr val="EDE4D7"/>
          </a:solidFill>
          <a:ln w="12700">
            <a:solidFill>
              <a:srgbClr val="D8CBB8">
                <a:alpha val="0"/>
              </a:srgbClr>
            </a:solidFill>
            <a:prstDash val="solid"/>
          </a:ln>
        </p:spPr>
      </p:sp>
      <p:sp>
        <p:nvSpPr>
          <p:cNvPr id="72" name="Text 68"/>
          <p:cNvSpPr/>
          <p:nvPr/>
        </p:nvSpPr>
        <p:spPr>
          <a:xfrm>
            <a:off x="841248" y="6117336"/>
            <a:ext cx="7406640" cy="10972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C2753"/>
                </a:solidFill>
                <a:effectLst/>
                <a:uLnTx/>
                <a:uFillTx/>
                <a:latin typeface="Helvetica" panose="020B0604020202020204" pitchFamily="34" charset="0"/>
                <a:ea typeface="Arial" pitchFamily="34" charset="-122"/>
                <a:cs typeface="Helvetica" panose="020B0604020202020204" pitchFamily="34" charset="0"/>
              </a:rPr>
              <a:t>Best path forward: focus the brand, deepen partnerships, and scale student success where small institutions can truly outperform.</a:t>
            </a:r>
            <a:endParaRPr kumimoji="0" lang="en-US" sz="16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7693" y="742706"/>
            <a:ext cx="8306505" cy="646331"/>
          </a:xfrm>
          <a:prstGeom prst="rect">
            <a:avLst/>
          </a:prstGeom>
          <a:noFill/>
        </p:spPr>
        <p:txBody>
          <a:bodyPr wrap="none">
            <a:spAutoFit/>
          </a:bodyPr>
          <a:lstStyle/>
          <a:p>
            <a:r>
              <a:rPr lang="en-US" sz="3600" b="1" dirty="0">
                <a:latin typeface="Helvetica"/>
              </a:rPr>
              <a:t>Key </a:t>
            </a:r>
            <a:r>
              <a:rPr sz="3600" b="1" dirty="0">
                <a:latin typeface="Helvetica"/>
              </a:rPr>
              <a:t>Challenges</a:t>
            </a:r>
            <a:r>
              <a:rPr lang="en-US" sz="3600" b="1" dirty="0">
                <a:latin typeface="Helvetica"/>
              </a:rPr>
              <a:t> for New Mexico Tech</a:t>
            </a:r>
            <a:endParaRPr sz="3600" b="1" dirty="0">
              <a:latin typeface="Helvetica"/>
            </a:endParaRPr>
          </a:p>
        </p:txBody>
      </p:sp>
      <p:sp>
        <p:nvSpPr>
          <p:cNvPr id="3" name="TextBox 2"/>
          <p:cNvSpPr txBox="1"/>
          <p:nvPr/>
        </p:nvSpPr>
        <p:spPr>
          <a:xfrm>
            <a:off x="1037693" y="1718758"/>
            <a:ext cx="10559376" cy="3046988"/>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Helvetica" panose="020B0604020202020204" pitchFamily="34" charset="0"/>
                <a:cs typeface="Helvetica" panose="020B0604020202020204" pitchFamily="34" charset="0"/>
              </a:rPr>
              <a:t>Stabilizing and growing enrollment in a highly specialized STEM institution</a:t>
            </a:r>
          </a:p>
          <a:p>
            <a:pPr marL="342900" indent="-342900">
              <a:buFont typeface="Arial" panose="020B0604020202020204" pitchFamily="34" charset="0"/>
              <a:buChar char="•"/>
            </a:pPr>
            <a:r>
              <a:rPr lang="en-US" sz="2400" dirty="0">
                <a:latin typeface="Helvetica" panose="020B0604020202020204" pitchFamily="34" charset="0"/>
                <a:cs typeface="Helvetica" panose="020B0604020202020204" pitchFamily="34" charset="0"/>
              </a:rPr>
              <a:t>Strengthening research infrastructure and sponsored research capacity</a:t>
            </a:r>
          </a:p>
          <a:p>
            <a:pPr marL="342900" indent="-342900">
              <a:buFont typeface="Arial" panose="020B0604020202020204" pitchFamily="34" charset="0"/>
              <a:buChar char="•"/>
            </a:pPr>
            <a:r>
              <a:rPr lang="en-US" sz="2400" dirty="0">
                <a:latin typeface="Helvetica" panose="020B0604020202020204" pitchFamily="34" charset="0"/>
                <a:cs typeface="Helvetica" panose="020B0604020202020204" pitchFamily="34" charset="0"/>
              </a:rPr>
              <a:t>Expanding graduate programs and research talent pipelines</a:t>
            </a:r>
          </a:p>
          <a:p>
            <a:pPr marL="342900" indent="-342900">
              <a:buFont typeface="Arial" panose="020B0604020202020204" pitchFamily="34" charset="0"/>
              <a:buChar char="•"/>
            </a:pPr>
            <a:r>
              <a:rPr lang="en-US" sz="2400" dirty="0">
                <a:latin typeface="Helvetica" panose="020B0604020202020204" pitchFamily="34" charset="0"/>
                <a:cs typeface="Helvetica" panose="020B0604020202020204" pitchFamily="34" charset="0"/>
              </a:rPr>
              <a:t>Leveraging national laboratories and federal research partnerships</a:t>
            </a:r>
          </a:p>
          <a:p>
            <a:pPr marL="342900" indent="-342900">
              <a:buFont typeface="Arial" panose="020B0604020202020204" pitchFamily="34" charset="0"/>
              <a:buChar char="•"/>
            </a:pPr>
            <a:r>
              <a:rPr lang="en-US" sz="2400" dirty="0">
                <a:latin typeface="Helvetica" panose="020B0604020202020204" pitchFamily="34" charset="0"/>
                <a:cs typeface="Helvetica" panose="020B0604020202020204" pitchFamily="34" charset="0"/>
              </a:rPr>
              <a:t>Increasing national visibility and industry collaboration</a:t>
            </a:r>
          </a:p>
          <a:p>
            <a:pPr marL="342900" indent="-342900">
              <a:buFont typeface="Arial" panose="020B0604020202020204" pitchFamily="34" charset="0"/>
              <a:buChar char="•"/>
            </a:pPr>
            <a:r>
              <a:rPr lang="en-US" sz="2400" dirty="0">
                <a:latin typeface="Helvetica" panose="020B0604020202020204" pitchFamily="34" charset="0"/>
                <a:cs typeface="Helvetica" panose="020B0604020202020204" pitchFamily="34" charset="0"/>
              </a:rPr>
              <a:t>Supporting economic impact while operating from a rural location</a:t>
            </a:r>
          </a:p>
          <a:p>
            <a:pPr marL="342900" indent="-342900">
              <a:buFont typeface="Arial" panose="020B0604020202020204" pitchFamily="34" charset="0"/>
              <a:buChar char="•"/>
            </a:pPr>
            <a:r>
              <a:rPr lang="en-US" sz="2400" dirty="0">
                <a:latin typeface="Helvetica" panose="020B0604020202020204" pitchFamily="34" charset="0"/>
                <a:cs typeface="Helvetica" panose="020B0604020202020204" pitchFamily="34" charset="0"/>
              </a:rPr>
              <a:t>Strengthen the New Mexico Tech community through collaboration, trust, and shared purpose.</a:t>
            </a:r>
            <a:endParaRPr sz="2400" dirty="0">
              <a:latin typeface="Helvetica" panose="020B0604020202020204" pitchFamily="34" charset="0"/>
              <a:cs typeface="Helvetica" panose="020B0604020202020204" pitchFamily="34" charset="0"/>
            </a:endParaRPr>
          </a:p>
        </p:txBody>
      </p:sp>
      <p:sp>
        <p:nvSpPr>
          <p:cNvPr id="4" name="Text 2">
            <a:extLst>
              <a:ext uri="{FF2B5EF4-FFF2-40B4-BE49-F238E27FC236}">
                <a16:creationId xmlns:a16="http://schemas.microsoft.com/office/drawing/2014/main" id="{8A6746FA-93CB-4691-84C3-80C585CE10D2}"/>
              </a:ext>
            </a:extLst>
          </p:cNvPr>
          <p:cNvSpPr/>
          <p:nvPr/>
        </p:nvSpPr>
        <p:spPr>
          <a:xfrm>
            <a:off x="9817768" y="452387"/>
            <a:ext cx="2214212" cy="201168"/>
          </a:xfrm>
          <a:prstGeom prst="rect">
            <a:avLst/>
          </a:prstGeom>
          <a:noFill/>
          <a:ln/>
        </p:spPr>
        <p:txBody>
          <a:bodyPr wrap="square" lIns="0" tIns="0" rIns="0" bIns="0" rtlCol="0" anchor="ctr"/>
          <a:lstStyle/>
          <a:p>
            <a:pPr marL="0" indent="0" algn="r">
              <a:buNone/>
            </a:pPr>
            <a:r>
              <a:rPr lang="en-US" b="1" dirty="0">
                <a:solidFill>
                  <a:srgbClr val="7B1E1E"/>
                </a:solidFill>
                <a:latin typeface="Helvetica"/>
              </a:rPr>
              <a:t>NMT CHALLENGES</a:t>
            </a:r>
            <a:endParaRPr lang="en-US" dirty="0"/>
          </a:p>
        </p:txBody>
      </p:sp>
      <p:pic>
        <p:nvPicPr>
          <p:cNvPr id="3074" name="Picture 2" descr="https://images.openai.com/static-rsc-3/ybx4XyL0qWdMvMfUPGVlnrhVYRXffONqYf1zqJZYR3F6iVsw-hXzg1xggPQKk4CHNjxoNTmgChjwmqXepYNAuYXSkMSswke5URpaQQWzQJs?purpose=fullsize&amp;v=1">
            <a:extLst>
              <a:ext uri="{FF2B5EF4-FFF2-40B4-BE49-F238E27FC236}">
                <a16:creationId xmlns:a16="http://schemas.microsoft.com/office/drawing/2014/main" id="{655A851A-E95E-4F4C-8CA9-A8C5DE399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8753" y="5014762"/>
            <a:ext cx="2861699" cy="16074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12A31C8-A57F-48FF-9842-98F89A5F59FA}"/>
              </a:ext>
            </a:extLst>
          </p:cNvPr>
          <p:cNvSpPr/>
          <p:nvPr/>
        </p:nvSpPr>
        <p:spPr>
          <a:xfrm>
            <a:off x="10532907" y="4706985"/>
            <a:ext cx="1567545" cy="307777"/>
          </a:xfrm>
          <a:prstGeom prst="rect">
            <a:avLst/>
          </a:prstGeom>
        </p:spPr>
        <p:txBody>
          <a:bodyPr wrap="none">
            <a:spAutoFit/>
          </a:bodyPr>
          <a:lstStyle/>
          <a:p>
            <a:r>
              <a:rPr lang="en-US" sz="1400" dirty="0">
                <a:latin typeface="Helvetica" panose="020B0604020202020204" pitchFamily="34" charset="0"/>
                <a:cs typeface="Helvetica" panose="020B0604020202020204" pitchFamily="34" charset="0"/>
              </a:rPr>
              <a:t>Very Large Array </a:t>
            </a:r>
          </a:p>
        </p:txBody>
      </p:sp>
      <p:pic>
        <p:nvPicPr>
          <p:cNvPr id="2050" name="Picture 2" descr="Missile Range">
            <a:extLst>
              <a:ext uri="{FF2B5EF4-FFF2-40B4-BE49-F238E27FC236}">
                <a16:creationId xmlns:a16="http://schemas.microsoft.com/office/drawing/2014/main" id="{CBC1419B-1D6E-4FF1-A642-7D192D55A1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48" y="4778857"/>
            <a:ext cx="2497648" cy="18433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94A0DA4-B7B1-442B-ACF9-A2EED6693379}"/>
              </a:ext>
            </a:extLst>
          </p:cNvPr>
          <p:cNvSpPr/>
          <p:nvPr/>
        </p:nvSpPr>
        <p:spPr>
          <a:xfrm>
            <a:off x="2650805" y="6300685"/>
            <a:ext cx="2292551" cy="307777"/>
          </a:xfrm>
          <a:prstGeom prst="rect">
            <a:avLst/>
          </a:prstGeom>
        </p:spPr>
        <p:txBody>
          <a:bodyPr wrap="none">
            <a:spAutoFit/>
          </a:bodyPr>
          <a:lstStyle/>
          <a:p>
            <a:r>
              <a:rPr lang="en-US" sz="1400" dirty="0">
                <a:latin typeface="Helvetica" panose="020B0604020202020204" pitchFamily="34" charset="0"/>
                <a:cs typeface="Helvetica" panose="020B0604020202020204" pitchFamily="34" charset="0"/>
              </a:rPr>
              <a:t>Collaboration with EMRTC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9785" y="623796"/>
            <a:ext cx="10202778" cy="1200329"/>
          </a:xfrm>
          <a:prstGeom prst="rect">
            <a:avLst/>
          </a:prstGeom>
          <a:noFill/>
        </p:spPr>
        <p:txBody>
          <a:bodyPr wrap="square">
            <a:spAutoFit/>
          </a:bodyPr>
          <a:lstStyle/>
          <a:p>
            <a:r>
              <a:rPr lang="en-US" sz="3600" b="1" dirty="0">
                <a:latin typeface="Helvetica"/>
              </a:rPr>
              <a:t>Opportunities and </a:t>
            </a:r>
            <a:r>
              <a:rPr sz="3600" b="1" dirty="0">
                <a:latin typeface="Helvetica"/>
              </a:rPr>
              <a:t>Strengths Positioning </a:t>
            </a:r>
            <a:endParaRPr lang="en-US" sz="3600" b="1" dirty="0">
              <a:latin typeface="Helvetica"/>
            </a:endParaRPr>
          </a:p>
          <a:p>
            <a:r>
              <a:rPr sz="3600" b="1" dirty="0">
                <a:latin typeface="Helvetica"/>
              </a:rPr>
              <a:t>New Mexico Tech </a:t>
            </a:r>
            <a:r>
              <a:rPr lang="en-US" sz="3600" b="1" dirty="0">
                <a:latin typeface="Helvetica"/>
              </a:rPr>
              <a:t> f</a:t>
            </a:r>
            <a:r>
              <a:rPr sz="3600" b="1" dirty="0">
                <a:latin typeface="Helvetica"/>
              </a:rPr>
              <a:t>or the Future</a:t>
            </a:r>
          </a:p>
        </p:txBody>
      </p:sp>
      <p:sp>
        <p:nvSpPr>
          <p:cNvPr id="3" name="TextBox 2"/>
          <p:cNvSpPr txBox="1"/>
          <p:nvPr/>
        </p:nvSpPr>
        <p:spPr>
          <a:xfrm>
            <a:off x="1289785" y="2090172"/>
            <a:ext cx="10202779" cy="2677656"/>
          </a:xfrm>
          <a:prstGeom prst="rect">
            <a:avLst/>
          </a:prstGeom>
          <a:noFill/>
        </p:spPr>
        <p:txBody>
          <a:bodyPr wrap="square">
            <a:spAutoFit/>
          </a:bodyPr>
          <a:lstStyle/>
          <a:p>
            <a:pPr marL="342900" indent="-342900">
              <a:buFont typeface="Arial" panose="020B0604020202020204" pitchFamily="34" charset="0"/>
              <a:buChar char="•"/>
            </a:pPr>
            <a:r>
              <a:rPr sz="2400" dirty="0">
                <a:latin typeface="Helvetica"/>
              </a:rPr>
              <a:t>Research distinction: productivity and national reputation</a:t>
            </a:r>
          </a:p>
          <a:p>
            <a:pPr marL="342900" indent="-342900">
              <a:buFont typeface="Arial" panose="020B0604020202020204" pitchFamily="34" charset="0"/>
              <a:buChar char="•"/>
            </a:pPr>
            <a:r>
              <a:rPr sz="2400" dirty="0">
                <a:latin typeface="Helvetica"/>
              </a:rPr>
              <a:t>National laboratory ecosystem: strong ties with federal agencies and national labs</a:t>
            </a:r>
          </a:p>
          <a:p>
            <a:pPr marL="342900" indent="-342900">
              <a:buFont typeface="Arial" panose="020B0604020202020204" pitchFamily="34" charset="0"/>
              <a:buChar char="•"/>
            </a:pPr>
            <a:r>
              <a:rPr sz="2400" dirty="0">
                <a:latin typeface="Helvetica"/>
              </a:rPr>
              <a:t>Hands‑on STEM education with close faculty–student engagement</a:t>
            </a:r>
          </a:p>
          <a:p>
            <a:pPr marL="342900" indent="-342900">
              <a:buFont typeface="Arial" panose="020B0604020202020204" pitchFamily="34" charset="0"/>
              <a:buChar char="•"/>
            </a:pPr>
            <a:r>
              <a:rPr sz="2400" dirty="0">
                <a:latin typeface="Helvetica"/>
              </a:rPr>
              <a:t>Distinctive public mission focused on science, engineering, and applied discovery</a:t>
            </a:r>
            <a:endParaRPr lang="en-US" sz="2400" dirty="0">
              <a:latin typeface="Helvetica"/>
            </a:endParaRPr>
          </a:p>
          <a:p>
            <a:pPr marL="342900" indent="-342900">
              <a:buFont typeface="Arial" panose="020B0604020202020204" pitchFamily="34" charset="0"/>
              <a:buChar char="•"/>
            </a:pPr>
            <a:r>
              <a:rPr lang="en-US" sz="2400" dirty="0">
                <a:latin typeface="Helvetica"/>
              </a:rPr>
              <a:t>Community that supports the Institution</a:t>
            </a:r>
            <a:endParaRPr sz="2400" dirty="0">
              <a:latin typeface="Helvetica"/>
            </a:endParaRPr>
          </a:p>
        </p:txBody>
      </p:sp>
      <p:sp>
        <p:nvSpPr>
          <p:cNvPr id="4" name="Text 2">
            <a:extLst>
              <a:ext uri="{FF2B5EF4-FFF2-40B4-BE49-F238E27FC236}">
                <a16:creationId xmlns:a16="http://schemas.microsoft.com/office/drawing/2014/main" id="{99FD5EC6-20B3-461D-82B1-1FEA1647C0EF}"/>
              </a:ext>
            </a:extLst>
          </p:cNvPr>
          <p:cNvSpPr/>
          <p:nvPr/>
        </p:nvSpPr>
        <p:spPr>
          <a:xfrm>
            <a:off x="9933218" y="351803"/>
            <a:ext cx="2022562" cy="201168"/>
          </a:xfrm>
          <a:prstGeom prst="rect">
            <a:avLst/>
          </a:prstGeom>
          <a:noFill/>
          <a:ln/>
        </p:spPr>
        <p:txBody>
          <a:bodyPr wrap="square" lIns="0" tIns="0" rIns="0" bIns="0" rtlCol="0" anchor="ctr"/>
          <a:lstStyle/>
          <a:p>
            <a:pPr marL="0" indent="0" algn="r">
              <a:buNone/>
            </a:pPr>
            <a:r>
              <a:rPr lang="en-US" b="1" dirty="0">
                <a:solidFill>
                  <a:srgbClr val="7B1E1E"/>
                </a:solidFill>
                <a:latin typeface="Helvetica"/>
              </a:rPr>
              <a:t>NMT STRENGTHS</a:t>
            </a:r>
            <a:endParaRPr lang="en-US" dirty="0"/>
          </a:p>
        </p:txBody>
      </p:sp>
      <p:pic>
        <p:nvPicPr>
          <p:cNvPr id="2050" name="Picture 2" descr="https://res.cloudinary.com/simpleview/image/upload/v1477695266/clients/newmexico/Socorro_Plaza_25_70a21b08-b5fe-4d68-b88f-a49e1637094b.jpg">
            <a:extLst>
              <a:ext uri="{FF2B5EF4-FFF2-40B4-BE49-F238E27FC236}">
                <a16:creationId xmlns:a16="http://schemas.microsoft.com/office/drawing/2014/main" id="{EE17BBE4-ACEC-43A0-8CCE-F5E9AABB3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4429" y="4239800"/>
            <a:ext cx="3227588" cy="23390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2">
            <a:extLst>
              <a:ext uri="{FF2B5EF4-FFF2-40B4-BE49-F238E27FC236}">
                <a16:creationId xmlns:a16="http://schemas.microsoft.com/office/drawing/2014/main" id="{30E17294-FAD6-4C11-8FEA-94056CD805D6}"/>
              </a:ext>
            </a:extLst>
          </p:cNvPr>
          <p:cNvSpPr/>
          <p:nvPr/>
        </p:nvSpPr>
        <p:spPr>
          <a:xfrm>
            <a:off x="10510787" y="457200"/>
            <a:ext cx="1463040" cy="201168"/>
          </a:xfrm>
          <a:prstGeom prst="rect">
            <a:avLst/>
          </a:prstGeom>
          <a:noFill/>
          <a:ln/>
        </p:spPr>
        <p:txBody>
          <a:bodyPr wrap="square" lIns="0" tIns="0" rIns="0" bIns="0" rtlCol="0" anchor="ctr"/>
          <a:lstStyle/>
          <a:p>
            <a:pPr marL="0" indent="0" algn="r">
              <a:buNone/>
            </a:pPr>
            <a:r>
              <a:rPr lang="en-US" b="1" dirty="0">
                <a:solidFill>
                  <a:srgbClr val="7B1E1E"/>
                </a:solidFill>
                <a:latin typeface="Helvetica"/>
              </a:rPr>
              <a:t>VISION</a:t>
            </a:r>
            <a:endParaRPr lang="en-US" dirty="0"/>
          </a:p>
        </p:txBody>
      </p:sp>
      <p:sp>
        <p:nvSpPr>
          <p:cNvPr id="4" name="Oval 3">
            <a:extLst>
              <a:ext uri="{FF2B5EF4-FFF2-40B4-BE49-F238E27FC236}">
                <a16:creationId xmlns:a16="http://schemas.microsoft.com/office/drawing/2014/main" id="{9F69A7FF-BF72-4055-AAEB-848C58C847E9}"/>
              </a:ext>
            </a:extLst>
          </p:cNvPr>
          <p:cNvSpPr/>
          <p:nvPr/>
        </p:nvSpPr>
        <p:spPr>
          <a:xfrm>
            <a:off x="4499811" y="2440005"/>
            <a:ext cx="2194560" cy="2194560"/>
          </a:xfrm>
          <a:prstGeom prst="ellipse">
            <a:avLst/>
          </a:prstGeom>
          <a:solidFill>
            <a:srgbClr val="80002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sz="2000" b="1" i="0" u="none" strike="noStrike" kern="0" cap="none" spc="0" normalizeH="0" baseline="0" noProof="0" dirty="0">
                <a:ln>
                  <a:noFill/>
                </a:ln>
                <a:solidFill>
                  <a:schemeClr val="bg1"/>
                </a:solidFill>
                <a:effectLst/>
                <a:uLnTx/>
                <a:uFillTx/>
                <a:latin typeface="Helvetica" panose="020B0604020202020204" pitchFamily="34" charset="0"/>
                <a:cs typeface="Helvetica" panose="020B0604020202020204" pitchFamily="34" charset="0"/>
              </a:rPr>
              <a:t>Ignite</a:t>
            </a:r>
          </a:p>
          <a:p>
            <a:pPr marL="0" marR="0" lvl="0" indent="0" algn="ctr" defTabSz="45720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chemeClr val="bg1"/>
                </a:solidFill>
                <a:effectLst/>
                <a:uLnTx/>
                <a:uFillTx/>
                <a:latin typeface="Helvetica" panose="020B0604020202020204" pitchFamily="34" charset="0"/>
                <a:cs typeface="Helvetica" panose="020B0604020202020204" pitchFamily="34" charset="0"/>
              </a:rPr>
              <a:t>New Mexico Tech</a:t>
            </a:r>
          </a:p>
        </p:txBody>
      </p:sp>
      <p:sp>
        <p:nvSpPr>
          <p:cNvPr id="5" name="TextBox 4">
            <a:extLst>
              <a:ext uri="{FF2B5EF4-FFF2-40B4-BE49-F238E27FC236}">
                <a16:creationId xmlns:a16="http://schemas.microsoft.com/office/drawing/2014/main" id="{27550402-0F89-4D3C-97AF-4343E6EA63AB}"/>
              </a:ext>
            </a:extLst>
          </p:cNvPr>
          <p:cNvSpPr txBox="1"/>
          <p:nvPr/>
        </p:nvSpPr>
        <p:spPr>
          <a:xfrm>
            <a:off x="2281188" y="173063"/>
            <a:ext cx="7579895" cy="769441"/>
          </a:xfrm>
          <a:prstGeom prst="rect">
            <a:avLst/>
          </a:prstGeom>
          <a:noFill/>
        </p:spPr>
        <p:txBody>
          <a:bodyPr wrap="square">
            <a:spAutoFit/>
          </a:bodyPr>
          <a:lstStyle/>
          <a:p>
            <a:pPr algn="ctr"/>
            <a:r>
              <a:rPr sz="4400" b="1" dirty="0">
                <a:solidFill>
                  <a:srgbClr val="800020"/>
                </a:solidFill>
                <a:latin typeface="Helvetica" panose="020B0604020202020204" pitchFamily="34" charset="0"/>
                <a:cs typeface="Helvetica" panose="020B0604020202020204" pitchFamily="34" charset="0"/>
              </a:rPr>
              <a:t>IGNITE NEW MEXICO TECH</a:t>
            </a:r>
          </a:p>
        </p:txBody>
      </p:sp>
      <p:sp>
        <p:nvSpPr>
          <p:cNvPr id="6" name="Rounded Rectangle 5">
            <a:extLst>
              <a:ext uri="{FF2B5EF4-FFF2-40B4-BE49-F238E27FC236}">
                <a16:creationId xmlns:a16="http://schemas.microsoft.com/office/drawing/2014/main" id="{6413CBF5-9B19-4616-BCE6-49E5AD7FB2CC}"/>
              </a:ext>
            </a:extLst>
          </p:cNvPr>
          <p:cNvSpPr/>
          <p:nvPr/>
        </p:nvSpPr>
        <p:spPr>
          <a:xfrm>
            <a:off x="1333099" y="2926080"/>
            <a:ext cx="2560320" cy="1005840"/>
          </a:xfrm>
          <a:prstGeom prst="roundRect">
            <a:avLst/>
          </a:prstGeom>
          <a:solidFill>
            <a:srgbClr val="E6E6E6"/>
          </a:solidFill>
          <a:ln w="25400">
            <a:solidFill>
              <a:srgbClr val="80002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2000" b="1" dirty="0">
                <a:solidFill>
                  <a:srgbClr val="800000"/>
                </a:solidFill>
                <a:latin typeface="Helvetica" panose="020B0604020202020204" pitchFamily="34" charset="0"/>
                <a:cs typeface="Helvetica" panose="020B0604020202020204" pitchFamily="34" charset="0"/>
              </a:rPr>
              <a:t>Access &amp; Excellence</a:t>
            </a:r>
          </a:p>
        </p:txBody>
      </p:sp>
      <p:sp>
        <p:nvSpPr>
          <p:cNvPr id="7" name="Rounded Rectangle 6">
            <a:extLst>
              <a:ext uri="{FF2B5EF4-FFF2-40B4-BE49-F238E27FC236}">
                <a16:creationId xmlns:a16="http://schemas.microsoft.com/office/drawing/2014/main" id="{EFAA1307-DE79-4C42-8700-9F0542E9F4B4}"/>
              </a:ext>
            </a:extLst>
          </p:cNvPr>
          <p:cNvSpPr/>
          <p:nvPr/>
        </p:nvSpPr>
        <p:spPr>
          <a:xfrm>
            <a:off x="7300763" y="2906830"/>
            <a:ext cx="2560320" cy="1005840"/>
          </a:xfrm>
          <a:prstGeom prst="roundRect">
            <a:avLst/>
          </a:prstGeom>
          <a:solidFill>
            <a:srgbClr val="E6E6E6"/>
          </a:solidFill>
          <a:ln w="25400">
            <a:solidFill>
              <a:srgbClr val="80002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2000" b="1" dirty="0">
                <a:solidFill>
                  <a:srgbClr val="800000"/>
                </a:solidFill>
                <a:latin typeface="Helvetica" panose="020B0604020202020204" pitchFamily="34" charset="0"/>
                <a:cs typeface="Helvetica" panose="020B0604020202020204" pitchFamily="34" charset="0"/>
              </a:rPr>
              <a:t>Strategic</a:t>
            </a:r>
          </a:p>
          <a:p>
            <a:pPr algn="ctr"/>
            <a:r>
              <a:rPr sz="2000" b="1" dirty="0">
                <a:solidFill>
                  <a:srgbClr val="800000"/>
                </a:solidFill>
                <a:latin typeface="Helvetica" panose="020B0604020202020204" pitchFamily="34" charset="0"/>
                <a:cs typeface="Helvetica" panose="020B0604020202020204" pitchFamily="34" charset="0"/>
              </a:rPr>
              <a:t>Partnerships</a:t>
            </a:r>
          </a:p>
        </p:txBody>
      </p:sp>
      <p:sp>
        <p:nvSpPr>
          <p:cNvPr id="8" name="Rounded Rectangle 7">
            <a:extLst>
              <a:ext uri="{FF2B5EF4-FFF2-40B4-BE49-F238E27FC236}">
                <a16:creationId xmlns:a16="http://schemas.microsoft.com/office/drawing/2014/main" id="{830C8B88-C534-4E2C-B2AC-B4F603503D50}"/>
              </a:ext>
            </a:extLst>
          </p:cNvPr>
          <p:cNvSpPr/>
          <p:nvPr/>
        </p:nvSpPr>
        <p:spPr>
          <a:xfrm>
            <a:off x="4195412" y="5034009"/>
            <a:ext cx="2803358" cy="1005840"/>
          </a:xfrm>
          <a:prstGeom prst="roundRect">
            <a:avLst/>
          </a:prstGeom>
          <a:solidFill>
            <a:srgbClr val="E6E6E6"/>
          </a:solidFill>
          <a:ln w="25400">
            <a:solidFill>
              <a:srgbClr val="80002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2000" dirty="0">
                <a:solidFill>
                  <a:srgbClr val="800000"/>
                </a:solidFill>
                <a:latin typeface="Helvetica" panose="020B0604020202020204" pitchFamily="34" charset="0"/>
                <a:cs typeface="Helvetica" panose="020B0604020202020204" pitchFamily="34" charset="0"/>
              </a:rPr>
              <a:t>Experiential Learning</a:t>
            </a:r>
          </a:p>
          <a:p>
            <a:pPr algn="ctr"/>
            <a:r>
              <a:rPr sz="2000" dirty="0">
                <a:solidFill>
                  <a:srgbClr val="800000"/>
                </a:solidFill>
                <a:latin typeface="Helvetica" panose="020B0604020202020204" pitchFamily="34" charset="0"/>
                <a:cs typeface="Helvetica" panose="020B0604020202020204" pitchFamily="34" charset="0"/>
              </a:rPr>
              <a:t>&amp; </a:t>
            </a:r>
            <a:r>
              <a:rPr sz="2000" b="1" dirty="0">
                <a:solidFill>
                  <a:srgbClr val="800000"/>
                </a:solidFill>
                <a:latin typeface="Helvetica" panose="020B0604020202020204" pitchFamily="34" charset="0"/>
                <a:cs typeface="Helvetica" panose="020B0604020202020204" pitchFamily="34" charset="0"/>
              </a:rPr>
              <a:t>Student </a:t>
            </a:r>
            <a:r>
              <a:rPr lang="en-US" sz="2000" b="1" dirty="0">
                <a:solidFill>
                  <a:srgbClr val="800000"/>
                </a:solidFill>
                <a:latin typeface="Helvetica" panose="020B0604020202020204" pitchFamily="34" charset="0"/>
                <a:cs typeface="Helvetica" panose="020B0604020202020204" pitchFamily="34" charset="0"/>
              </a:rPr>
              <a:t>Outcomes</a:t>
            </a:r>
            <a:endParaRPr sz="2000" b="1" dirty="0">
              <a:solidFill>
                <a:srgbClr val="800000"/>
              </a:solidFill>
              <a:latin typeface="Helvetica" panose="020B0604020202020204" pitchFamily="34" charset="0"/>
              <a:cs typeface="Helvetica" panose="020B0604020202020204" pitchFamily="34" charset="0"/>
            </a:endParaRPr>
          </a:p>
        </p:txBody>
      </p:sp>
      <p:sp>
        <p:nvSpPr>
          <p:cNvPr id="9" name="Rounded Rectangle 7">
            <a:extLst>
              <a:ext uri="{FF2B5EF4-FFF2-40B4-BE49-F238E27FC236}">
                <a16:creationId xmlns:a16="http://schemas.microsoft.com/office/drawing/2014/main" id="{3456C868-CA59-4F62-B748-4F18A4698D5D}"/>
              </a:ext>
            </a:extLst>
          </p:cNvPr>
          <p:cNvSpPr/>
          <p:nvPr/>
        </p:nvSpPr>
        <p:spPr>
          <a:xfrm>
            <a:off x="2704700" y="1114125"/>
            <a:ext cx="2709511" cy="1005840"/>
          </a:xfrm>
          <a:prstGeom prst="roundRect">
            <a:avLst/>
          </a:prstGeom>
          <a:solidFill>
            <a:srgbClr val="E6E6E6"/>
          </a:solidFill>
          <a:ln w="25400">
            <a:solidFill>
              <a:srgbClr val="80002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800000"/>
                </a:solidFill>
                <a:latin typeface="Helvetica" panose="020B0604020202020204" pitchFamily="34" charset="0"/>
                <a:cs typeface="Helvetica" panose="020B0604020202020204" pitchFamily="34" charset="0"/>
              </a:rPr>
              <a:t>Research Impact</a:t>
            </a:r>
          </a:p>
          <a:p>
            <a:pPr algn="ctr"/>
            <a:r>
              <a:rPr lang="en-US" sz="2000" dirty="0">
                <a:solidFill>
                  <a:srgbClr val="800000"/>
                </a:solidFill>
                <a:latin typeface="Helvetica" panose="020B0604020202020204" pitchFamily="34" charset="0"/>
                <a:cs typeface="Helvetica" panose="020B0604020202020204" pitchFamily="34" charset="0"/>
              </a:rPr>
              <a:t>&amp; Infrastructure</a:t>
            </a:r>
          </a:p>
        </p:txBody>
      </p:sp>
      <p:sp>
        <p:nvSpPr>
          <p:cNvPr id="10" name="Rounded Rectangle 8">
            <a:extLst>
              <a:ext uri="{FF2B5EF4-FFF2-40B4-BE49-F238E27FC236}">
                <a16:creationId xmlns:a16="http://schemas.microsoft.com/office/drawing/2014/main" id="{2E60E488-7CC2-48AF-A707-01D2466B9692}"/>
              </a:ext>
            </a:extLst>
          </p:cNvPr>
          <p:cNvSpPr/>
          <p:nvPr/>
        </p:nvSpPr>
        <p:spPr>
          <a:xfrm>
            <a:off x="6096000" y="1114125"/>
            <a:ext cx="2709511" cy="1005840"/>
          </a:xfrm>
          <a:prstGeom prst="roundRect">
            <a:avLst/>
          </a:prstGeom>
          <a:solidFill>
            <a:srgbClr val="E6E6E6"/>
          </a:solidFill>
          <a:ln w="25400">
            <a:solidFill>
              <a:srgbClr val="80002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2000" b="1" dirty="0">
                <a:solidFill>
                  <a:srgbClr val="800000"/>
                </a:solidFill>
                <a:latin typeface="Helvetica" panose="020B0604020202020204" pitchFamily="34" charset="0"/>
                <a:cs typeface="Helvetica" panose="020B0604020202020204" pitchFamily="34" charset="0"/>
              </a:rPr>
              <a:t>Financial Resilience</a:t>
            </a:r>
          </a:p>
          <a:p>
            <a:pPr algn="ctr"/>
            <a:r>
              <a:rPr sz="2000" dirty="0">
                <a:solidFill>
                  <a:srgbClr val="800000"/>
                </a:solidFill>
                <a:latin typeface="Helvetica" panose="020B0604020202020204" pitchFamily="34" charset="0"/>
                <a:cs typeface="Helvetica" panose="020B0604020202020204" pitchFamily="34" charset="0"/>
              </a:rPr>
              <a:t>&amp; Operational Trust</a:t>
            </a:r>
          </a:p>
        </p:txBody>
      </p:sp>
      <p:pic>
        <p:nvPicPr>
          <p:cNvPr id="1026" name="Picture 2" descr="https://scontent-dfw5-1.xx.fbcdn.net/v/t39.30808-6/536576670_1318216066970627_6804628873652804154_n.jpg?stp=dst-jpg_s960x960_tt6&amp;_nc_cat=111&amp;ccb=1-7&amp;_nc_sid=2a1932&amp;_nc_ohc=dFNNkoDPijsQ7kNvwHIAHBw&amp;_nc_oc=AdpVw6vMoRFH6kewO1__Ms5g356cwne6XWNZdDr_SRiAsVYdDum2YQDKSvblZqjzSh8&amp;_nc_zt=23&amp;_nc_ht=scontent-dfw5-1.xx&amp;_nc_gid=pi8pmDtfOwxpVPkNWcDCZw&amp;_nc_ss=7a30f&amp;oh=00_AfyEuF0QcII-U9rIYtSHl-kuh9LPCmxlfotNVE8Ka4EtNg&amp;oe=69C21E43">
            <a:extLst>
              <a:ext uri="{FF2B5EF4-FFF2-40B4-BE49-F238E27FC236}">
                <a16:creationId xmlns:a16="http://schemas.microsoft.com/office/drawing/2014/main" id="{39AE00DA-0321-446D-9BE7-71E494379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3079" y="4386650"/>
            <a:ext cx="390144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37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548639" y="411480"/>
            <a:ext cx="9394257" cy="411480"/>
          </a:xfrm>
          <a:prstGeom prst="rect">
            <a:avLst/>
          </a:prstGeom>
          <a:noFill/>
          <a:ln/>
        </p:spPr>
        <p:txBody>
          <a:bodyPr wrap="square" lIns="0" tIns="0" rIns="0" bIns="0" rtlCol="0" anchor="ctr"/>
          <a:lstStyle/>
          <a:p>
            <a:pPr marL="0" indent="0">
              <a:buNone/>
            </a:pPr>
            <a:r>
              <a:rPr lang="en-US" sz="2800" b="1" dirty="0">
                <a:solidFill>
                  <a:srgbClr val="1E1E1E"/>
                </a:solidFill>
                <a:latin typeface="Helvetica" pitchFamily="34" charset="0"/>
                <a:ea typeface="Aptos Display" pitchFamily="34" charset="-122"/>
                <a:cs typeface="Aptos Display" pitchFamily="34" charset="-120"/>
              </a:rPr>
              <a:t>Vision for the Next Chapter: </a:t>
            </a:r>
            <a:r>
              <a:rPr lang="en-US" sz="2800" b="1" dirty="0">
                <a:solidFill>
                  <a:srgbClr val="800000"/>
                </a:solidFill>
                <a:latin typeface="Helvetica" pitchFamily="34" charset="0"/>
                <a:ea typeface="Aptos Display" pitchFamily="34" charset="-122"/>
                <a:cs typeface="Aptos Display" pitchFamily="34" charset="-120"/>
              </a:rPr>
              <a:t>Ignite New Mexico Tech</a:t>
            </a:r>
            <a:endParaRPr lang="en-US" sz="2800" dirty="0">
              <a:solidFill>
                <a:srgbClr val="800000"/>
              </a:solidFill>
            </a:endParaRPr>
          </a:p>
        </p:txBody>
      </p:sp>
      <p:sp>
        <p:nvSpPr>
          <p:cNvPr id="3" name="Text 1"/>
          <p:cNvSpPr/>
          <p:nvPr/>
        </p:nvSpPr>
        <p:spPr>
          <a:xfrm>
            <a:off x="566928" y="877824"/>
            <a:ext cx="9875520" cy="256032"/>
          </a:xfrm>
          <a:prstGeom prst="rect">
            <a:avLst/>
          </a:prstGeom>
          <a:noFill/>
          <a:ln/>
        </p:spPr>
        <p:txBody>
          <a:bodyPr wrap="square" lIns="0" tIns="0" rIns="0" bIns="0" rtlCol="0" anchor="ctr"/>
          <a:lstStyle/>
          <a:p>
            <a:pPr marL="0" indent="0">
              <a:buNone/>
            </a:pPr>
            <a:r>
              <a:rPr lang="en-US" dirty="0">
                <a:solidFill>
                  <a:srgbClr val="5A5A5A"/>
                </a:solidFill>
                <a:latin typeface="Helvetica" pitchFamily="34" charset="0"/>
                <a:ea typeface="Aptos" pitchFamily="34" charset="-122"/>
                <a:cs typeface="Aptos" pitchFamily="34" charset="-120"/>
              </a:rPr>
              <a:t>Five priorities to strengthen New Mexico Tech’s trajectory</a:t>
            </a:r>
            <a:endParaRPr lang="en-US" dirty="0"/>
          </a:p>
        </p:txBody>
      </p:sp>
      <p:sp>
        <p:nvSpPr>
          <p:cNvPr id="4" name="Text 2"/>
          <p:cNvSpPr/>
          <p:nvPr/>
        </p:nvSpPr>
        <p:spPr>
          <a:xfrm>
            <a:off x="10058400" y="457200"/>
            <a:ext cx="1463040" cy="201168"/>
          </a:xfrm>
          <a:prstGeom prst="rect">
            <a:avLst/>
          </a:prstGeom>
          <a:noFill/>
          <a:ln/>
        </p:spPr>
        <p:txBody>
          <a:bodyPr wrap="square" lIns="0" tIns="0" rIns="0" bIns="0" rtlCol="0" anchor="ctr"/>
          <a:lstStyle/>
          <a:p>
            <a:pPr marL="0" indent="0" algn="r">
              <a:buNone/>
            </a:pPr>
            <a:r>
              <a:rPr lang="en-US" b="1" dirty="0">
                <a:solidFill>
                  <a:srgbClr val="7B1E1E"/>
                </a:solidFill>
                <a:latin typeface="Helvetica"/>
              </a:rPr>
              <a:t>VISION</a:t>
            </a:r>
            <a:endParaRPr lang="en-US" dirty="0"/>
          </a:p>
        </p:txBody>
      </p:sp>
      <p:sp>
        <p:nvSpPr>
          <p:cNvPr id="5" name="Shape 3"/>
          <p:cNvSpPr/>
          <p:nvPr/>
        </p:nvSpPr>
        <p:spPr>
          <a:xfrm>
            <a:off x="713232" y="1417320"/>
            <a:ext cx="10789920" cy="822960"/>
          </a:xfrm>
          <a:prstGeom prst="roundRect">
            <a:avLst>
              <a:gd name="adj" fmla="val 8889"/>
            </a:avLst>
          </a:prstGeom>
          <a:solidFill>
            <a:srgbClr val="FBF9F5"/>
          </a:solidFill>
          <a:ln w="12700">
            <a:solidFill>
              <a:srgbClr val="FBF9F5"/>
            </a:solidFill>
            <a:prstDash val="solid"/>
          </a:ln>
          <a:effectLst>
            <a:outerShdw blurRad="12700" dist="19050" dir="2700000" algn="bl" rotWithShape="0">
              <a:srgbClr val="000000">
                <a:alpha val="8000"/>
              </a:srgbClr>
            </a:outerShdw>
          </a:effectLst>
        </p:spPr>
        <p:txBody>
          <a:bodyPr/>
          <a:lstStyle/>
          <a:p>
            <a:endParaRPr/>
          </a:p>
        </p:txBody>
      </p:sp>
      <p:sp>
        <p:nvSpPr>
          <p:cNvPr id="6" name="Text 4"/>
          <p:cNvSpPr/>
          <p:nvPr/>
        </p:nvSpPr>
        <p:spPr>
          <a:xfrm>
            <a:off x="914400" y="1591056"/>
            <a:ext cx="548640" cy="256032"/>
          </a:xfrm>
          <a:prstGeom prst="rect">
            <a:avLst/>
          </a:prstGeom>
          <a:noFill/>
          <a:ln/>
        </p:spPr>
        <p:txBody>
          <a:bodyPr wrap="square" lIns="0" tIns="0" rIns="0" bIns="0" rtlCol="0" anchor="ctr"/>
          <a:lstStyle/>
          <a:p>
            <a:pPr marL="0" indent="0">
              <a:buNone/>
            </a:pPr>
            <a:r>
              <a:rPr lang="en-US" sz="1800" b="1" dirty="0">
                <a:solidFill>
                  <a:srgbClr val="7B1E1E"/>
                </a:solidFill>
                <a:latin typeface="Helvetica"/>
              </a:rPr>
              <a:t>1</a:t>
            </a:r>
            <a:endParaRPr lang="en-US" sz="1800" dirty="0"/>
          </a:p>
        </p:txBody>
      </p:sp>
      <p:sp>
        <p:nvSpPr>
          <p:cNvPr id="7" name="Text 5"/>
          <p:cNvSpPr/>
          <p:nvPr/>
        </p:nvSpPr>
        <p:spPr>
          <a:xfrm>
            <a:off x="1554480" y="1554480"/>
            <a:ext cx="3886200" cy="274320"/>
          </a:xfrm>
          <a:prstGeom prst="rect">
            <a:avLst/>
          </a:prstGeom>
          <a:noFill/>
          <a:ln/>
        </p:spPr>
        <p:txBody>
          <a:bodyPr wrap="square" lIns="0" tIns="0" rIns="0" bIns="0" rtlCol="0" anchor="ctr"/>
          <a:lstStyle/>
          <a:p>
            <a:pPr marL="0" indent="0">
              <a:buNone/>
            </a:pPr>
            <a:r>
              <a:rPr lang="en-US" sz="1820" b="1" dirty="0">
                <a:solidFill>
                  <a:srgbClr val="800000"/>
                </a:solidFill>
                <a:latin typeface="Helvetica"/>
              </a:rPr>
              <a:t>Research impact with the right infrastructure</a:t>
            </a:r>
            <a:endParaRPr lang="en-US" sz="1820" dirty="0">
              <a:solidFill>
                <a:srgbClr val="800000"/>
              </a:solidFill>
            </a:endParaRPr>
          </a:p>
        </p:txBody>
      </p:sp>
      <p:sp>
        <p:nvSpPr>
          <p:cNvPr id="8" name="Text 6"/>
          <p:cNvSpPr/>
          <p:nvPr/>
        </p:nvSpPr>
        <p:spPr>
          <a:xfrm>
            <a:off x="5532120" y="1527048"/>
            <a:ext cx="5577840" cy="384048"/>
          </a:xfrm>
          <a:prstGeom prst="rect">
            <a:avLst/>
          </a:prstGeom>
          <a:noFill/>
          <a:ln/>
        </p:spPr>
        <p:txBody>
          <a:bodyPr wrap="square" lIns="254" tIns="254" rIns="254" bIns="254" rtlCol="0" anchor="ctr"/>
          <a:lstStyle/>
          <a:p>
            <a:r>
              <a:rPr lang="en-US" sz="1600" dirty="0">
                <a:solidFill>
                  <a:srgbClr val="1E1E1E"/>
                </a:solidFill>
                <a:latin typeface="Helvetica"/>
              </a:rPr>
              <a:t>Support faculty, research centers, and sponsored programs to strengthen competitiveness and advance toward R2 designation while expanding graduate talent pipelines.</a:t>
            </a:r>
            <a:endParaRPr lang="en-US" sz="1600" dirty="0"/>
          </a:p>
        </p:txBody>
      </p:sp>
      <p:sp>
        <p:nvSpPr>
          <p:cNvPr id="9" name="Shape 7"/>
          <p:cNvSpPr/>
          <p:nvPr/>
        </p:nvSpPr>
        <p:spPr>
          <a:xfrm>
            <a:off x="713232" y="2414016"/>
            <a:ext cx="10789920" cy="822960"/>
          </a:xfrm>
          <a:prstGeom prst="roundRect">
            <a:avLst>
              <a:gd name="adj" fmla="val 8889"/>
            </a:avLst>
          </a:prstGeom>
          <a:solidFill>
            <a:srgbClr val="F0E9E1"/>
          </a:solidFill>
          <a:ln w="12700">
            <a:solidFill>
              <a:srgbClr val="F0E9E1"/>
            </a:solidFill>
            <a:prstDash val="solid"/>
          </a:ln>
          <a:effectLst>
            <a:outerShdw blurRad="12700" dist="19050" dir="2700000" algn="bl" rotWithShape="0">
              <a:srgbClr val="000000">
                <a:alpha val="8000"/>
              </a:srgbClr>
            </a:outerShdw>
          </a:effectLst>
        </p:spPr>
        <p:txBody>
          <a:bodyPr/>
          <a:lstStyle/>
          <a:p>
            <a:endParaRPr/>
          </a:p>
        </p:txBody>
      </p:sp>
      <p:sp>
        <p:nvSpPr>
          <p:cNvPr id="10" name="Text 8"/>
          <p:cNvSpPr/>
          <p:nvPr/>
        </p:nvSpPr>
        <p:spPr>
          <a:xfrm>
            <a:off x="914400" y="2587752"/>
            <a:ext cx="548640" cy="256032"/>
          </a:xfrm>
          <a:prstGeom prst="rect">
            <a:avLst/>
          </a:prstGeom>
          <a:noFill/>
          <a:ln/>
        </p:spPr>
        <p:txBody>
          <a:bodyPr wrap="square" lIns="0" tIns="0" rIns="0" bIns="0" rtlCol="0" anchor="ctr"/>
          <a:lstStyle/>
          <a:p>
            <a:pPr marL="0" indent="0">
              <a:buNone/>
            </a:pPr>
            <a:r>
              <a:rPr lang="en-US" sz="1800" b="1" dirty="0">
                <a:solidFill>
                  <a:srgbClr val="7B1E1E"/>
                </a:solidFill>
                <a:latin typeface="Helvetica"/>
              </a:rPr>
              <a:t>2</a:t>
            </a:r>
            <a:endParaRPr lang="en-US" sz="1800" dirty="0"/>
          </a:p>
        </p:txBody>
      </p:sp>
      <p:sp>
        <p:nvSpPr>
          <p:cNvPr id="11" name="Text 9"/>
          <p:cNvSpPr/>
          <p:nvPr/>
        </p:nvSpPr>
        <p:spPr>
          <a:xfrm>
            <a:off x="1554480" y="2551176"/>
            <a:ext cx="3886200" cy="274320"/>
          </a:xfrm>
          <a:prstGeom prst="rect">
            <a:avLst/>
          </a:prstGeom>
          <a:noFill/>
          <a:ln/>
        </p:spPr>
        <p:txBody>
          <a:bodyPr wrap="square" lIns="0" tIns="0" rIns="0" bIns="0" rtlCol="0" anchor="ctr"/>
          <a:lstStyle/>
          <a:p>
            <a:r>
              <a:rPr lang="en-US" sz="1820" b="1" dirty="0">
                <a:solidFill>
                  <a:srgbClr val="800000"/>
                </a:solidFill>
                <a:latin typeface="Helvetica"/>
              </a:rPr>
              <a:t>Access and excellence together</a:t>
            </a:r>
            <a:endParaRPr lang="en-US" sz="1820" dirty="0">
              <a:solidFill>
                <a:srgbClr val="800000"/>
              </a:solidFill>
            </a:endParaRPr>
          </a:p>
          <a:p>
            <a:pPr marL="0" indent="0">
              <a:buNone/>
            </a:pPr>
            <a:endParaRPr lang="en-US" sz="1820" dirty="0"/>
          </a:p>
        </p:txBody>
      </p:sp>
      <p:sp>
        <p:nvSpPr>
          <p:cNvPr id="12" name="Text 10"/>
          <p:cNvSpPr/>
          <p:nvPr/>
        </p:nvSpPr>
        <p:spPr>
          <a:xfrm>
            <a:off x="5532120" y="2523744"/>
            <a:ext cx="5577840" cy="384048"/>
          </a:xfrm>
          <a:prstGeom prst="rect">
            <a:avLst/>
          </a:prstGeom>
          <a:noFill/>
          <a:ln/>
        </p:spPr>
        <p:txBody>
          <a:bodyPr wrap="square" lIns="254" tIns="254" rIns="254" bIns="254" rtlCol="0" anchor="ctr"/>
          <a:lstStyle/>
          <a:p>
            <a:r>
              <a:rPr lang="en-US" sz="1600" dirty="0">
                <a:solidFill>
                  <a:srgbClr val="1E1E1E"/>
                </a:solidFill>
                <a:latin typeface="Helvetica"/>
              </a:rPr>
              <a:t>Advance opportunity for Hispanic, Native American, rural, first-generation, and transfer students while preserving and enhancing the institution’s standards. </a:t>
            </a:r>
            <a:endParaRPr lang="en-US" sz="1600" dirty="0"/>
          </a:p>
        </p:txBody>
      </p:sp>
      <p:sp>
        <p:nvSpPr>
          <p:cNvPr id="13" name="Shape 11"/>
          <p:cNvSpPr/>
          <p:nvPr/>
        </p:nvSpPr>
        <p:spPr>
          <a:xfrm>
            <a:off x="713232" y="3410712"/>
            <a:ext cx="10789920" cy="822960"/>
          </a:xfrm>
          <a:prstGeom prst="roundRect">
            <a:avLst>
              <a:gd name="adj" fmla="val 8889"/>
            </a:avLst>
          </a:prstGeom>
          <a:solidFill>
            <a:srgbClr val="FBF9F5"/>
          </a:solidFill>
          <a:ln w="12700">
            <a:solidFill>
              <a:srgbClr val="FBF9F5"/>
            </a:solidFill>
            <a:prstDash val="solid"/>
          </a:ln>
          <a:effectLst>
            <a:outerShdw blurRad="12700" dist="19050" dir="2700000" algn="bl" rotWithShape="0">
              <a:srgbClr val="000000">
                <a:alpha val="8000"/>
              </a:srgbClr>
            </a:outerShdw>
          </a:effectLst>
        </p:spPr>
        <p:txBody>
          <a:bodyPr/>
          <a:lstStyle/>
          <a:p>
            <a:endParaRPr/>
          </a:p>
        </p:txBody>
      </p:sp>
      <p:sp>
        <p:nvSpPr>
          <p:cNvPr id="14" name="Text 12"/>
          <p:cNvSpPr/>
          <p:nvPr/>
        </p:nvSpPr>
        <p:spPr>
          <a:xfrm>
            <a:off x="914400" y="3584448"/>
            <a:ext cx="548640" cy="256032"/>
          </a:xfrm>
          <a:prstGeom prst="rect">
            <a:avLst/>
          </a:prstGeom>
          <a:noFill/>
          <a:ln/>
        </p:spPr>
        <p:txBody>
          <a:bodyPr wrap="square" lIns="0" tIns="0" rIns="0" bIns="0" rtlCol="0" anchor="ctr"/>
          <a:lstStyle/>
          <a:p>
            <a:pPr marL="0" indent="0">
              <a:buNone/>
            </a:pPr>
            <a:r>
              <a:rPr lang="en-US" sz="1800" b="1" dirty="0">
                <a:solidFill>
                  <a:srgbClr val="7B1E1E"/>
                </a:solidFill>
                <a:latin typeface="Helvetica"/>
              </a:rPr>
              <a:t>3</a:t>
            </a:r>
            <a:endParaRPr lang="en-US" sz="1800" dirty="0"/>
          </a:p>
        </p:txBody>
      </p:sp>
      <p:sp>
        <p:nvSpPr>
          <p:cNvPr id="15" name="Text 13"/>
          <p:cNvSpPr/>
          <p:nvPr/>
        </p:nvSpPr>
        <p:spPr>
          <a:xfrm>
            <a:off x="1554480" y="3547872"/>
            <a:ext cx="3886200" cy="274320"/>
          </a:xfrm>
          <a:prstGeom prst="rect">
            <a:avLst/>
          </a:prstGeom>
          <a:noFill/>
          <a:ln/>
        </p:spPr>
        <p:txBody>
          <a:bodyPr wrap="square" lIns="0" tIns="0" rIns="0" bIns="0" rtlCol="0" anchor="ctr"/>
          <a:lstStyle/>
          <a:p>
            <a:pPr marL="0" indent="0">
              <a:buNone/>
            </a:pPr>
            <a:r>
              <a:rPr lang="en-US" sz="1820" b="1" dirty="0">
                <a:solidFill>
                  <a:srgbClr val="800000"/>
                </a:solidFill>
                <a:latin typeface="Helvetica"/>
              </a:rPr>
              <a:t>Partnerships that amplify mission and impact</a:t>
            </a:r>
            <a:endParaRPr lang="en-US" sz="1820" dirty="0">
              <a:solidFill>
                <a:srgbClr val="800000"/>
              </a:solidFill>
            </a:endParaRPr>
          </a:p>
        </p:txBody>
      </p:sp>
      <p:sp>
        <p:nvSpPr>
          <p:cNvPr id="16" name="Text 14"/>
          <p:cNvSpPr/>
          <p:nvPr/>
        </p:nvSpPr>
        <p:spPr>
          <a:xfrm>
            <a:off x="5532120" y="3520440"/>
            <a:ext cx="5577840" cy="384048"/>
          </a:xfrm>
          <a:prstGeom prst="rect">
            <a:avLst/>
          </a:prstGeom>
          <a:noFill/>
          <a:ln/>
        </p:spPr>
        <p:txBody>
          <a:bodyPr wrap="square" lIns="254" tIns="254" rIns="254" bIns="254" rtlCol="0" anchor="ctr"/>
          <a:lstStyle/>
          <a:p>
            <a:pPr marL="0" indent="0">
              <a:buNone/>
            </a:pPr>
            <a:r>
              <a:rPr lang="en-US" sz="1600" dirty="0">
                <a:solidFill>
                  <a:srgbClr val="1E1E1E"/>
                </a:solidFill>
                <a:latin typeface="Helvetica"/>
              </a:rPr>
              <a:t>Deepen ties with national labs, federal agencies, industry, tribal and regional partners, the city of Socorro and the internal and external communities NMT serves</a:t>
            </a:r>
            <a:r>
              <a:rPr lang="en-US" sz="1380" dirty="0">
                <a:solidFill>
                  <a:srgbClr val="1E1E1E"/>
                </a:solidFill>
                <a:latin typeface="Helvetica"/>
              </a:rPr>
              <a:t>.</a:t>
            </a:r>
            <a:endParaRPr lang="en-US" sz="1380" dirty="0"/>
          </a:p>
        </p:txBody>
      </p:sp>
      <p:sp>
        <p:nvSpPr>
          <p:cNvPr id="17" name="Shape 15"/>
          <p:cNvSpPr/>
          <p:nvPr/>
        </p:nvSpPr>
        <p:spPr>
          <a:xfrm>
            <a:off x="713232" y="4407408"/>
            <a:ext cx="10789920" cy="822960"/>
          </a:xfrm>
          <a:prstGeom prst="roundRect">
            <a:avLst>
              <a:gd name="adj" fmla="val 8889"/>
            </a:avLst>
          </a:prstGeom>
          <a:solidFill>
            <a:srgbClr val="F0E9E1"/>
          </a:solidFill>
          <a:ln w="12700">
            <a:solidFill>
              <a:srgbClr val="F0E9E1"/>
            </a:solidFill>
            <a:prstDash val="solid"/>
          </a:ln>
          <a:effectLst>
            <a:outerShdw blurRad="12700" dist="19050" dir="2700000" algn="bl" rotWithShape="0">
              <a:srgbClr val="000000">
                <a:alpha val="8000"/>
              </a:srgbClr>
            </a:outerShdw>
          </a:effectLst>
        </p:spPr>
        <p:txBody>
          <a:bodyPr/>
          <a:lstStyle/>
          <a:p>
            <a:endParaRPr/>
          </a:p>
        </p:txBody>
      </p:sp>
      <p:sp>
        <p:nvSpPr>
          <p:cNvPr id="18" name="Text 16"/>
          <p:cNvSpPr/>
          <p:nvPr/>
        </p:nvSpPr>
        <p:spPr>
          <a:xfrm>
            <a:off x="914400" y="4581144"/>
            <a:ext cx="548640" cy="256032"/>
          </a:xfrm>
          <a:prstGeom prst="rect">
            <a:avLst/>
          </a:prstGeom>
          <a:noFill/>
          <a:ln/>
        </p:spPr>
        <p:txBody>
          <a:bodyPr wrap="square" lIns="0" tIns="0" rIns="0" bIns="0" rtlCol="0" anchor="ctr"/>
          <a:lstStyle/>
          <a:p>
            <a:pPr marL="0" indent="0">
              <a:buNone/>
            </a:pPr>
            <a:r>
              <a:rPr lang="en-US" sz="1800" b="1" dirty="0">
                <a:solidFill>
                  <a:srgbClr val="7B1E1E"/>
                </a:solidFill>
                <a:latin typeface="Helvetica"/>
              </a:rPr>
              <a:t>4</a:t>
            </a:r>
            <a:endParaRPr lang="en-US" sz="1800" dirty="0"/>
          </a:p>
        </p:txBody>
      </p:sp>
      <p:sp>
        <p:nvSpPr>
          <p:cNvPr id="19" name="Text 17"/>
          <p:cNvSpPr/>
          <p:nvPr/>
        </p:nvSpPr>
        <p:spPr>
          <a:xfrm>
            <a:off x="1554480" y="4407408"/>
            <a:ext cx="3886200" cy="585216"/>
          </a:xfrm>
          <a:prstGeom prst="rect">
            <a:avLst/>
          </a:prstGeom>
          <a:noFill/>
          <a:ln/>
        </p:spPr>
        <p:txBody>
          <a:bodyPr wrap="square" lIns="0" tIns="0" rIns="0" bIns="0" rtlCol="0" anchor="ctr"/>
          <a:lstStyle/>
          <a:p>
            <a:r>
              <a:rPr lang="en-US" sz="1820" b="1" dirty="0">
                <a:solidFill>
                  <a:srgbClr val="800000"/>
                </a:solidFill>
                <a:latin typeface="Helvetica"/>
              </a:rPr>
              <a:t>Student success rooted in experiential learning</a:t>
            </a:r>
            <a:endParaRPr lang="en-US" sz="1820" dirty="0">
              <a:solidFill>
                <a:srgbClr val="800000"/>
              </a:solidFill>
            </a:endParaRPr>
          </a:p>
        </p:txBody>
      </p:sp>
      <p:sp>
        <p:nvSpPr>
          <p:cNvPr id="20" name="Text 18"/>
          <p:cNvSpPr/>
          <p:nvPr/>
        </p:nvSpPr>
        <p:spPr>
          <a:xfrm>
            <a:off x="5532120" y="4517136"/>
            <a:ext cx="5577840" cy="384048"/>
          </a:xfrm>
          <a:prstGeom prst="rect">
            <a:avLst/>
          </a:prstGeom>
          <a:noFill/>
          <a:ln/>
        </p:spPr>
        <p:txBody>
          <a:bodyPr wrap="square" lIns="254" tIns="254" rIns="254" bIns="254" rtlCol="0" anchor="ctr"/>
          <a:lstStyle/>
          <a:p>
            <a:pPr lvl="0"/>
            <a:endParaRPr lang="en-US" sz="1600" dirty="0">
              <a:solidFill>
                <a:srgbClr val="1E1E1E"/>
              </a:solidFill>
              <a:latin typeface="Helvetica"/>
            </a:endParaRPr>
          </a:p>
          <a:p>
            <a:pPr lvl="0"/>
            <a:r>
              <a:rPr lang="en-US" sz="1600" dirty="0">
                <a:solidFill>
                  <a:srgbClr val="1E1E1E"/>
                </a:solidFill>
                <a:latin typeface="Helvetica"/>
              </a:rPr>
              <a:t>Link academic rigor to advising, belonging, undergraduate research, internships, and career pathways while expanding credentials in high-demand areas, including health training. Increase retention and graduation rates.</a:t>
            </a:r>
            <a:endParaRPr lang="en-US" sz="1600" dirty="0">
              <a:solidFill>
                <a:prstClr val="black"/>
              </a:solidFill>
            </a:endParaRPr>
          </a:p>
          <a:p>
            <a:pPr marL="0" indent="0">
              <a:buNone/>
            </a:pPr>
            <a:endParaRPr lang="en-US" sz="1380" dirty="0"/>
          </a:p>
        </p:txBody>
      </p:sp>
      <p:sp>
        <p:nvSpPr>
          <p:cNvPr id="21" name="Shape 19"/>
          <p:cNvSpPr/>
          <p:nvPr/>
        </p:nvSpPr>
        <p:spPr>
          <a:xfrm>
            <a:off x="713232" y="5404104"/>
            <a:ext cx="10789920" cy="822960"/>
          </a:xfrm>
          <a:prstGeom prst="roundRect">
            <a:avLst>
              <a:gd name="adj" fmla="val 8889"/>
            </a:avLst>
          </a:prstGeom>
          <a:solidFill>
            <a:srgbClr val="FBF9F5"/>
          </a:solidFill>
          <a:ln w="12700">
            <a:solidFill>
              <a:srgbClr val="FBF9F5"/>
            </a:solidFill>
            <a:prstDash val="solid"/>
          </a:ln>
          <a:effectLst>
            <a:outerShdw blurRad="12700" dist="19050" dir="2700000" algn="bl" rotWithShape="0">
              <a:srgbClr val="000000">
                <a:alpha val="8000"/>
              </a:srgbClr>
            </a:outerShdw>
          </a:effectLst>
        </p:spPr>
        <p:txBody>
          <a:bodyPr/>
          <a:lstStyle/>
          <a:p>
            <a:endParaRPr/>
          </a:p>
        </p:txBody>
      </p:sp>
      <p:sp>
        <p:nvSpPr>
          <p:cNvPr id="22" name="Text 20"/>
          <p:cNvSpPr/>
          <p:nvPr/>
        </p:nvSpPr>
        <p:spPr>
          <a:xfrm>
            <a:off x="914400" y="5577840"/>
            <a:ext cx="548640" cy="256032"/>
          </a:xfrm>
          <a:prstGeom prst="rect">
            <a:avLst/>
          </a:prstGeom>
          <a:noFill/>
          <a:ln/>
        </p:spPr>
        <p:txBody>
          <a:bodyPr wrap="square" lIns="0" tIns="0" rIns="0" bIns="0" rtlCol="0" anchor="ctr"/>
          <a:lstStyle/>
          <a:p>
            <a:pPr marL="0" indent="0">
              <a:buNone/>
            </a:pPr>
            <a:r>
              <a:rPr lang="en-US" sz="1800" b="1" dirty="0">
                <a:solidFill>
                  <a:srgbClr val="7B1E1E"/>
                </a:solidFill>
                <a:latin typeface="Helvetica"/>
              </a:rPr>
              <a:t>5</a:t>
            </a:r>
            <a:endParaRPr lang="en-US" sz="1800" dirty="0"/>
          </a:p>
        </p:txBody>
      </p:sp>
      <p:sp>
        <p:nvSpPr>
          <p:cNvPr id="23" name="Text 21"/>
          <p:cNvSpPr/>
          <p:nvPr/>
        </p:nvSpPr>
        <p:spPr>
          <a:xfrm>
            <a:off x="1554480" y="5404104"/>
            <a:ext cx="3886200" cy="539496"/>
          </a:xfrm>
          <a:prstGeom prst="rect">
            <a:avLst/>
          </a:prstGeom>
          <a:noFill/>
          <a:ln/>
        </p:spPr>
        <p:txBody>
          <a:bodyPr wrap="square" lIns="0" tIns="0" rIns="0" bIns="0" rtlCol="0" anchor="ctr"/>
          <a:lstStyle/>
          <a:p>
            <a:pPr marL="0" indent="0">
              <a:buNone/>
            </a:pPr>
            <a:r>
              <a:rPr lang="en-US" sz="1820" b="1" dirty="0">
                <a:solidFill>
                  <a:srgbClr val="800000"/>
                </a:solidFill>
                <a:latin typeface="Helvetica"/>
              </a:rPr>
              <a:t>Financial resilience and operational trust</a:t>
            </a:r>
            <a:endParaRPr lang="en-US" sz="1820" dirty="0">
              <a:solidFill>
                <a:srgbClr val="800000"/>
              </a:solidFill>
            </a:endParaRPr>
          </a:p>
        </p:txBody>
      </p:sp>
      <p:sp>
        <p:nvSpPr>
          <p:cNvPr id="24" name="Text 22"/>
          <p:cNvSpPr/>
          <p:nvPr/>
        </p:nvSpPr>
        <p:spPr>
          <a:xfrm>
            <a:off x="5532120" y="5513832"/>
            <a:ext cx="5577840" cy="384048"/>
          </a:xfrm>
          <a:prstGeom prst="rect">
            <a:avLst/>
          </a:prstGeom>
          <a:noFill/>
          <a:ln/>
        </p:spPr>
        <p:txBody>
          <a:bodyPr wrap="square" lIns="254" tIns="254" rIns="254" bIns="254" rtlCol="0" anchor="ctr"/>
          <a:lstStyle/>
          <a:p>
            <a:pPr marL="0" indent="0">
              <a:buNone/>
            </a:pPr>
            <a:r>
              <a:rPr lang="en-US" sz="1600" dirty="0">
                <a:solidFill>
                  <a:srgbClr val="1E1E1E"/>
                </a:solidFill>
                <a:latin typeface="Helvetica"/>
              </a:rPr>
              <a:t>Align strategy, budgeting, research, philanthropy, and communication so the university can invest confidently in its future. Diversify funding.</a:t>
            </a:r>
            <a:endParaRPr lang="en-US" sz="1600" dirty="0"/>
          </a:p>
        </p:txBody>
      </p:sp>
      <p:sp>
        <p:nvSpPr>
          <p:cNvPr id="25" name="Slide Number Placeholder 0"/>
          <p:cNvSpPr>
            <a:spLocks noGrp="1"/>
          </p:cNvSpPr>
          <p:nvPr>
            <p:ph type="sldNum" sz="quarter" idx="4294967295"/>
          </p:nvPr>
        </p:nvSpPr>
        <p:spPr>
          <a:xfrm>
            <a:off x="11658600" y="6492240"/>
            <a:ext cx="320040" cy="164592"/>
          </a:xfrm>
          <a:prstGeom prst="rect">
            <a:avLst/>
          </a:prstGeom>
          <a:extLst>
            <a:ext uri="{C572A759-6A51-4108-AA02-DFA0A04FC94B}">
              <ma14:wrappingTextBoxFlag xmlns="" xmlns:ma14="http://schemas.microsoft.com/office/mac/drawingml/2011/main" val="0"/>
            </a:ext>
          </a:extLst>
        </p:spPr>
        <p:txBody>
          <a:bodyPr/>
          <a:lstStyle>
            <a:lvl1pPr>
              <a:defRPr sz="900">
                <a:solidFill>
                  <a:srgbClr val="FFFFFF"/>
                </a:solidFill>
                <a:latin typeface="Aptos"/>
                <a:ea typeface="Aptos"/>
                <a:cs typeface="Aptos"/>
              </a:defRPr>
            </a:lvl1pPr>
          </a:lstStyle>
          <a:p>
            <a:pPr algn="r"/>
            <a:fld id="{F7021451-1387-4CA6-816F-3879F97B5CBC}" type="slidenum">
              <a:rPr lang="en-US" b="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Georgia"/>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2371</Words>
  <Application>Microsoft Office PowerPoint</Application>
  <PresentationFormat>Widescreen</PresentationFormat>
  <Paragraphs>296</Paragraphs>
  <Slides>14</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Aptos</vt:lpstr>
      <vt:lpstr>Aptos Display</vt:lpstr>
      <vt:lpstr>Arial</vt:lpstr>
      <vt:lpstr>Calibri</vt:lpstr>
      <vt:lpstr>Georgia</vt:lpstr>
      <vt:lpstr>Helvetica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OpenAI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for New Mexico Tech</dc:title>
  <dc:subject>Vision Talk for New Mexico Tech presidential interview</dc:subject>
  <dc:creator>OpenAI</dc:creator>
  <cp:lastModifiedBy>mfuentes</cp:lastModifiedBy>
  <cp:revision>85</cp:revision>
  <cp:lastPrinted>2026-03-19T20:31:12Z</cp:lastPrinted>
  <dcterms:created xsi:type="dcterms:W3CDTF">2026-03-10T02:26:02Z</dcterms:created>
  <dcterms:modified xsi:type="dcterms:W3CDTF">2026-03-22T01:49:19Z</dcterms:modified>
</cp:coreProperties>
</file>