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5"/>
  </p:sldMasterIdLst>
  <p:notesMasterIdLst>
    <p:notesMasterId r:id="rId20"/>
  </p:notesMasterIdLst>
  <p:sldIdLst>
    <p:sldId id="264" r:id="rId6"/>
    <p:sldId id="266" r:id="rId7"/>
    <p:sldId id="300" r:id="rId8"/>
    <p:sldId id="287" r:id="rId9"/>
    <p:sldId id="261" r:id="rId10"/>
    <p:sldId id="292" r:id="rId11"/>
    <p:sldId id="294" r:id="rId12"/>
    <p:sldId id="296" r:id="rId13"/>
    <p:sldId id="297" r:id="rId14"/>
    <p:sldId id="298" r:id="rId15"/>
    <p:sldId id="299" r:id="rId16"/>
    <p:sldId id="263" r:id="rId17"/>
    <p:sldId id="306" r:id="rId18"/>
    <p:sldId id="309" r:id="rId19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29" autoAdjust="0"/>
    <p:restoredTop sz="65489" autoAdjust="0"/>
  </p:normalViewPr>
  <p:slideViewPr>
    <p:cSldViewPr snapToGrid="0">
      <p:cViewPr varScale="1">
        <p:scale>
          <a:sx n="50" d="100"/>
          <a:sy n="50" d="100"/>
        </p:scale>
        <p:origin x="784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20"/>
    </p:cViewPr>
  </p:sorterViewPr>
  <p:notesViewPr>
    <p:cSldViewPr snapToGrid="0">
      <p:cViewPr varScale="1">
        <p:scale>
          <a:sx n="72" d="100"/>
          <a:sy n="72" d="100"/>
        </p:scale>
        <p:origin x="3524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48E712F-FBF4-A647-94C0-E3F2C6BEF43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5DB3846C-D78B-A142-BB97-F1AB11A5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5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76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420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6CDEC-8A62-A733-1701-1B0D25B5D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0DD4A7-BD7A-1F5F-7F00-2F50E6ADCA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789E3C-0A0B-6FC2-6E7B-C21FC8DD6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5ABD7-0059-C43F-4C2C-0D72E2770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98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6CDEC-8A62-A733-1701-1B0D25B5D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0DD4A7-BD7A-1F5F-7F00-2F50E6ADCA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789E3C-0A0B-6FC2-6E7B-C21FC8DD6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5ABD7-0059-C43F-4C2C-0D72E2770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38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52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19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3846C-D78B-A142-BB97-F1AB11A5DE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84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 advTm="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 advTm="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 advTm="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 advTm="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6103973"/>
            <a:ext cx="12192000" cy="754027"/>
            <a:chOff x="0" y="6103973"/>
            <a:chExt cx="12192000" cy="754027"/>
          </a:xfrm>
        </p:grpSpPr>
        <p:sp>
          <p:nvSpPr>
            <p:cNvPr id="10" name="Rectangle 9"/>
            <p:cNvSpPr/>
            <p:nvPr/>
          </p:nvSpPr>
          <p:spPr>
            <a:xfrm>
              <a:off x="0" y="6353547"/>
              <a:ext cx="12192000" cy="5044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riangle 10"/>
            <p:cNvSpPr/>
            <p:nvPr/>
          </p:nvSpPr>
          <p:spPr>
            <a:xfrm>
              <a:off x="399810" y="6103973"/>
              <a:ext cx="1057836" cy="54112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68476" y="6561997"/>
              <a:ext cx="1800224" cy="125128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176" y="6509469"/>
              <a:ext cx="2248720" cy="230184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 userDrawn="1"/>
        </p:nvGrpSpPr>
        <p:grpSpPr>
          <a:xfrm>
            <a:off x="0" y="6103973"/>
            <a:ext cx="12192000" cy="754027"/>
            <a:chOff x="0" y="6103973"/>
            <a:chExt cx="12192000" cy="754027"/>
          </a:xfrm>
        </p:grpSpPr>
        <p:sp>
          <p:nvSpPr>
            <p:cNvPr id="15" name="Rectangle 14"/>
            <p:cNvSpPr/>
            <p:nvPr/>
          </p:nvSpPr>
          <p:spPr>
            <a:xfrm>
              <a:off x="0" y="6353547"/>
              <a:ext cx="12192000" cy="5044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riangle 15"/>
            <p:cNvSpPr/>
            <p:nvPr/>
          </p:nvSpPr>
          <p:spPr>
            <a:xfrm>
              <a:off x="399810" y="6103973"/>
              <a:ext cx="1057836" cy="54112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68476" y="6561997"/>
              <a:ext cx="1800224" cy="125128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176" y="6509469"/>
              <a:ext cx="2248720" cy="230184"/>
            </a:xfrm>
            <a:prstGeom prst="rect">
              <a:avLst/>
            </a:prstGeom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 advTm="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Tm="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0000"/>
              </a:schemeClr>
            </a:gs>
            <a:gs pos="100000">
              <a:schemeClr val="bg1">
                <a:lumMod val="88000"/>
                <a:lumOff val="12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6600"/>
            <a:ext cx="10515600" cy="954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02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46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</p:sldLayoutIdLst>
  <p:transition spd="med" advTm="500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DE73-D7A5-4FF1-A5E7-CD4B4259D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7100" y="361979"/>
            <a:ext cx="10223500" cy="2387600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Strengthening New Mexico Tech for the Next Decade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476C7-6C0B-4518-8FFA-D419ADA44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100" y="423207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200" dirty="0">
                <a:latin typeface="Helvetica"/>
                <a:cs typeface="Helvetica"/>
              </a:rPr>
              <a:t>Kerop D. Janoyan, PhD, PE, F.ASCE</a:t>
            </a:r>
            <a:endParaRPr lang="en-US" sz="3200" dirty="0"/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51F12CA6-85F3-42F0-A118-801A3F024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1827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Success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363" y="1825625"/>
            <a:ext cx="10146437" cy="3902075"/>
          </a:xfrm>
        </p:spPr>
        <p:txBody>
          <a:bodyPr/>
          <a:lstStyle/>
          <a:p>
            <a:r>
              <a:rPr dirty="0"/>
              <a:t>Strong R2 identity</a:t>
            </a:r>
          </a:p>
          <a:p>
            <a:r>
              <a:rPr dirty="0"/>
              <a:t>Focused research excellence</a:t>
            </a:r>
          </a:p>
          <a:p>
            <a:r>
              <a:rPr dirty="0"/>
              <a:t>Student success</a:t>
            </a:r>
          </a:p>
          <a:p>
            <a:r>
              <a:rPr dirty="0"/>
              <a:t>Engaged community</a:t>
            </a:r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996" y="1825625"/>
            <a:ext cx="10119804" cy="3902075"/>
          </a:xfrm>
        </p:spPr>
        <p:txBody>
          <a:bodyPr>
            <a:normAutofit/>
          </a:bodyPr>
          <a:lstStyle/>
          <a:p>
            <a:r>
              <a:rPr lang="en-US" dirty="0"/>
              <a:t>Intersection of innovation and leadership</a:t>
            </a:r>
          </a:p>
          <a:p>
            <a:r>
              <a:rPr lang="en-US" dirty="0"/>
              <a:t>Alignment and impact</a:t>
            </a:r>
          </a:p>
          <a:p>
            <a:r>
              <a:rPr lang="en-US" dirty="0"/>
              <a:t>Strengthen what makes NMT special</a:t>
            </a:r>
          </a:p>
          <a:p>
            <a:r>
              <a:rPr lang="en-US" dirty="0"/>
              <a:t>Sustainable, focused growth</a:t>
            </a:r>
          </a:p>
          <a:p>
            <a:pPr marL="0" indent="0">
              <a:buNone/>
            </a:pPr>
            <a:endParaRPr lang="en-US" dirty="0"/>
          </a:p>
          <a:p>
            <a:endParaRPr dirty="0"/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9788" y="1392943"/>
            <a:ext cx="88056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elvetica" charset="0"/>
                <a:ea typeface="Helvetica" charset="0"/>
                <a:cs typeface="Helvetica" charset="0"/>
              </a:rPr>
              <a:t>Thank You</a:t>
            </a:r>
          </a:p>
        </p:txBody>
      </p:sp>
      <p:pic>
        <p:nvPicPr>
          <p:cNvPr id="12" name="Picture 11" descr="A blue and black logo&#10;&#10;Description automatically generated">
            <a:extLst>
              <a:ext uri="{FF2B5EF4-FFF2-40B4-BE49-F238E27FC236}">
                <a16:creationId xmlns:a16="http://schemas.microsoft.com/office/drawing/2014/main" id="{B3EA6E78-91E6-4DF2-9ED5-98C338D45C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195590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E315CBC-8DB2-DFB8-4EDB-F3266E8F3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F6BB06-F38F-E961-A936-236FCE257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C8F0E1-AE35-353D-0339-4B8681A80F57}"/>
              </a:ext>
            </a:extLst>
          </p:cNvPr>
          <p:cNvSpPr txBox="1"/>
          <p:nvPr/>
        </p:nvSpPr>
        <p:spPr>
          <a:xfrm>
            <a:off x="389218" y="220127"/>
            <a:ext cx="10846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Mission, Vision, and Values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C3A074-BABE-2ECE-FD27-4BCA40BFBE53}"/>
              </a:ext>
            </a:extLst>
          </p:cNvPr>
          <p:cNvSpPr txBox="1"/>
          <p:nvPr/>
        </p:nvSpPr>
        <p:spPr>
          <a:xfrm>
            <a:off x="389218" y="1021646"/>
            <a:ext cx="1129478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Mission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New Mexico Tech leads education and research in science, technology, engineering, entrepreneurism, and mathematics (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STE</a:t>
            </a:r>
            <a:r>
              <a:rPr lang="en-US" sz="2000" b="1" i="0" baseline="3000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) for New Mexico. 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We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educate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a diverse student body in foundational and collaborative student-focused programs.  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We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lead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by example through life-long learning.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We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forge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scientists, engineers, and leaders for the future. 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We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serve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the public through research, scientific knowledge, economic development, and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STE</a:t>
            </a:r>
            <a:r>
              <a:rPr lang="en-US" sz="2000" b="1" i="0" baseline="3000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M 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outreach benefitting the communities of New Mexico and beyond.</a:t>
            </a:r>
          </a:p>
          <a:p>
            <a:pPr algn="ctr"/>
            <a:endParaRPr lang="en-US" sz="2400" b="1" i="0" dirty="0">
              <a:solidFill>
                <a:srgbClr val="222222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n-US" sz="2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Vision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To be an inclusive, distinguished, and vibrant community of scholars dedicated to continual enhancements in education, research, and innovation to meet the 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STE</a:t>
            </a:r>
            <a:r>
              <a:rPr lang="en-US" sz="2000" b="1" i="0" baseline="3000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challenges of tomorrow.</a:t>
            </a:r>
          </a:p>
          <a:p>
            <a:endParaRPr lang="en-US" sz="2400" b="1" dirty="0">
              <a:latin typeface="Helvetica" panose="020B0604020202020204" pitchFamily="34" charset="0"/>
              <a:ea typeface="Helvetica Neue" charset="0"/>
              <a:cs typeface="Helvetica" panose="020B0604020202020204" pitchFamily="34" charset="0"/>
            </a:endParaRPr>
          </a:p>
        </p:txBody>
      </p:sp>
      <p:pic>
        <p:nvPicPr>
          <p:cNvPr id="13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id="{508FA454-5481-B2EF-7E4F-08D3D6473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550140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E315CBC-8DB2-DFB8-4EDB-F3266E8F3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F6BB06-F38F-E961-A936-236FCE257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C8F0E1-AE35-353D-0339-4B8681A80F57}"/>
              </a:ext>
            </a:extLst>
          </p:cNvPr>
          <p:cNvSpPr txBox="1"/>
          <p:nvPr/>
        </p:nvSpPr>
        <p:spPr>
          <a:xfrm>
            <a:off x="389218" y="220127"/>
            <a:ext cx="10846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Mission, Vision, and Values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C3A074-BABE-2ECE-FD27-4BCA40BFBE53}"/>
              </a:ext>
            </a:extLst>
          </p:cNvPr>
          <p:cNvSpPr txBox="1"/>
          <p:nvPr/>
        </p:nvSpPr>
        <p:spPr>
          <a:xfrm>
            <a:off x="389218" y="1021646"/>
            <a:ext cx="1129478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Shared Values (5 E’s)</a:t>
            </a:r>
          </a:p>
          <a:p>
            <a:pPr algn="l"/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New Mexico Tech’s shared values inform the actions the University community will undertake in fulfilling our mission and in accomplishing our vision.</a:t>
            </a:r>
          </a:p>
          <a:p>
            <a:pPr algn="l"/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Excellence in Teaching, Learning, Research, and Integrity: 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We pursue excellence and distinction in our academic, intellectual, creative, and personal pursuits with the highest integrity. </a:t>
            </a:r>
          </a:p>
          <a:p>
            <a:pPr algn="l"/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Empowering Student Success: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We provide engaging and comprehensive educational experiences that facilitate our students' growth, development, and ability to serve their profession, community, and society.</a:t>
            </a:r>
          </a:p>
          <a:p>
            <a:pPr algn="l"/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Entrepreneurial and Innovative: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We are creative and innovative problem solvers whose solutions advance disciplines and promote economic impact. </a:t>
            </a:r>
          </a:p>
          <a:p>
            <a:pPr algn="l"/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Engaging the Community: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We serve the communities we live in, our professional communities, and the public mission of the institution. </a:t>
            </a:r>
          </a:p>
          <a:p>
            <a:pPr algn="l"/>
            <a:r>
              <a:rPr lang="en-US" sz="20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• Equitable, Inclusive, and Collaborative: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We all have a stake in and responsibility for NMT’s continual achievement of DEI excellence and in creating an environment where anyone can come and achieve their goals.</a:t>
            </a:r>
          </a:p>
          <a:p>
            <a:endParaRPr lang="en-US" sz="2000" b="1" dirty="0">
              <a:latin typeface="Helvetica" panose="020B0604020202020204" pitchFamily="34" charset="0"/>
              <a:ea typeface="Helvetica Neue" charset="0"/>
              <a:cs typeface="Helvetica" panose="020B0604020202020204" pitchFamily="34" charset="0"/>
            </a:endParaRPr>
          </a:p>
        </p:txBody>
      </p:sp>
      <p:pic>
        <p:nvPicPr>
          <p:cNvPr id="13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id="{508FA454-5481-B2EF-7E4F-08D3D6473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680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9218" y="220127"/>
            <a:ext cx="10761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Personal Background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9217" y="1508619"/>
            <a:ext cx="105835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Immigrated to the U.S. as refugees in the early 1980s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Lived across multiple countries and cultures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Educated in Southern California public schools</a:t>
            </a:r>
          </a:p>
        </p:txBody>
      </p:sp>
      <p:pic>
        <p:nvPicPr>
          <p:cNvPr id="13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id="{719A2370-E93F-47E1-802A-1C746C7E7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49708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9218" y="220127"/>
            <a:ext cx="10761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Family and Values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7CC651-E663-3F2D-F89E-12BFD413D14D}"/>
              </a:ext>
            </a:extLst>
          </p:cNvPr>
          <p:cNvSpPr txBox="1"/>
          <p:nvPr/>
        </p:nvSpPr>
        <p:spPr>
          <a:xfrm>
            <a:off x="839788" y="1418135"/>
            <a:ext cx="90588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 Neue" charset="0"/>
                <a:cs typeface="Helvetica" panose="020B0604020202020204" pitchFamily="34" charset="0"/>
              </a:rPr>
              <a:t>Family of educators and engineers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 Neue" charset="0"/>
                <a:cs typeface="Helvetica" panose="020B0604020202020204" pitchFamily="34" charset="0"/>
              </a:rPr>
              <a:t>Deep commitment to education and public service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 Neue" charset="0"/>
                <a:cs typeface="Helvetica" panose="020B0604020202020204" pitchFamily="34" charset="0"/>
              </a:rPr>
              <a:t>Values of resilience, opportunity and giving back</a:t>
            </a:r>
          </a:p>
        </p:txBody>
      </p:sp>
      <p:pic>
        <p:nvPicPr>
          <p:cNvPr id="13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id="{719A2370-E93F-47E1-802A-1C746C7E7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65530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9218" y="220127"/>
            <a:ext cx="10846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Leadership Experience and Impact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9787" y="1464015"/>
            <a:ext cx="106013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Provost, Dean, Associate Dean and Executive Officer leadership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Led academic programs, research, and student success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Built partnerships with industry, government, and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Expanded resources through partnerships and fundraising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anose="020B0604020202020204" pitchFamily="34" charset="0"/>
                <a:ea typeface="Helvetica" charset="0"/>
                <a:cs typeface="Helvetica" panose="020B0604020202020204" pitchFamily="34" charset="0"/>
              </a:rPr>
              <a:t>Focused on alignment and sustainable growth</a:t>
            </a:r>
          </a:p>
        </p:txBody>
      </p:sp>
      <p:pic>
        <p:nvPicPr>
          <p:cNvPr id="13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id="{2B7C2E49-A3C4-4B6C-A992-044DFD9457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68" y="5887840"/>
            <a:ext cx="2881252" cy="7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61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53" y="212494"/>
            <a:ext cx="10515600" cy="954088"/>
          </a:xfrm>
        </p:spPr>
        <p:txBody>
          <a:bodyPr/>
          <a:lstStyle/>
          <a:p>
            <a:r>
              <a:rPr dirty="0"/>
              <a:t>Why New Mexico Tech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353" y="1127783"/>
            <a:ext cx="10515600" cy="3902075"/>
          </a:xfrm>
        </p:spPr>
        <p:txBody>
          <a:bodyPr/>
          <a:lstStyle/>
          <a:p>
            <a:r>
              <a:rPr dirty="0"/>
              <a:t>Focused STEM institution</a:t>
            </a:r>
          </a:p>
          <a:p>
            <a:r>
              <a:rPr dirty="0"/>
              <a:t>Integration of research and teaching</a:t>
            </a:r>
          </a:p>
          <a:p>
            <a:r>
              <a:rPr dirty="0"/>
              <a:t>Strong national lab and industry connections</a:t>
            </a:r>
            <a:endParaRPr lang="en-US" dirty="0"/>
          </a:p>
          <a:p>
            <a:r>
              <a:rPr lang="en-US" dirty="0"/>
              <a:t>A place where scale is not the goal – impact is</a:t>
            </a:r>
          </a:p>
          <a:p>
            <a:endParaRPr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D251B13-C635-46FC-9921-089365060A41}"/>
              </a:ext>
            </a:extLst>
          </p:cNvPr>
          <p:cNvSpPr txBox="1">
            <a:spLocks/>
          </p:cNvSpPr>
          <p:nvPr/>
        </p:nvSpPr>
        <p:spPr>
          <a:xfrm>
            <a:off x="410736" y="3365018"/>
            <a:ext cx="10515600" cy="954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Strengthening New Mexico Tech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AF12DB-8F4A-4688-87B7-2C69F099E906}"/>
              </a:ext>
            </a:extLst>
          </p:cNvPr>
          <p:cNvSpPr txBox="1">
            <a:spLocks/>
          </p:cNvSpPr>
          <p:nvPr/>
        </p:nvSpPr>
        <p:spPr>
          <a:xfrm>
            <a:off x="753636" y="4353459"/>
            <a:ext cx="10515600" cy="3902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Build on strengths</a:t>
            </a:r>
          </a:p>
          <a:p>
            <a:r>
              <a:rPr lang="en-US" dirty="0"/>
              <a:t>Focus over scale</a:t>
            </a:r>
          </a:p>
          <a:p>
            <a:r>
              <a:rPr lang="en-US" dirty="0"/>
              <a:t>Align growth with mission</a:t>
            </a:r>
          </a:p>
          <a:p>
            <a:r>
              <a:rPr lang="en-US" dirty="0"/>
              <a:t>Become the best version of itself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201342"/>
            <a:ext cx="10515600" cy="954088"/>
          </a:xfrm>
        </p:spPr>
        <p:txBody>
          <a:bodyPr>
            <a:normAutofit/>
          </a:bodyPr>
          <a:lstStyle/>
          <a:p>
            <a:r>
              <a:rPr dirty="0"/>
              <a:t>Opportuni</a:t>
            </a:r>
            <a:r>
              <a:rPr lang="en-US" dirty="0"/>
              <a:t>ties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701" y="1075701"/>
            <a:ext cx="10515600" cy="3902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Focused Research Strength</a:t>
            </a:r>
          </a:p>
          <a:p>
            <a:pPr lvl="1"/>
            <a:r>
              <a:rPr dirty="0"/>
              <a:t>Strategic areas of strength</a:t>
            </a:r>
          </a:p>
          <a:p>
            <a:pPr lvl="1"/>
            <a:r>
              <a:rPr dirty="0"/>
              <a:t>Federal and industry partnerships</a:t>
            </a:r>
          </a:p>
          <a:p>
            <a:pPr lvl="1"/>
            <a:r>
              <a:rPr dirty="0"/>
              <a:t>Interdisciplinary collaboration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E12E2F-4797-4D77-AD82-EF8A3D4F8D88}"/>
              </a:ext>
            </a:extLst>
          </p:cNvPr>
          <p:cNvSpPr txBox="1">
            <a:spLocks/>
          </p:cNvSpPr>
          <p:nvPr/>
        </p:nvSpPr>
        <p:spPr>
          <a:xfrm>
            <a:off x="901701" y="2825934"/>
            <a:ext cx="10515600" cy="3902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Research + Student Integration</a:t>
            </a:r>
          </a:p>
          <a:p>
            <a:pPr lvl="1"/>
            <a:r>
              <a:rPr lang="en-US" dirty="0"/>
              <a:t>Undergraduate research pathways</a:t>
            </a:r>
          </a:p>
          <a:p>
            <a:pPr lvl="1"/>
            <a:r>
              <a:rPr lang="en-US" dirty="0"/>
              <a:t>Graduate program alignment</a:t>
            </a:r>
          </a:p>
          <a:p>
            <a:pPr lvl="1"/>
            <a:r>
              <a:rPr lang="en-US" dirty="0"/>
              <a:t>Mentorship culture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922F91-F260-4CF5-B7CA-DFBFDF3ACF5A}"/>
              </a:ext>
            </a:extLst>
          </p:cNvPr>
          <p:cNvSpPr txBox="1">
            <a:spLocks/>
          </p:cNvSpPr>
          <p:nvPr/>
        </p:nvSpPr>
        <p:spPr>
          <a:xfrm>
            <a:off x="901700" y="4636514"/>
            <a:ext cx="10515600" cy="244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Targeted Enrollment Growth</a:t>
            </a:r>
          </a:p>
          <a:p>
            <a:pPr lvl="1"/>
            <a:r>
              <a:rPr lang="en-US" dirty="0"/>
              <a:t>STEM pipelines</a:t>
            </a:r>
          </a:p>
          <a:p>
            <a:pPr lvl="1"/>
            <a:r>
              <a:rPr lang="en-US" dirty="0"/>
              <a:t>Graduate enrollment aligned with research</a:t>
            </a:r>
          </a:p>
          <a:p>
            <a:pPr lvl="1"/>
            <a:r>
              <a:rPr lang="en-US" dirty="0"/>
              <a:t>Student success and retention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06400"/>
            <a:ext cx="10515600" cy="954088"/>
          </a:xfrm>
        </p:spPr>
        <p:txBody>
          <a:bodyPr/>
          <a:lstStyle/>
          <a:p>
            <a:r>
              <a:rPr dirty="0"/>
              <a:t>Challenge</a:t>
            </a:r>
            <a:r>
              <a:rPr lang="en-US" dirty="0"/>
              <a:t>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4925"/>
            <a:ext cx="10515600" cy="3902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Growth and Identity</a:t>
            </a:r>
          </a:p>
          <a:p>
            <a:pPr lvl="1"/>
            <a:r>
              <a:rPr dirty="0"/>
              <a:t>Maintain close-knit culture</a:t>
            </a:r>
          </a:p>
          <a:p>
            <a:pPr lvl="1"/>
            <a:r>
              <a:rPr dirty="0"/>
              <a:t>Avoid overextension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C9BC72-41BF-4C4B-9B12-F6F0F869D98E}"/>
              </a:ext>
            </a:extLst>
          </p:cNvPr>
          <p:cNvSpPr txBox="1">
            <a:spLocks/>
          </p:cNvSpPr>
          <p:nvPr/>
        </p:nvSpPr>
        <p:spPr>
          <a:xfrm>
            <a:off x="825500" y="2765425"/>
            <a:ext cx="10515600" cy="3902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Faculty and Staff Capacity and Support</a:t>
            </a:r>
          </a:p>
          <a:p>
            <a:pPr lvl="1"/>
            <a:r>
              <a:rPr lang="en-US" dirty="0"/>
              <a:t>Workload balance</a:t>
            </a:r>
          </a:p>
          <a:p>
            <a:pPr lvl="1"/>
            <a:r>
              <a:rPr lang="en-US" dirty="0"/>
              <a:t>Hiring and support</a:t>
            </a:r>
          </a:p>
          <a:p>
            <a:pPr lvl="1"/>
            <a:r>
              <a:rPr lang="en-US" dirty="0"/>
              <a:t>Research infrastructure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8AB7679-FF5A-4975-884A-4AFC532A5B27}"/>
              </a:ext>
            </a:extLst>
          </p:cNvPr>
          <p:cNvSpPr txBox="1">
            <a:spLocks/>
          </p:cNvSpPr>
          <p:nvPr/>
        </p:nvSpPr>
        <p:spPr>
          <a:xfrm>
            <a:off x="825500" y="4617277"/>
            <a:ext cx="10515600" cy="3902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Infrastructure and Location</a:t>
            </a:r>
          </a:p>
          <a:p>
            <a:pPr lvl="1"/>
            <a:r>
              <a:rPr lang="en-US" dirty="0"/>
              <a:t>Facilities alignment</a:t>
            </a:r>
          </a:p>
          <a:p>
            <a:pPr lvl="1"/>
            <a:r>
              <a:rPr lang="en-US" dirty="0"/>
              <a:t>Recruitment and retention</a:t>
            </a:r>
          </a:p>
          <a:p>
            <a:pPr lvl="1"/>
            <a:r>
              <a:rPr lang="en-US" dirty="0"/>
              <a:t>Community integration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I Lead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62" y="1825625"/>
            <a:ext cx="10066538" cy="3902075"/>
          </a:xfrm>
        </p:spPr>
        <p:txBody>
          <a:bodyPr/>
          <a:lstStyle/>
          <a:p>
            <a:r>
              <a:rPr dirty="0"/>
              <a:t>Listen</a:t>
            </a:r>
          </a:p>
          <a:p>
            <a:r>
              <a:rPr dirty="0"/>
              <a:t>Align</a:t>
            </a:r>
          </a:p>
          <a:p>
            <a:r>
              <a:rPr dirty="0"/>
              <a:t>Prioritize</a:t>
            </a:r>
          </a:p>
          <a:p>
            <a:r>
              <a:rPr dirty="0"/>
              <a:t>Execute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Focus on alignment and impact</a:t>
            </a:r>
            <a:endParaRPr dirty="0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Building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384" y="1825625"/>
            <a:ext cx="10075416" cy="3902075"/>
          </a:xfrm>
        </p:spPr>
        <p:txBody>
          <a:bodyPr/>
          <a:lstStyle/>
          <a:p>
            <a:r>
              <a:rPr dirty="0"/>
              <a:t>Engage stakeholders</a:t>
            </a:r>
            <a:r>
              <a:rPr lang="en-US" dirty="0"/>
              <a:t> early and often</a:t>
            </a:r>
            <a:endParaRPr dirty="0"/>
          </a:p>
          <a:p>
            <a:r>
              <a:rPr dirty="0"/>
              <a:t>Shared governance</a:t>
            </a:r>
          </a:p>
          <a:p>
            <a:r>
              <a:rPr dirty="0"/>
              <a:t>Transparent decisions</a:t>
            </a:r>
          </a:p>
          <a:p>
            <a:r>
              <a:rPr dirty="0"/>
              <a:t>Phased implementation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LBSU">
  <a:themeElements>
    <a:clrScheme name="LBS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.v3" id="{E931F027-5231-5B48-B6C5-5D8689D42EAA}" vid="{CC0DF91F-86F2-7142-9E23-0E2EF0AC92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40E64FA3B74D4E95287186F7ABE8AA" ma:contentTypeVersion="620" ma:contentTypeDescription="Create a new document." ma:contentTypeScope="" ma:versionID="a64d26eed8000cbc2ba9b18b6fb9a89d">
  <xsd:schema xmlns:xsd="http://www.w3.org/2001/XMLSchema" xmlns:xs="http://www.w3.org/2001/XMLSchema" xmlns:p="http://schemas.microsoft.com/office/2006/metadata/properties" xmlns:ns2="95de13bf-1490-40a6-9483-33079aa46bb1" xmlns:ns3="63f71a2f-1585-4550-903e-fa4bc02be61e" targetNamespace="http://schemas.microsoft.com/office/2006/metadata/properties" ma:root="true" ma:fieldsID="f8a50d2a63dbdc8eeae7b7de10186642" ns2:_="" ns3:_="">
    <xsd:import namespace="95de13bf-1490-40a6-9483-33079aa46bb1"/>
    <xsd:import namespace="63f71a2f-1585-4550-903e-fa4bc02be61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e13bf-1490-40a6-9483-33079aa46bb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71a2f-1585-4550-903e-fa4bc02be6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5de13bf-1490-40a6-9483-33079aa46bb1">QTWVVMYR4DQF-1381587603-920</_dlc_DocId>
    <_dlc_DocIdUrl xmlns="95de13bf-1490-40a6-9483-33079aa46bb1">
      <Url>https://csulb.sharepoint.com/sites/CHHS/OD/EP/_layouts/15/DocIdRedir.aspx?ID=QTWVVMYR4DQF-1381587603-920</Url>
      <Description>QTWVVMYR4DQF-1381587603-920</Description>
    </_dlc_DocIdUrl>
  </documentManagement>
</p:properties>
</file>

<file path=customXml/itemProps1.xml><?xml version="1.0" encoding="utf-8"?>
<ds:datastoreItem xmlns:ds="http://schemas.openxmlformats.org/officeDocument/2006/customXml" ds:itemID="{D4ADB31C-8C96-4EB2-9720-EC256D39F4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B9A32F-E531-4A28-8D96-30506D1BE5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8597DC7-CDF1-4E6F-AFBA-940C3E4B43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de13bf-1490-40a6-9483-33079aa46bb1"/>
    <ds:schemaRef ds:uri="63f71a2f-1585-4550-903e-fa4bc02be6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1A69E65-86A0-47BC-9606-96192101ED3D}">
  <ds:schemaRefs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63f71a2f-1585-4550-903e-fa4bc02be61e"/>
    <ds:schemaRef ds:uri="95de13bf-1490-40a6-9483-33079aa46bb1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4685</TotalTime>
  <Words>620</Words>
  <Application>Microsoft Office PowerPoint</Application>
  <PresentationFormat>Widescreen</PresentationFormat>
  <Paragraphs>105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Franklin Gothic Book</vt:lpstr>
      <vt:lpstr>Helvetica</vt:lpstr>
      <vt:lpstr>LBSU</vt:lpstr>
      <vt:lpstr>Strengthening New Mexico Tech for the Next Decade</vt:lpstr>
      <vt:lpstr> </vt:lpstr>
      <vt:lpstr> </vt:lpstr>
      <vt:lpstr> </vt:lpstr>
      <vt:lpstr>Why New Mexico Tech</vt:lpstr>
      <vt:lpstr>Opportunities</vt:lpstr>
      <vt:lpstr>Challenges</vt:lpstr>
      <vt:lpstr>How I Lead</vt:lpstr>
      <vt:lpstr>Building Support</vt:lpstr>
      <vt:lpstr>What Success Looks Like</vt:lpstr>
      <vt:lpstr>Closing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Microsoft Office User</dc:creator>
  <cp:lastModifiedBy>Kerop Janoyan</cp:lastModifiedBy>
  <cp:revision>185</cp:revision>
  <cp:lastPrinted>2024-05-17T16:57:11Z</cp:lastPrinted>
  <dcterms:created xsi:type="dcterms:W3CDTF">2017-09-12T00:11:15Z</dcterms:created>
  <dcterms:modified xsi:type="dcterms:W3CDTF">2026-03-24T16:31:58Z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0x010100EC40E64FA3B74D4E95287186F7ABE8AA</vt:lpwstr>
  </property>
  <property fmtid="{D5CDD505-2E9C-101B-9397-08002B2CF9AE}" pid="3" name="_dlc_DocIdItemGuid">
    <vt:lpwstr>283bec0d-5e94-4ce4-9a9c-0b76de8cd2f9</vt:lpwstr>
  </property>
</Properties>
</file>