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71" r:id="rId2"/>
    <p:sldId id="256" r:id="rId3"/>
    <p:sldId id="275" r:id="rId4"/>
    <p:sldId id="274" r:id="rId5"/>
    <p:sldId id="281" r:id="rId6"/>
    <p:sldId id="283" r:id="rId7"/>
    <p:sldId id="272" r:id="rId8"/>
    <p:sldId id="277" r:id="rId9"/>
    <p:sldId id="278" r:id="rId10"/>
    <p:sldId id="279" r:id="rId11"/>
    <p:sldId id="280" r:id="rId12"/>
    <p:sldId id="295" r:id="rId13"/>
    <p:sldId id="263" r:id="rId14"/>
    <p:sldId id="296" r:id="rId15"/>
    <p:sldId id="285" r:id="rId16"/>
    <p:sldId id="259" r:id="rId17"/>
    <p:sldId id="260" r:id="rId18"/>
    <p:sldId id="261" r:id="rId19"/>
    <p:sldId id="262" r:id="rId20"/>
    <p:sldId id="289" r:id="rId21"/>
    <p:sldId id="297" r:id="rId22"/>
    <p:sldId id="264" r:id="rId23"/>
    <p:sldId id="290" r:id="rId24"/>
    <p:sldId id="293" r:id="rId25"/>
    <p:sldId id="298" r:id="rId26"/>
    <p:sldId id="292" r:id="rId27"/>
    <p:sldId id="294" r:id="rId28"/>
    <p:sldId id="291" r:id="rId29"/>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84176" autoAdjust="0"/>
  </p:normalViewPr>
  <p:slideViewPr>
    <p:cSldViewPr snapToGrid="0">
      <p:cViewPr varScale="1">
        <p:scale>
          <a:sx n="54" d="100"/>
          <a:sy n="54" d="100"/>
        </p:scale>
        <p:origin x="11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8F0A1DA9-E9B6-4277-82B6-E972DD27C1A8}" type="datetimeFigureOut">
              <a:rPr lang="en-US" smtClean="0"/>
              <a:t>3/26/2026</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01BDEDFE-EFD5-4C1F-924B-4CD234AAABC3}" type="slidenum">
              <a:rPr lang="en-US" smtClean="0"/>
              <a:t>‹#›</a:t>
            </a:fld>
            <a:endParaRPr lang="en-US"/>
          </a:p>
        </p:txBody>
      </p:sp>
    </p:spTree>
    <p:extLst>
      <p:ext uri="{BB962C8B-B14F-4D97-AF65-F5344CB8AC3E}">
        <p14:creationId xmlns:p14="http://schemas.microsoft.com/office/powerpoint/2010/main" val="1226195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4A7D2335-882C-4E10-B6EC-45CD332A6A37}" type="datetimeFigureOut">
              <a:rPr lang="en-US" smtClean="0"/>
              <a:t>3/26/2026</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3A9FE5D-331E-4A0E-89F5-674B8982CF59}" type="slidenum">
              <a:rPr lang="en-US" smtClean="0"/>
              <a:t>‹#›</a:t>
            </a:fld>
            <a:endParaRPr lang="en-US"/>
          </a:p>
        </p:txBody>
      </p:sp>
    </p:spTree>
    <p:extLst>
      <p:ext uri="{BB962C8B-B14F-4D97-AF65-F5344CB8AC3E}">
        <p14:creationId xmlns:p14="http://schemas.microsoft.com/office/powerpoint/2010/main" val="4262905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9FE5D-331E-4A0E-89F5-674B8982CF59}" type="slidenum">
              <a:rPr lang="en-US" smtClean="0"/>
              <a:t>1</a:t>
            </a:fld>
            <a:endParaRPr lang="en-US"/>
          </a:p>
        </p:txBody>
      </p:sp>
    </p:spTree>
    <p:extLst>
      <p:ext uri="{BB962C8B-B14F-4D97-AF65-F5344CB8AC3E}">
        <p14:creationId xmlns:p14="http://schemas.microsoft.com/office/powerpoint/2010/main" val="1915364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9FE5D-331E-4A0E-89F5-674B8982CF59}" type="slidenum">
              <a:rPr lang="en-US" smtClean="0"/>
              <a:t>15</a:t>
            </a:fld>
            <a:endParaRPr lang="en-US"/>
          </a:p>
        </p:txBody>
      </p:sp>
    </p:spTree>
    <p:extLst>
      <p:ext uri="{BB962C8B-B14F-4D97-AF65-F5344CB8AC3E}">
        <p14:creationId xmlns:p14="http://schemas.microsoft.com/office/powerpoint/2010/main" val="1493215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9FE5D-331E-4A0E-89F5-674B8982CF59}" type="slidenum">
              <a:rPr lang="en-US" smtClean="0"/>
              <a:t>24</a:t>
            </a:fld>
            <a:endParaRPr lang="en-US"/>
          </a:p>
        </p:txBody>
      </p:sp>
    </p:spTree>
    <p:extLst>
      <p:ext uri="{BB962C8B-B14F-4D97-AF65-F5344CB8AC3E}">
        <p14:creationId xmlns:p14="http://schemas.microsoft.com/office/powerpoint/2010/main" val="1457837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Infrastructure limitations</a:t>
            </a:r>
            <a:endParaRPr lang="en-US" dirty="0"/>
          </a:p>
        </p:txBody>
      </p:sp>
      <p:sp>
        <p:nvSpPr>
          <p:cNvPr id="4" name="Slide Number Placeholder 3"/>
          <p:cNvSpPr>
            <a:spLocks noGrp="1"/>
          </p:cNvSpPr>
          <p:nvPr>
            <p:ph type="sldNum" sz="quarter" idx="10"/>
          </p:nvPr>
        </p:nvSpPr>
        <p:spPr/>
        <p:txBody>
          <a:bodyPr/>
          <a:lstStyle/>
          <a:p>
            <a:fld id="{63A9FE5D-331E-4A0E-89F5-674B8982CF59}" type="slidenum">
              <a:rPr lang="en-US" smtClean="0"/>
              <a:t>28</a:t>
            </a:fld>
            <a:endParaRPr lang="en-US"/>
          </a:p>
        </p:txBody>
      </p:sp>
    </p:spTree>
    <p:extLst>
      <p:ext uri="{BB962C8B-B14F-4D97-AF65-F5344CB8AC3E}">
        <p14:creationId xmlns:p14="http://schemas.microsoft.com/office/powerpoint/2010/main" val="340948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9FE5D-331E-4A0E-89F5-674B8982CF59}" type="slidenum">
              <a:rPr lang="en-US" smtClean="0"/>
              <a:t>2</a:t>
            </a:fld>
            <a:endParaRPr lang="en-US"/>
          </a:p>
        </p:txBody>
      </p:sp>
    </p:spTree>
    <p:extLst>
      <p:ext uri="{BB962C8B-B14F-4D97-AF65-F5344CB8AC3E}">
        <p14:creationId xmlns:p14="http://schemas.microsoft.com/office/powerpoint/2010/main" val="116236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9FE5D-331E-4A0E-89F5-674B8982CF59}" type="slidenum">
              <a:rPr lang="en-US" smtClean="0"/>
              <a:t>3</a:t>
            </a:fld>
            <a:endParaRPr lang="en-US"/>
          </a:p>
        </p:txBody>
      </p:sp>
    </p:spTree>
    <p:extLst>
      <p:ext uri="{BB962C8B-B14F-4D97-AF65-F5344CB8AC3E}">
        <p14:creationId xmlns:p14="http://schemas.microsoft.com/office/powerpoint/2010/main" val="150797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9FE5D-331E-4A0E-89F5-674B8982CF59}" type="slidenum">
              <a:rPr lang="en-US" smtClean="0"/>
              <a:t>4</a:t>
            </a:fld>
            <a:endParaRPr lang="en-US"/>
          </a:p>
        </p:txBody>
      </p:sp>
    </p:spTree>
    <p:extLst>
      <p:ext uri="{BB962C8B-B14F-4D97-AF65-F5344CB8AC3E}">
        <p14:creationId xmlns:p14="http://schemas.microsoft.com/office/powerpoint/2010/main" val="3420760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9FE5D-331E-4A0E-89F5-674B8982CF59}" type="slidenum">
              <a:rPr lang="en-US" smtClean="0"/>
              <a:t>6</a:t>
            </a:fld>
            <a:endParaRPr lang="en-US"/>
          </a:p>
        </p:txBody>
      </p:sp>
    </p:spTree>
    <p:extLst>
      <p:ext uri="{BB962C8B-B14F-4D97-AF65-F5344CB8AC3E}">
        <p14:creationId xmlns:p14="http://schemas.microsoft.com/office/powerpoint/2010/main" val="3974436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Infrastructure limitations</a:t>
            </a:r>
            <a:endParaRPr lang="en-US" dirty="0"/>
          </a:p>
        </p:txBody>
      </p:sp>
      <p:sp>
        <p:nvSpPr>
          <p:cNvPr id="4" name="Slide Number Placeholder 3"/>
          <p:cNvSpPr>
            <a:spLocks noGrp="1"/>
          </p:cNvSpPr>
          <p:nvPr>
            <p:ph type="sldNum" sz="quarter" idx="10"/>
          </p:nvPr>
        </p:nvSpPr>
        <p:spPr/>
        <p:txBody>
          <a:bodyPr/>
          <a:lstStyle/>
          <a:p>
            <a:fld id="{63A9FE5D-331E-4A0E-89F5-674B8982CF59}" type="slidenum">
              <a:rPr lang="en-US" smtClean="0"/>
              <a:t>9</a:t>
            </a:fld>
            <a:endParaRPr lang="en-US"/>
          </a:p>
        </p:txBody>
      </p:sp>
    </p:spTree>
    <p:extLst>
      <p:ext uri="{BB962C8B-B14F-4D97-AF65-F5344CB8AC3E}">
        <p14:creationId xmlns:p14="http://schemas.microsoft.com/office/powerpoint/2010/main" val="17700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9FE5D-331E-4A0E-89F5-674B8982CF59}" type="slidenum">
              <a:rPr lang="en-US" smtClean="0"/>
              <a:t>11</a:t>
            </a:fld>
            <a:endParaRPr lang="en-US"/>
          </a:p>
        </p:txBody>
      </p:sp>
    </p:spTree>
    <p:extLst>
      <p:ext uri="{BB962C8B-B14F-4D97-AF65-F5344CB8AC3E}">
        <p14:creationId xmlns:p14="http://schemas.microsoft.com/office/powerpoint/2010/main" val="303301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9FE5D-331E-4A0E-89F5-674B8982CF59}" type="slidenum">
              <a:rPr lang="en-US" smtClean="0"/>
              <a:t>12</a:t>
            </a:fld>
            <a:endParaRPr lang="en-US"/>
          </a:p>
        </p:txBody>
      </p:sp>
    </p:spTree>
    <p:extLst>
      <p:ext uri="{BB962C8B-B14F-4D97-AF65-F5344CB8AC3E}">
        <p14:creationId xmlns:p14="http://schemas.microsoft.com/office/powerpoint/2010/main" val="1034793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9FE5D-331E-4A0E-89F5-674B8982CF59}" type="slidenum">
              <a:rPr lang="en-US" smtClean="0"/>
              <a:t>14</a:t>
            </a:fld>
            <a:endParaRPr lang="en-US"/>
          </a:p>
        </p:txBody>
      </p:sp>
    </p:spTree>
    <p:extLst>
      <p:ext uri="{BB962C8B-B14F-4D97-AF65-F5344CB8AC3E}">
        <p14:creationId xmlns:p14="http://schemas.microsoft.com/office/powerpoint/2010/main" val="3152523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107B3C-3B10-4542-87A1-3553E06777B2}"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9BEED-F9C1-424E-B763-59D072BA5C05}" type="slidenum">
              <a:rPr lang="en-US" smtClean="0"/>
              <a:t>‹#›</a:t>
            </a:fld>
            <a:endParaRPr lang="en-US"/>
          </a:p>
        </p:txBody>
      </p:sp>
    </p:spTree>
    <p:extLst>
      <p:ext uri="{BB962C8B-B14F-4D97-AF65-F5344CB8AC3E}">
        <p14:creationId xmlns:p14="http://schemas.microsoft.com/office/powerpoint/2010/main" val="342522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107B3C-3B10-4542-87A1-3553E06777B2}"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9BEED-F9C1-424E-B763-59D072BA5C05}" type="slidenum">
              <a:rPr lang="en-US" smtClean="0"/>
              <a:t>‹#›</a:t>
            </a:fld>
            <a:endParaRPr lang="en-US"/>
          </a:p>
        </p:txBody>
      </p:sp>
    </p:spTree>
    <p:extLst>
      <p:ext uri="{BB962C8B-B14F-4D97-AF65-F5344CB8AC3E}">
        <p14:creationId xmlns:p14="http://schemas.microsoft.com/office/powerpoint/2010/main" val="107190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107B3C-3B10-4542-87A1-3553E06777B2}"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9BEED-F9C1-424E-B763-59D072BA5C05}" type="slidenum">
              <a:rPr lang="en-US" smtClean="0"/>
              <a:t>‹#›</a:t>
            </a:fld>
            <a:endParaRPr lang="en-US"/>
          </a:p>
        </p:txBody>
      </p:sp>
    </p:spTree>
    <p:extLst>
      <p:ext uri="{BB962C8B-B14F-4D97-AF65-F5344CB8AC3E}">
        <p14:creationId xmlns:p14="http://schemas.microsoft.com/office/powerpoint/2010/main" val="208323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107B3C-3B10-4542-87A1-3553E06777B2}"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9BEED-F9C1-424E-B763-59D072BA5C05}" type="slidenum">
              <a:rPr lang="en-US" smtClean="0"/>
              <a:t>‹#›</a:t>
            </a:fld>
            <a:endParaRPr lang="en-US"/>
          </a:p>
        </p:txBody>
      </p:sp>
    </p:spTree>
    <p:extLst>
      <p:ext uri="{BB962C8B-B14F-4D97-AF65-F5344CB8AC3E}">
        <p14:creationId xmlns:p14="http://schemas.microsoft.com/office/powerpoint/2010/main" val="277718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107B3C-3B10-4542-87A1-3553E06777B2}"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9BEED-F9C1-424E-B763-59D072BA5C05}" type="slidenum">
              <a:rPr lang="en-US" smtClean="0"/>
              <a:t>‹#›</a:t>
            </a:fld>
            <a:endParaRPr lang="en-US"/>
          </a:p>
        </p:txBody>
      </p:sp>
    </p:spTree>
    <p:extLst>
      <p:ext uri="{BB962C8B-B14F-4D97-AF65-F5344CB8AC3E}">
        <p14:creationId xmlns:p14="http://schemas.microsoft.com/office/powerpoint/2010/main" val="1644283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107B3C-3B10-4542-87A1-3553E06777B2}"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9BEED-F9C1-424E-B763-59D072BA5C05}" type="slidenum">
              <a:rPr lang="en-US" smtClean="0"/>
              <a:t>‹#›</a:t>
            </a:fld>
            <a:endParaRPr lang="en-US"/>
          </a:p>
        </p:txBody>
      </p:sp>
    </p:spTree>
    <p:extLst>
      <p:ext uri="{BB962C8B-B14F-4D97-AF65-F5344CB8AC3E}">
        <p14:creationId xmlns:p14="http://schemas.microsoft.com/office/powerpoint/2010/main" val="274192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107B3C-3B10-4542-87A1-3553E06777B2}" type="datetimeFigureOut">
              <a:rPr lang="en-US" smtClean="0"/>
              <a:t>3/26/2026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9BEED-F9C1-424E-B763-59D072BA5C05}" type="slidenum">
              <a:rPr lang="en-US" smtClean="0"/>
              <a:t>‹#›</a:t>
            </a:fld>
            <a:endParaRPr lang="en-US"/>
          </a:p>
        </p:txBody>
      </p:sp>
    </p:spTree>
    <p:extLst>
      <p:ext uri="{BB962C8B-B14F-4D97-AF65-F5344CB8AC3E}">
        <p14:creationId xmlns:p14="http://schemas.microsoft.com/office/powerpoint/2010/main" val="290498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107B3C-3B10-4542-87A1-3553E06777B2}" type="datetimeFigureOut">
              <a:rPr lang="en-US" smtClean="0"/>
              <a:t>3/26/2026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9BEED-F9C1-424E-B763-59D072BA5C05}" type="slidenum">
              <a:rPr lang="en-US" smtClean="0"/>
              <a:t>‹#›</a:t>
            </a:fld>
            <a:endParaRPr lang="en-US"/>
          </a:p>
        </p:txBody>
      </p:sp>
    </p:spTree>
    <p:extLst>
      <p:ext uri="{BB962C8B-B14F-4D97-AF65-F5344CB8AC3E}">
        <p14:creationId xmlns:p14="http://schemas.microsoft.com/office/powerpoint/2010/main" val="2441245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07B3C-3B10-4542-87A1-3553E06777B2}" type="datetimeFigureOut">
              <a:rPr lang="en-US" smtClean="0"/>
              <a:t>3/26/2026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9BEED-F9C1-424E-B763-59D072BA5C05}" type="slidenum">
              <a:rPr lang="en-US" smtClean="0"/>
              <a:t>‹#›</a:t>
            </a:fld>
            <a:endParaRPr lang="en-US"/>
          </a:p>
        </p:txBody>
      </p:sp>
    </p:spTree>
    <p:extLst>
      <p:ext uri="{BB962C8B-B14F-4D97-AF65-F5344CB8AC3E}">
        <p14:creationId xmlns:p14="http://schemas.microsoft.com/office/powerpoint/2010/main" val="397768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107B3C-3B10-4542-87A1-3553E06777B2}"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9BEED-F9C1-424E-B763-59D072BA5C05}" type="slidenum">
              <a:rPr lang="en-US" smtClean="0"/>
              <a:t>‹#›</a:t>
            </a:fld>
            <a:endParaRPr lang="en-US"/>
          </a:p>
        </p:txBody>
      </p:sp>
    </p:spTree>
    <p:extLst>
      <p:ext uri="{BB962C8B-B14F-4D97-AF65-F5344CB8AC3E}">
        <p14:creationId xmlns:p14="http://schemas.microsoft.com/office/powerpoint/2010/main" val="281440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107B3C-3B10-4542-87A1-3553E06777B2}"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9BEED-F9C1-424E-B763-59D072BA5C05}" type="slidenum">
              <a:rPr lang="en-US" smtClean="0"/>
              <a:t>‹#›</a:t>
            </a:fld>
            <a:endParaRPr lang="en-US"/>
          </a:p>
        </p:txBody>
      </p:sp>
    </p:spTree>
    <p:extLst>
      <p:ext uri="{BB962C8B-B14F-4D97-AF65-F5344CB8AC3E}">
        <p14:creationId xmlns:p14="http://schemas.microsoft.com/office/powerpoint/2010/main" val="111971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07B3C-3B10-4542-87A1-3553E06777B2}" type="datetimeFigureOut">
              <a:rPr lang="en-US" smtClean="0"/>
              <a:t>3/26/2026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9BEED-F9C1-424E-B763-59D072BA5C05}" type="slidenum">
              <a:rPr lang="en-US" smtClean="0"/>
              <a:t>‹#›</a:t>
            </a:fld>
            <a:endParaRPr lang="en-US"/>
          </a:p>
        </p:txBody>
      </p:sp>
    </p:spTree>
    <p:extLst>
      <p:ext uri="{BB962C8B-B14F-4D97-AF65-F5344CB8AC3E}">
        <p14:creationId xmlns:p14="http://schemas.microsoft.com/office/powerpoint/2010/main" val="3781090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uwlax.edu/news/posts/reasons-to-love-uwl/?r=58430bd2-f565-4dc9-853a-c6ccb32a5bfd" TargetMode="External"/><Relationship Id="rId2" Type="http://schemas.openxmlformats.org/officeDocument/2006/relationships/hyperlink" Target="https://www.cwu.edu/about/university-leadership/president/university-initiatives/central-experience/index.php"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1829559"/>
          </a:xfrm>
        </p:spPr>
        <p:txBody>
          <a:bodyPr>
            <a:normAutofit/>
          </a:bodyPr>
          <a:lstStyle/>
          <a:p>
            <a:r>
              <a:rPr lang="en-US" b="1" dirty="0" smtClean="0"/>
              <a:t>Welcome to the Candidate’s Public Presentation</a:t>
            </a:r>
            <a:endParaRPr lang="en-US" b="1" dirty="0"/>
          </a:p>
        </p:txBody>
      </p:sp>
      <p:sp>
        <p:nvSpPr>
          <p:cNvPr id="3" name="Subtitle 2"/>
          <p:cNvSpPr>
            <a:spLocks noGrp="1"/>
          </p:cNvSpPr>
          <p:nvPr>
            <p:ph type="subTitle" idx="1"/>
          </p:nvPr>
        </p:nvSpPr>
        <p:spPr>
          <a:xfrm>
            <a:off x="626165" y="4367349"/>
            <a:ext cx="10942983" cy="2271988"/>
          </a:xfrm>
        </p:spPr>
        <p:txBody>
          <a:bodyPr>
            <a:noAutofit/>
          </a:bodyPr>
          <a:lstStyle/>
          <a:p>
            <a:r>
              <a:rPr lang="en-US" sz="4000" dirty="0" smtClean="0"/>
              <a:t>Michael Jackson, Interim President</a:t>
            </a:r>
          </a:p>
          <a:p>
            <a:r>
              <a:rPr lang="en-US" sz="4000" dirty="0" smtClean="0"/>
              <a:t>New Mexico Institute of Mining and Technology</a:t>
            </a:r>
          </a:p>
          <a:p>
            <a:r>
              <a:rPr lang="en-US" sz="4000" dirty="0" smtClean="0"/>
              <a:t>March 2026</a:t>
            </a:r>
            <a:endParaRPr lang="en-US" sz="4000" dirty="0"/>
          </a:p>
        </p:txBody>
      </p:sp>
    </p:spTree>
    <p:extLst>
      <p:ext uri="{BB962C8B-B14F-4D97-AF65-F5344CB8AC3E}">
        <p14:creationId xmlns:p14="http://schemas.microsoft.com/office/powerpoint/2010/main" val="1582506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1812"/>
            <a:ext cx="11595652" cy="1098324"/>
          </a:xfrm>
        </p:spPr>
        <p:txBody>
          <a:bodyPr>
            <a:normAutofit/>
          </a:bodyPr>
          <a:lstStyle/>
          <a:p>
            <a:r>
              <a:rPr lang="en-US" b="1" dirty="0" smtClean="0"/>
              <a:t>Academic (Related) Challenges</a:t>
            </a:r>
            <a:endParaRPr lang="en-US" b="1" dirty="0"/>
          </a:p>
        </p:txBody>
      </p:sp>
      <p:sp>
        <p:nvSpPr>
          <p:cNvPr id="3" name="Subtitle 2"/>
          <p:cNvSpPr>
            <a:spLocks noGrp="1"/>
          </p:cNvSpPr>
          <p:nvPr>
            <p:ph type="subTitle" idx="1"/>
          </p:nvPr>
        </p:nvSpPr>
        <p:spPr>
          <a:xfrm>
            <a:off x="132521" y="1104404"/>
            <a:ext cx="11966713" cy="5652655"/>
          </a:xfrm>
        </p:spPr>
        <p:txBody>
          <a:bodyPr numCol="2">
            <a:noAutofit/>
          </a:bodyPr>
          <a:lstStyle/>
          <a:p>
            <a:pPr marL="463550" indent="-238125" algn="l">
              <a:buFont typeface="Arial" panose="020B0604020202020204" pitchFamily="34" charset="0"/>
              <a:buChar char="•"/>
            </a:pPr>
            <a:r>
              <a:rPr lang="en-US" sz="2800" dirty="0" smtClean="0"/>
              <a:t>Ten</a:t>
            </a:r>
            <a:r>
              <a:rPr lang="en-US" sz="2800" baseline="30000" dirty="0" smtClean="0"/>
              <a:t>+</a:t>
            </a:r>
            <a:r>
              <a:rPr lang="en-US" sz="2800" dirty="0" smtClean="0"/>
              <a:t> year decrease in undergraduate enrollment while graduate student enrollment leveling off</a:t>
            </a:r>
          </a:p>
          <a:p>
            <a:pPr marL="463550" indent="-238125" algn="l">
              <a:buFont typeface="Arial" panose="020B0604020202020204" pitchFamily="34" charset="0"/>
              <a:buChar char="•"/>
            </a:pPr>
            <a:r>
              <a:rPr lang="en-US" sz="2800" dirty="0" smtClean="0"/>
              <a:t>Number of faculty during this period has increased (as noted by LFC analysts)</a:t>
            </a:r>
          </a:p>
          <a:p>
            <a:pPr marL="463550" indent="-238125" algn="l">
              <a:buFont typeface="Arial" panose="020B0604020202020204" pitchFamily="34" charset="0"/>
              <a:buChar char="•"/>
            </a:pPr>
            <a:r>
              <a:rPr lang="en-US" sz="2800" dirty="0"/>
              <a:t>Many degree programs exceed 120 credits</a:t>
            </a:r>
          </a:p>
          <a:p>
            <a:pPr marL="463550" indent="-238125" algn="l">
              <a:buFont typeface="Arial" panose="020B0604020202020204" pitchFamily="34" charset="0"/>
              <a:buChar char="•"/>
            </a:pPr>
            <a:r>
              <a:rPr lang="en-US" sz="2800" dirty="0" smtClean="0"/>
              <a:t>Numerous </a:t>
            </a:r>
            <a:r>
              <a:rPr lang="en-US" sz="2800" dirty="0"/>
              <a:t>low-enrolled degree </a:t>
            </a:r>
            <a:r>
              <a:rPr lang="en-US" sz="2800" dirty="0" smtClean="0"/>
              <a:t>programs resulting in single digit class sizes and graduates</a:t>
            </a:r>
            <a:endParaRPr lang="en-US" sz="2800" dirty="0"/>
          </a:p>
          <a:p>
            <a:pPr marL="463550" indent="-238125" algn="l">
              <a:buFont typeface="Arial" panose="020B0604020202020204" pitchFamily="34" charset="0"/>
              <a:buChar char="•"/>
            </a:pPr>
            <a:r>
              <a:rPr lang="en-US" sz="2800" dirty="0"/>
              <a:t>Limited course sharing among degree programs</a:t>
            </a:r>
          </a:p>
          <a:p>
            <a:pPr marL="463550" indent="-238125" algn="l">
              <a:buFont typeface="Arial" panose="020B0604020202020204" pitchFamily="34" charset="0"/>
              <a:buChar char="•"/>
            </a:pPr>
            <a:r>
              <a:rPr lang="en-US" sz="2800" dirty="0" smtClean="0"/>
              <a:t>DFW </a:t>
            </a:r>
            <a:r>
              <a:rPr lang="en-US" sz="2800" dirty="0"/>
              <a:t>rates for some introductory courses (about 30% average with section highs reaching 50%)</a:t>
            </a:r>
          </a:p>
          <a:p>
            <a:pPr marL="463550" indent="-238125" algn="l">
              <a:buFont typeface="Arial" panose="020B0604020202020204" pitchFamily="34" charset="0"/>
              <a:buChar char="•"/>
            </a:pPr>
            <a:r>
              <a:rPr lang="en-US" sz="2800" dirty="0" smtClean="0"/>
              <a:t>Retention rates (F25 to Sp26 is lowest in past decade)</a:t>
            </a:r>
            <a:endParaRPr lang="en-US" sz="2800" dirty="0"/>
          </a:p>
          <a:p>
            <a:pPr marL="463550" indent="-238125" algn="l">
              <a:buFont typeface="Arial" panose="020B0604020202020204" pitchFamily="34" charset="0"/>
              <a:buChar char="•"/>
            </a:pPr>
            <a:r>
              <a:rPr lang="en-US" sz="2800" dirty="0" smtClean="0"/>
              <a:t>Portions of the curriculum remain traditional</a:t>
            </a:r>
          </a:p>
          <a:p>
            <a:pPr marL="463550" indent="-238125" algn="l">
              <a:buFont typeface="Arial" panose="020B0604020202020204" pitchFamily="34" charset="0"/>
              <a:buChar char="•"/>
            </a:pPr>
            <a:r>
              <a:rPr lang="en-US" sz="2800" dirty="0" smtClean="0"/>
              <a:t>About </a:t>
            </a:r>
            <a:r>
              <a:rPr lang="en-US" sz="2800" dirty="0"/>
              <a:t>29% of incoming students in F25 enrolled in MATH 1220</a:t>
            </a:r>
          </a:p>
          <a:p>
            <a:pPr marL="463550" indent="-238125" algn="l">
              <a:buFont typeface="Arial" panose="020B0604020202020204" pitchFamily="34" charset="0"/>
              <a:buChar char="•"/>
            </a:pPr>
            <a:r>
              <a:rPr lang="en-US" sz="2800" dirty="0" smtClean="0"/>
              <a:t>Uneven distribution of supporting students (e.g., financial support for graduate students via RA, mentoring and engaging with students)</a:t>
            </a:r>
          </a:p>
        </p:txBody>
      </p:sp>
    </p:spTree>
    <p:extLst>
      <p:ext uri="{BB962C8B-B14F-4D97-AF65-F5344CB8AC3E}">
        <p14:creationId xmlns:p14="http://schemas.microsoft.com/office/powerpoint/2010/main" val="3748773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1812"/>
            <a:ext cx="11595652" cy="1098324"/>
          </a:xfrm>
        </p:spPr>
        <p:txBody>
          <a:bodyPr>
            <a:normAutofit/>
          </a:bodyPr>
          <a:lstStyle/>
          <a:p>
            <a:r>
              <a:rPr lang="en-US" b="1" dirty="0" smtClean="0"/>
              <a:t>Challenges - Legislative Quotes</a:t>
            </a:r>
            <a:endParaRPr lang="en-US" b="1" dirty="0"/>
          </a:p>
        </p:txBody>
      </p:sp>
      <p:sp>
        <p:nvSpPr>
          <p:cNvPr id="3" name="Subtitle 2"/>
          <p:cNvSpPr>
            <a:spLocks noGrp="1"/>
          </p:cNvSpPr>
          <p:nvPr>
            <p:ph type="subTitle" idx="1"/>
          </p:nvPr>
        </p:nvSpPr>
        <p:spPr>
          <a:xfrm>
            <a:off x="132521" y="1127645"/>
            <a:ext cx="11966713" cy="5558163"/>
          </a:xfrm>
          <a:noFill/>
        </p:spPr>
        <p:txBody>
          <a:bodyPr numCol="1">
            <a:noAutofit/>
          </a:bodyPr>
          <a:lstStyle/>
          <a:p>
            <a:pPr marL="225425" indent="-225425" algn="l">
              <a:buFont typeface="Arial" panose="020B0604020202020204" pitchFamily="34" charset="0"/>
              <a:buChar char="•"/>
            </a:pPr>
            <a:r>
              <a:rPr lang="en-US" sz="4000" i="1" dirty="0" smtClean="0"/>
              <a:t>If </a:t>
            </a:r>
            <a:r>
              <a:rPr lang="en-US" sz="4000" i="1" dirty="0"/>
              <a:t>you are such a good school, why do you need any marketing </a:t>
            </a:r>
            <a:r>
              <a:rPr lang="en-US" sz="4000" i="1" dirty="0" smtClean="0"/>
              <a:t>support?</a:t>
            </a:r>
          </a:p>
          <a:p>
            <a:pPr marL="225425" indent="-225425" algn="l">
              <a:buFont typeface="Arial" panose="020B0604020202020204" pitchFamily="34" charset="0"/>
              <a:buChar char="•"/>
            </a:pPr>
            <a:r>
              <a:rPr lang="en-US" sz="4000" i="1" dirty="0" smtClean="0"/>
              <a:t>The </a:t>
            </a:r>
            <a:r>
              <a:rPr lang="en-US" sz="4000" i="1" dirty="0"/>
              <a:t>economy is tightened, so start preparing yourself for that.  If your performance levels are not good, prepare to get harder hit.  If there is no performance, </a:t>
            </a:r>
            <a:r>
              <a:rPr lang="en-US" sz="4000" b="1" i="1" dirty="0"/>
              <a:t>we are going to start targeting those places where least performance happens </a:t>
            </a:r>
            <a:r>
              <a:rPr lang="en-US" sz="4000" i="1" dirty="0"/>
              <a:t>[in the areas of] </a:t>
            </a:r>
            <a:r>
              <a:rPr lang="en-US" sz="4000" b="1" i="1" dirty="0"/>
              <a:t>recruitment, retention, and graduation </a:t>
            </a:r>
            <a:r>
              <a:rPr lang="en-US" sz="4000" b="1" i="1" dirty="0" smtClean="0"/>
              <a:t>rates</a:t>
            </a:r>
            <a:r>
              <a:rPr lang="en-US" sz="4000" i="1" dirty="0" smtClean="0"/>
              <a:t>.</a:t>
            </a:r>
          </a:p>
          <a:p>
            <a:endParaRPr lang="en-US" sz="1200" dirty="0" smtClean="0"/>
          </a:p>
          <a:p>
            <a:r>
              <a:rPr lang="en-US" sz="4000" dirty="0" smtClean="0"/>
              <a:t>Despite state revenues, do not expect new resources.</a:t>
            </a:r>
            <a:endParaRPr lang="en-US" sz="4000" dirty="0"/>
          </a:p>
        </p:txBody>
      </p:sp>
    </p:spTree>
    <p:extLst>
      <p:ext uri="{BB962C8B-B14F-4D97-AF65-F5344CB8AC3E}">
        <p14:creationId xmlns:p14="http://schemas.microsoft.com/office/powerpoint/2010/main" val="1891949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1811"/>
            <a:ext cx="11595652" cy="1901367"/>
          </a:xfrm>
        </p:spPr>
        <p:txBody>
          <a:bodyPr>
            <a:normAutofit/>
          </a:bodyPr>
          <a:lstStyle/>
          <a:p>
            <a:r>
              <a:rPr lang="en-US" b="1" dirty="0" smtClean="0"/>
              <a:t>Are we unique in the </a:t>
            </a:r>
            <a:br>
              <a:rPr lang="en-US" b="1" dirty="0" smtClean="0"/>
            </a:br>
            <a:r>
              <a:rPr lang="en-US" b="1" dirty="0" smtClean="0"/>
              <a:t>challenges we face?</a:t>
            </a:r>
            <a:endParaRPr lang="en-US" b="1" dirty="0"/>
          </a:p>
        </p:txBody>
      </p:sp>
      <p:sp>
        <p:nvSpPr>
          <p:cNvPr id="5" name="Title 1"/>
          <p:cNvSpPr txBox="1">
            <a:spLocks/>
          </p:cNvSpPr>
          <p:nvPr/>
        </p:nvSpPr>
        <p:spPr>
          <a:xfrm>
            <a:off x="570016" y="3426513"/>
            <a:ext cx="10972800" cy="9554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Not really …</a:t>
            </a:r>
            <a:endParaRPr lang="en-US" b="1" dirty="0"/>
          </a:p>
        </p:txBody>
      </p:sp>
    </p:spTree>
    <p:extLst>
      <p:ext uri="{BB962C8B-B14F-4D97-AF65-F5344CB8AC3E}">
        <p14:creationId xmlns:p14="http://schemas.microsoft.com/office/powerpoint/2010/main" val="88519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338" y="123680"/>
            <a:ext cx="11062251" cy="1024491"/>
          </a:xfrm>
        </p:spPr>
        <p:txBody>
          <a:bodyPr>
            <a:normAutofit/>
          </a:bodyPr>
          <a:lstStyle/>
          <a:p>
            <a:pPr marL="457200" indent="-457200" algn="l"/>
            <a:r>
              <a:rPr lang="en-US" b="1" dirty="0" smtClean="0"/>
              <a:t>So why attend New Mexico Tech?</a:t>
            </a:r>
            <a:endParaRPr lang="en-US" b="1" dirty="0"/>
          </a:p>
        </p:txBody>
      </p:sp>
      <p:sp>
        <p:nvSpPr>
          <p:cNvPr id="3" name="TextBox 2"/>
          <p:cNvSpPr txBox="1"/>
          <p:nvPr/>
        </p:nvSpPr>
        <p:spPr>
          <a:xfrm>
            <a:off x="655982" y="1352504"/>
            <a:ext cx="8476143" cy="2800767"/>
          </a:xfrm>
          <a:prstGeom prst="rect">
            <a:avLst/>
          </a:prstGeom>
          <a:noFill/>
        </p:spPr>
        <p:txBody>
          <a:bodyPr wrap="square" rtlCol="0">
            <a:spAutoFit/>
          </a:bodyPr>
          <a:lstStyle/>
          <a:p>
            <a:pPr marL="285750" indent="-285750">
              <a:buFont typeface="Arial" panose="020B0604020202020204" pitchFamily="34" charset="0"/>
              <a:buChar char="•"/>
            </a:pPr>
            <a:r>
              <a:rPr lang="en-US" sz="4400" dirty="0" smtClean="0"/>
              <a:t>Hands-on experiences</a:t>
            </a:r>
          </a:p>
          <a:p>
            <a:pPr marL="285750" indent="-285750">
              <a:buFont typeface="Arial" panose="020B0604020202020204" pitchFamily="34" charset="0"/>
              <a:buChar char="•"/>
            </a:pPr>
            <a:r>
              <a:rPr lang="en-US" sz="4400" dirty="0" smtClean="0"/>
              <a:t>Accessible faculty &amp; staff</a:t>
            </a:r>
          </a:p>
          <a:p>
            <a:pPr marL="285750" indent="-285750">
              <a:buFont typeface="Arial" panose="020B0604020202020204" pitchFamily="34" charset="0"/>
              <a:buChar char="•"/>
            </a:pPr>
            <a:r>
              <a:rPr lang="en-US" sz="4400" dirty="0"/>
              <a:t>Small class sizes </a:t>
            </a:r>
            <a:r>
              <a:rPr lang="en-US" sz="4400" dirty="0" smtClean="0"/>
              <a:t>taught by faculty</a:t>
            </a:r>
            <a:endParaRPr lang="en-US" sz="4400" dirty="0"/>
          </a:p>
          <a:p>
            <a:pPr marL="285750" indent="-285750">
              <a:buFont typeface="Arial" panose="020B0604020202020204" pitchFamily="34" charset="0"/>
              <a:buChar char="•"/>
            </a:pPr>
            <a:r>
              <a:rPr lang="en-US" sz="4400" dirty="0" smtClean="0"/>
              <a:t>Financial ROI</a:t>
            </a:r>
            <a:endParaRPr lang="en-US" sz="4400" dirty="0"/>
          </a:p>
        </p:txBody>
      </p:sp>
    </p:spTree>
    <p:extLst>
      <p:ext uri="{BB962C8B-B14F-4D97-AF65-F5344CB8AC3E}">
        <p14:creationId xmlns:p14="http://schemas.microsoft.com/office/powerpoint/2010/main" val="1384767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1811"/>
            <a:ext cx="11595652" cy="1901367"/>
          </a:xfrm>
        </p:spPr>
        <p:txBody>
          <a:bodyPr>
            <a:normAutofit/>
          </a:bodyPr>
          <a:lstStyle/>
          <a:p>
            <a:r>
              <a:rPr lang="en-US" b="1" dirty="0" smtClean="0"/>
              <a:t>Are these reasons to attend NMT different from other institutions?</a:t>
            </a:r>
            <a:endParaRPr lang="en-US" b="1" dirty="0"/>
          </a:p>
        </p:txBody>
      </p:sp>
      <p:sp>
        <p:nvSpPr>
          <p:cNvPr id="5" name="Title 1"/>
          <p:cNvSpPr txBox="1">
            <a:spLocks/>
          </p:cNvSpPr>
          <p:nvPr/>
        </p:nvSpPr>
        <p:spPr>
          <a:xfrm>
            <a:off x="570016" y="3426513"/>
            <a:ext cx="10972800" cy="9554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Not really …</a:t>
            </a:r>
            <a:endParaRPr lang="en-US" b="1" dirty="0"/>
          </a:p>
        </p:txBody>
      </p:sp>
      <p:sp>
        <p:nvSpPr>
          <p:cNvPr id="4" name="Title 1"/>
          <p:cNvSpPr txBox="1">
            <a:spLocks/>
          </p:cNvSpPr>
          <p:nvPr/>
        </p:nvSpPr>
        <p:spPr>
          <a:xfrm>
            <a:off x="579916" y="5336459"/>
            <a:ext cx="10972800" cy="9554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Yet another challenge …</a:t>
            </a:r>
            <a:endParaRPr lang="en-US" b="1" dirty="0"/>
          </a:p>
        </p:txBody>
      </p:sp>
    </p:spTree>
    <p:extLst>
      <p:ext uri="{BB962C8B-B14F-4D97-AF65-F5344CB8AC3E}">
        <p14:creationId xmlns:p14="http://schemas.microsoft.com/office/powerpoint/2010/main" val="296136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25605"/>
            <a:ext cx="11595652" cy="1830115"/>
          </a:xfrm>
        </p:spPr>
        <p:txBody>
          <a:bodyPr>
            <a:normAutofit/>
          </a:bodyPr>
          <a:lstStyle/>
          <a:p>
            <a:r>
              <a:rPr lang="en-US" b="1" dirty="0" smtClean="0"/>
              <a:t>For every challenge …</a:t>
            </a:r>
            <a:br>
              <a:rPr lang="en-US" b="1" dirty="0" smtClean="0"/>
            </a:br>
            <a:r>
              <a:rPr lang="en-US" b="1" dirty="0" smtClean="0"/>
              <a:t>there is an opportunity</a:t>
            </a:r>
            <a:endParaRPr lang="en-US" b="1" dirty="0"/>
          </a:p>
        </p:txBody>
      </p:sp>
      <p:sp>
        <p:nvSpPr>
          <p:cNvPr id="4" name="Title 1"/>
          <p:cNvSpPr txBox="1">
            <a:spLocks/>
          </p:cNvSpPr>
          <p:nvPr/>
        </p:nvSpPr>
        <p:spPr>
          <a:xfrm>
            <a:off x="302825" y="4414318"/>
            <a:ext cx="11595652" cy="19627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So what will guide us through these opportunities?</a:t>
            </a:r>
            <a:endParaRPr lang="en-US" b="1" dirty="0"/>
          </a:p>
        </p:txBody>
      </p:sp>
      <p:sp>
        <p:nvSpPr>
          <p:cNvPr id="5" name="Title 1"/>
          <p:cNvSpPr txBox="1">
            <a:spLocks/>
          </p:cNvSpPr>
          <p:nvPr/>
        </p:nvSpPr>
        <p:spPr>
          <a:xfrm>
            <a:off x="287587" y="83125"/>
            <a:ext cx="11595652" cy="10806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What about opportunities?</a:t>
            </a:r>
            <a:endParaRPr lang="en-US" b="1" dirty="0"/>
          </a:p>
        </p:txBody>
      </p:sp>
    </p:spTree>
    <p:extLst>
      <p:ext uri="{BB962C8B-B14F-4D97-AF65-F5344CB8AC3E}">
        <p14:creationId xmlns:p14="http://schemas.microsoft.com/office/powerpoint/2010/main" val="130173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3512" y="2049933"/>
            <a:ext cx="9144000" cy="2577635"/>
          </a:xfrm>
        </p:spPr>
        <p:txBody>
          <a:bodyPr>
            <a:noAutofit/>
          </a:bodyPr>
          <a:lstStyle/>
          <a:p>
            <a:r>
              <a:rPr lang="en-US" sz="8000" b="1" dirty="0" smtClean="0"/>
              <a:t>Student</a:t>
            </a:r>
            <a:br>
              <a:rPr lang="en-US" sz="8000" b="1" dirty="0" smtClean="0"/>
            </a:br>
            <a:r>
              <a:rPr lang="en-US" sz="8000" b="1" dirty="0" smtClean="0"/>
              <a:t>Experience</a:t>
            </a:r>
            <a:endParaRPr lang="en-US" sz="8000" b="1" dirty="0"/>
          </a:p>
        </p:txBody>
      </p:sp>
      <p:sp>
        <p:nvSpPr>
          <p:cNvPr id="3" name="TextBox 2"/>
          <p:cNvSpPr txBox="1"/>
          <p:nvPr/>
        </p:nvSpPr>
        <p:spPr>
          <a:xfrm>
            <a:off x="8597051" y="2677030"/>
            <a:ext cx="2993705" cy="1323439"/>
          </a:xfrm>
          <a:prstGeom prst="rect">
            <a:avLst/>
          </a:prstGeom>
          <a:noFill/>
        </p:spPr>
        <p:txBody>
          <a:bodyPr wrap="none" rtlCol="0">
            <a:spAutoFit/>
          </a:bodyPr>
          <a:lstStyle/>
          <a:p>
            <a:pPr algn="ctr"/>
            <a:r>
              <a:rPr lang="en-US" sz="4000" dirty="0" smtClean="0"/>
              <a:t>Economic </a:t>
            </a:r>
          </a:p>
          <a:p>
            <a:pPr algn="ctr"/>
            <a:r>
              <a:rPr lang="en-US" sz="4000" dirty="0" smtClean="0"/>
              <a:t>Development</a:t>
            </a:r>
            <a:endParaRPr lang="en-US" sz="4000" dirty="0"/>
          </a:p>
        </p:txBody>
      </p:sp>
      <p:sp>
        <p:nvSpPr>
          <p:cNvPr id="4" name="TextBox 3"/>
          <p:cNvSpPr txBox="1"/>
          <p:nvPr/>
        </p:nvSpPr>
        <p:spPr>
          <a:xfrm>
            <a:off x="619572" y="589836"/>
            <a:ext cx="2565959" cy="707886"/>
          </a:xfrm>
          <a:prstGeom prst="rect">
            <a:avLst/>
          </a:prstGeom>
          <a:noFill/>
        </p:spPr>
        <p:txBody>
          <a:bodyPr wrap="none" rtlCol="0">
            <a:spAutoFit/>
          </a:bodyPr>
          <a:lstStyle/>
          <a:p>
            <a:pPr algn="ctr"/>
            <a:r>
              <a:rPr lang="en-US" sz="4000" dirty="0" smtClean="0"/>
              <a:t>Scholarship</a:t>
            </a:r>
            <a:endParaRPr lang="en-US" sz="4000" dirty="0"/>
          </a:p>
        </p:txBody>
      </p:sp>
      <p:sp>
        <p:nvSpPr>
          <p:cNvPr id="5" name="TextBox 4"/>
          <p:cNvSpPr txBox="1"/>
          <p:nvPr/>
        </p:nvSpPr>
        <p:spPr>
          <a:xfrm>
            <a:off x="8128334" y="282061"/>
            <a:ext cx="3931141" cy="1323439"/>
          </a:xfrm>
          <a:prstGeom prst="rect">
            <a:avLst/>
          </a:prstGeom>
          <a:noFill/>
        </p:spPr>
        <p:txBody>
          <a:bodyPr wrap="none" rtlCol="0">
            <a:spAutoFit/>
          </a:bodyPr>
          <a:lstStyle/>
          <a:p>
            <a:pPr algn="ctr"/>
            <a:r>
              <a:rPr lang="en-US" sz="4000" dirty="0" smtClean="0"/>
              <a:t>Entrepreneurship </a:t>
            </a:r>
          </a:p>
          <a:p>
            <a:pPr algn="ctr"/>
            <a:r>
              <a:rPr lang="en-US" sz="4000" dirty="0" smtClean="0"/>
              <a:t>&amp; Innovation</a:t>
            </a:r>
            <a:endParaRPr lang="en-US" sz="4000" dirty="0"/>
          </a:p>
        </p:txBody>
      </p:sp>
      <p:sp>
        <p:nvSpPr>
          <p:cNvPr id="6" name="TextBox 5"/>
          <p:cNvSpPr txBox="1"/>
          <p:nvPr/>
        </p:nvSpPr>
        <p:spPr>
          <a:xfrm>
            <a:off x="8597051" y="5194098"/>
            <a:ext cx="2993705" cy="1323439"/>
          </a:xfrm>
          <a:prstGeom prst="rect">
            <a:avLst/>
          </a:prstGeom>
          <a:noFill/>
        </p:spPr>
        <p:txBody>
          <a:bodyPr wrap="none" rtlCol="0">
            <a:spAutoFit/>
          </a:bodyPr>
          <a:lstStyle/>
          <a:p>
            <a:pPr algn="ctr"/>
            <a:r>
              <a:rPr lang="en-US" sz="4000" dirty="0" smtClean="0"/>
              <a:t>Professional </a:t>
            </a:r>
          </a:p>
          <a:p>
            <a:pPr algn="ctr"/>
            <a:r>
              <a:rPr lang="en-US" sz="4000" dirty="0" smtClean="0"/>
              <a:t>Development</a:t>
            </a:r>
            <a:endParaRPr lang="en-US" sz="4000" dirty="0"/>
          </a:p>
        </p:txBody>
      </p:sp>
      <p:sp>
        <p:nvSpPr>
          <p:cNvPr id="7" name="TextBox 6"/>
          <p:cNvSpPr txBox="1"/>
          <p:nvPr/>
        </p:nvSpPr>
        <p:spPr>
          <a:xfrm>
            <a:off x="4678659" y="5194099"/>
            <a:ext cx="2993705" cy="1323439"/>
          </a:xfrm>
          <a:prstGeom prst="rect">
            <a:avLst/>
          </a:prstGeom>
          <a:noFill/>
        </p:spPr>
        <p:txBody>
          <a:bodyPr wrap="none" rtlCol="0">
            <a:spAutoFit/>
          </a:bodyPr>
          <a:lstStyle/>
          <a:p>
            <a:pPr algn="ctr"/>
            <a:r>
              <a:rPr lang="en-US" sz="4000" dirty="0" smtClean="0"/>
              <a:t>Workforce </a:t>
            </a:r>
          </a:p>
          <a:p>
            <a:pPr algn="ctr"/>
            <a:r>
              <a:rPr lang="en-US" sz="4000" dirty="0" smtClean="0"/>
              <a:t>Development</a:t>
            </a:r>
            <a:endParaRPr lang="en-US" sz="4000" dirty="0"/>
          </a:p>
        </p:txBody>
      </p:sp>
      <p:sp>
        <p:nvSpPr>
          <p:cNvPr id="11" name="TextBox 10"/>
          <p:cNvSpPr txBox="1"/>
          <p:nvPr/>
        </p:nvSpPr>
        <p:spPr>
          <a:xfrm>
            <a:off x="4909235" y="282060"/>
            <a:ext cx="2532552" cy="1323439"/>
          </a:xfrm>
          <a:prstGeom prst="rect">
            <a:avLst/>
          </a:prstGeom>
          <a:noFill/>
        </p:spPr>
        <p:txBody>
          <a:bodyPr wrap="none" rtlCol="0">
            <a:spAutoFit/>
          </a:bodyPr>
          <a:lstStyle/>
          <a:p>
            <a:pPr algn="ctr"/>
            <a:r>
              <a:rPr lang="en-US" sz="4000" dirty="0" smtClean="0"/>
              <a:t>Research &amp;</a:t>
            </a:r>
          </a:p>
          <a:p>
            <a:pPr algn="ctr"/>
            <a:r>
              <a:rPr lang="en-US" sz="4000" dirty="0" smtClean="0"/>
              <a:t>Discovery</a:t>
            </a:r>
            <a:endParaRPr lang="en-US" sz="4000" dirty="0"/>
          </a:p>
        </p:txBody>
      </p:sp>
      <p:sp>
        <p:nvSpPr>
          <p:cNvPr id="12" name="TextBox 11"/>
          <p:cNvSpPr txBox="1"/>
          <p:nvPr/>
        </p:nvSpPr>
        <p:spPr>
          <a:xfrm>
            <a:off x="597546" y="5194098"/>
            <a:ext cx="2610009" cy="1323439"/>
          </a:xfrm>
          <a:prstGeom prst="rect">
            <a:avLst/>
          </a:prstGeom>
          <a:noFill/>
        </p:spPr>
        <p:txBody>
          <a:bodyPr wrap="none" rtlCol="0">
            <a:spAutoFit/>
          </a:bodyPr>
          <a:lstStyle/>
          <a:p>
            <a:pPr algn="ctr"/>
            <a:r>
              <a:rPr lang="en-US" sz="4000" dirty="0" smtClean="0"/>
              <a:t>Community</a:t>
            </a:r>
          </a:p>
          <a:p>
            <a:pPr algn="ctr"/>
            <a:r>
              <a:rPr lang="en-US" sz="4000" dirty="0" smtClean="0"/>
              <a:t>Support</a:t>
            </a:r>
            <a:endParaRPr lang="en-US" sz="4000" dirty="0"/>
          </a:p>
        </p:txBody>
      </p:sp>
      <p:sp>
        <p:nvSpPr>
          <p:cNvPr id="13" name="TextBox 12"/>
          <p:cNvSpPr txBox="1"/>
          <p:nvPr/>
        </p:nvSpPr>
        <p:spPr>
          <a:xfrm>
            <a:off x="514606" y="2677030"/>
            <a:ext cx="2775888" cy="1323439"/>
          </a:xfrm>
          <a:prstGeom prst="rect">
            <a:avLst/>
          </a:prstGeom>
          <a:noFill/>
        </p:spPr>
        <p:txBody>
          <a:bodyPr wrap="none" rtlCol="0">
            <a:spAutoFit/>
          </a:bodyPr>
          <a:lstStyle/>
          <a:p>
            <a:pPr algn="ctr"/>
            <a:r>
              <a:rPr lang="en-US" sz="4000" dirty="0" smtClean="0"/>
              <a:t>Community</a:t>
            </a:r>
          </a:p>
          <a:p>
            <a:pPr algn="ctr"/>
            <a:r>
              <a:rPr lang="en-US" sz="4000" dirty="0" smtClean="0"/>
              <a:t>Engagement</a:t>
            </a:r>
            <a:endParaRPr lang="en-US" sz="4000" dirty="0"/>
          </a:p>
        </p:txBody>
      </p:sp>
      <p:sp>
        <p:nvSpPr>
          <p:cNvPr id="18" name="Multiply 17"/>
          <p:cNvSpPr/>
          <p:nvPr/>
        </p:nvSpPr>
        <p:spPr>
          <a:xfrm>
            <a:off x="1137237" y="5073670"/>
            <a:ext cx="1530626" cy="16492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1137237" y="2539619"/>
            <a:ext cx="1530626" cy="16492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p:cNvSpPr/>
          <p:nvPr/>
        </p:nvSpPr>
        <p:spPr>
          <a:xfrm>
            <a:off x="1137237" y="177657"/>
            <a:ext cx="1530626" cy="16492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p:cNvSpPr/>
          <p:nvPr/>
        </p:nvSpPr>
        <p:spPr>
          <a:xfrm>
            <a:off x="9216886" y="5049725"/>
            <a:ext cx="1530626" cy="16492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y 21"/>
          <p:cNvSpPr/>
          <p:nvPr/>
        </p:nvSpPr>
        <p:spPr>
          <a:xfrm>
            <a:off x="9216886" y="2515674"/>
            <a:ext cx="1530626" cy="16492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p:cNvSpPr/>
          <p:nvPr/>
        </p:nvSpPr>
        <p:spPr>
          <a:xfrm>
            <a:off x="9216886" y="153712"/>
            <a:ext cx="1530626" cy="16492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y 23"/>
          <p:cNvSpPr/>
          <p:nvPr/>
        </p:nvSpPr>
        <p:spPr>
          <a:xfrm>
            <a:off x="5489122" y="5055360"/>
            <a:ext cx="1530626" cy="16492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ultiply 25"/>
          <p:cNvSpPr/>
          <p:nvPr/>
        </p:nvSpPr>
        <p:spPr>
          <a:xfrm>
            <a:off x="5489122" y="159347"/>
            <a:ext cx="1530626" cy="16492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13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12" grpId="0"/>
      <p:bldP spid="13" grpId="0"/>
      <p:bldP spid="18" grpId="0" animBg="1"/>
      <p:bldP spid="19" grpId="0" animBg="1"/>
      <p:bldP spid="20" grpId="0" animBg="1"/>
      <p:bldP spid="21" grpId="0" animBg="1"/>
      <p:bldP spid="22" grpId="0" animBg="1"/>
      <p:bldP spid="23" grpId="0" animBg="1"/>
      <p:bldP spid="24"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8351" y="177248"/>
            <a:ext cx="11123218" cy="3648420"/>
          </a:xfrm>
        </p:spPr>
        <p:txBody>
          <a:bodyPr>
            <a:normAutofit/>
          </a:bodyPr>
          <a:lstStyle/>
          <a:p>
            <a:pPr algn="l"/>
            <a:r>
              <a:rPr lang="en-US" b="1" dirty="0" smtClean="0"/>
              <a:t>Does that mean ….</a:t>
            </a:r>
            <a:r>
              <a:rPr lang="en-US" b="1" dirty="0"/>
              <a:t/>
            </a:r>
            <a:br>
              <a:rPr lang="en-US" b="1" dirty="0"/>
            </a:br>
            <a:r>
              <a:rPr lang="en-US" sz="1600" b="1" dirty="0" smtClean="0"/>
              <a:t/>
            </a:r>
            <a:br>
              <a:rPr lang="en-US" sz="1600" b="1" dirty="0" smtClean="0"/>
            </a:br>
            <a:r>
              <a:rPr lang="en-US" sz="4400" b="1" dirty="0" smtClean="0"/>
              <a:t>Students do what they want?</a:t>
            </a:r>
            <a:br>
              <a:rPr lang="en-US" sz="4400" b="1" dirty="0" smtClean="0"/>
            </a:br>
            <a:r>
              <a:rPr lang="en-US" sz="4400" b="1" dirty="0" smtClean="0"/>
              <a:t>Students get what they want?</a:t>
            </a:r>
            <a:br>
              <a:rPr lang="en-US" sz="4400" b="1" dirty="0" smtClean="0"/>
            </a:br>
            <a:r>
              <a:rPr lang="en-US" sz="4400" b="1" dirty="0" smtClean="0"/>
              <a:t>Standards are watered down? </a:t>
            </a:r>
            <a:br>
              <a:rPr lang="en-US" sz="4400" b="1" dirty="0" smtClean="0"/>
            </a:br>
            <a:r>
              <a:rPr lang="en-US" sz="4400" b="1" dirty="0" smtClean="0"/>
              <a:t>Students rule the school?</a:t>
            </a:r>
            <a:endParaRPr lang="en-US" sz="4400" b="1" dirty="0"/>
          </a:p>
        </p:txBody>
      </p:sp>
      <p:sp>
        <p:nvSpPr>
          <p:cNvPr id="5" name="Title 1"/>
          <p:cNvSpPr txBox="1">
            <a:spLocks/>
          </p:cNvSpPr>
          <p:nvPr/>
        </p:nvSpPr>
        <p:spPr>
          <a:xfrm>
            <a:off x="1073427" y="4554669"/>
            <a:ext cx="10088216" cy="18295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smtClean="0"/>
              <a:t>No …</a:t>
            </a:r>
            <a:endParaRPr lang="en-US" sz="9600" b="1" dirty="0"/>
          </a:p>
        </p:txBody>
      </p:sp>
    </p:spTree>
    <p:extLst>
      <p:ext uri="{BB962C8B-B14F-4D97-AF65-F5344CB8AC3E}">
        <p14:creationId xmlns:p14="http://schemas.microsoft.com/office/powerpoint/2010/main" val="321952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463" y="139148"/>
            <a:ext cx="11062251" cy="6559825"/>
          </a:xfrm>
        </p:spPr>
        <p:txBody>
          <a:bodyPr>
            <a:normAutofit fontScale="90000"/>
          </a:bodyPr>
          <a:lstStyle/>
          <a:p>
            <a:pPr marL="457200" indent="-457200" algn="l"/>
            <a:r>
              <a:rPr lang="en-US" b="1" dirty="0" smtClean="0"/>
              <a:t>It means ….</a:t>
            </a:r>
            <a:r>
              <a:rPr lang="en-US" b="1" dirty="0"/>
              <a:t/>
            </a:r>
            <a:br>
              <a:rPr lang="en-US" b="1" dirty="0"/>
            </a:br>
            <a:r>
              <a:rPr lang="en-US" sz="1600" b="1" dirty="0" smtClean="0"/>
              <a:t/>
            </a:r>
            <a:br>
              <a:rPr lang="en-US" sz="1600" b="1" dirty="0" smtClean="0"/>
            </a:br>
            <a:r>
              <a:rPr lang="en-US" sz="4000" b="1" dirty="0"/>
              <a:t>W</a:t>
            </a:r>
            <a:r>
              <a:rPr lang="en-US" sz="4000" b="1" dirty="0" smtClean="0"/>
              <a:t>e meet them where they are …</a:t>
            </a:r>
            <a:br>
              <a:rPr lang="en-US" sz="4000" b="1" dirty="0" smtClean="0"/>
            </a:br>
            <a:r>
              <a:rPr lang="en-US" sz="4000" b="1" dirty="0" smtClean="0"/>
              <a:t>We listen to their goals and aspirations …</a:t>
            </a:r>
            <a:br>
              <a:rPr lang="en-US" sz="4000" b="1" dirty="0" smtClean="0"/>
            </a:br>
            <a:r>
              <a:rPr lang="en-US" sz="4000" b="1" dirty="0" smtClean="0"/>
              <a:t>We create opportunities …</a:t>
            </a:r>
            <a:br>
              <a:rPr lang="en-US" sz="4000" b="1" dirty="0" smtClean="0"/>
            </a:br>
            <a:r>
              <a:rPr lang="en-US" sz="4000" b="1" dirty="0" smtClean="0"/>
              <a:t>We provide clear, reasonable expectations …</a:t>
            </a:r>
            <a:br>
              <a:rPr lang="en-US" sz="4000" b="1" dirty="0" smtClean="0"/>
            </a:br>
            <a:r>
              <a:rPr lang="en-US" sz="4000" b="1" dirty="0" smtClean="0"/>
              <a:t>We develop surmountable challenges …</a:t>
            </a:r>
            <a:br>
              <a:rPr lang="en-US" sz="4000" b="1" dirty="0" smtClean="0"/>
            </a:br>
            <a:r>
              <a:rPr lang="en-US" sz="4000" b="1" dirty="0" smtClean="0"/>
              <a:t>We provide support systems …</a:t>
            </a:r>
            <a:br>
              <a:rPr lang="en-US" sz="4000" b="1" dirty="0" smtClean="0"/>
            </a:br>
            <a:r>
              <a:rPr lang="en-US" sz="4000" b="1" dirty="0" smtClean="0"/>
              <a:t>We offer a relevant, up-to-date curriculum …</a:t>
            </a:r>
            <a:br>
              <a:rPr lang="en-US" sz="4000" b="1" dirty="0" smtClean="0"/>
            </a:br>
            <a:r>
              <a:rPr lang="en-US" sz="4000" b="1" dirty="0" smtClean="0"/>
              <a:t>We prepare them for what lies ahead ….</a:t>
            </a:r>
            <a:br>
              <a:rPr lang="en-US" sz="4000" b="1" dirty="0" smtClean="0"/>
            </a:br>
            <a:r>
              <a:rPr lang="en-US" sz="4000" b="1" dirty="0" smtClean="0"/>
              <a:t>We are excited to engage them ... </a:t>
            </a:r>
            <a:br>
              <a:rPr lang="en-US" sz="4000" b="1" dirty="0" smtClean="0"/>
            </a:br>
            <a:r>
              <a:rPr lang="en-US" sz="4000" b="1" dirty="0" smtClean="0"/>
              <a:t>We share accountability and responsibility …</a:t>
            </a:r>
            <a:r>
              <a:rPr lang="en-US" sz="4400" b="1" dirty="0" smtClean="0"/>
              <a:t/>
            </a:r>
            <a:br>
              <a:rPr lang="en-US" sz="4400" b="1" dirty="0" smtClean="0"/>
            </a:br>
            <a:r>
              <a:rPr lang="en-US" sz="4400" b="1" dirty="0" smtClean="0"/>
              <a:t>				We lead by example!</a:t>
            </a:r>
            <a:endParaRPr lang="en-US" sz="4400" b="1" dirty="0"/>
          </a:p>
        </p:txBody>
      </p:sp>
    </p:spTree>
    <p:extLst>
      <p:ext uri="{BB962C8B-B14F-4D97-AF65-F5344CB8AC3E}">
        <p14:creationId xmlns:p14="http://schemas.microsoft.com/office/powerpoint/2010/main" val="215572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04" y="135556"/>
            <a:ext cx="11922825" cy="1918875"/>
          </a:xfrm>
        </p:spPr>
        <p:txBody>
          <a:bodyPr>
            <a:normAutofit/>
          </a:bodyPr>
          <a:lstStyle/>
          <a:p>
            <a:pPr indent="6350" algn="l"/>
            <a:r>
              <a:rPr lang="en-US" b="1" dirty="0" smtClean="0"/>
              <a:t>When making decisions, the </a:t>
            </a:r>
            <a:r>
              <a:rPr lang="en-US" b="1" u="sng" dirty="0" smtClean="0"/>
              <a:t>STUDENT EXPERIENCE</a:t>
            </a:r>
            <a:r>
              <a:rPr lang="en-US" b="1" dirty="0" smtClean="0"/>
              <a:t> can serve as our …</a:t>
            </a:r>
            <a:endParaRPr lang="en-US" b="1" dirty="0"/>
          </a:p>
        </p:txBody>
      </p:sp>
      <p:sp>
        <p:nvSpPr>
          <p:cNvPr id="4" name="TextBox 3"/>
          <p:cNvSpPr txBox="1"/>
          <p:nvPr/>
        </p:nvSpPr>
        <p:spPr>
          <a:xfrm>
            <a:off x="1448789" y="2802583"/>
            <a:ext cx="2292422" cy="923330"/>
          </a:xfrm>
          <a:prstGeom prst="rect">
            <a:avLst/>
          </a:prstGeom>
          <a:noFill/>
        </p:spPr>
        <p:txBody>
          <a:bodyPr wrap="none" rtlCol="0">
            <a:spAutoFit/>
          </a:bodyPr>
          <a:lstStyle/>
          <a:p>
            <a:r>
              <a:rPr lang="en-US" sz="5400" b="1" dirty="0" smtClean="0"/>
              <a:t>Beacon</a:t>
            </a:r>
            <a:endParaRPr lang="en-US" sz="5400" dirty="0"/>
          </a:p>
        </p:txBody>
      </p:sp>
      <p:sp>
        <p:nvSpPr>
          <p:cNvPr id="7" name="TextBox 6"/>
          <p:cNvSpPr txBox="1"/>
          <p:nvPr/>
        </p:nvSpPr>
        <p:spPr>
          <a:xfrm>
            <a:off x="1446814" y="3762500"/>
            <a:ext cx="3964547" cy="923330"/>
          </a:xfrm>
          <a:prstGeom prst="rect">
            <a:avLst/>
          </a:prstGeom>
          <a:noFill/>
        </p:spPr>
        <p:txBody>
          <a:bodyPr wrap="none" rtlCol="0">
            <a:spAutoFit/>
          </a:bodyPr>
          <a:lstStyle/>
          <a:p>
            <a:r>
              <a:rPr lang="en-US" sz="5400" b="1" dirty="0" smtClean="0"/>
              <a:t>Guiding Light</a:t>
            </a:r>
            <a:endParaRPr lang="en-US" sz="5400" dirty="0"/>
          </a:p>
        </p:txBody>
      </p:sp>
      <p:sp>
        <p:nvSpPr>
          <p:cNvPr id="8" name="TextBox 7"/>
          <p:cNvSpPr txBox="1"/>
          <p:nvPr/>
        </p:nvSpPr>
        <p:spPr>
          <a:xfrm>
            <a:off x="1446812" y="4736281"/>
            <a:ext cx="7065973" cy="923330"/>
          </a:xfrm>
          <a:prstGeom prst="rect">
            <a:avLst/>
          </a:prstGeom>
          <a:noFill/>
        </p:spPr>
        <p:txBody>
          <a:bodyPr wrap="none" rtlCol="0">
            <a:spAutoFit/>
          </a:bodyPr>
          <a:lstStyle/>
          <a:p>
            <a:r>
              <a:rPr lang="en-US" sz="5400" b="1" dirty="0" smtClean="0"/>
              <a:t>Polaris / Southern Cross</a:t>
            </a:r>
            <a:endParaRPr lang="en-US" sz="5400" dirty="0"/>
          </a:p>
        </p:txBody>
      </p:sp>
      <p:sp>
        <p:nvSpPr>
          <p:cNvPr id="9" name="TextBox 8"/>
          <p:cNvSpPr txBox="1"/>
          <p:nvPr/>
        </p:nvSpPr>
        <p:spPr>
          <a:xfrm>
            <a:off x="1446814" y="5710049"/>
            <a:ext cx="4005905" cy="923330"/>
          </a:xfrm>
          <a:prstGeom prst="rect">
            <a:avLst/>
          </a:prstGeom>
          <a:noFill/>
        </p:spPr>
        <p:txBody>
          <a:bodyPr wrap="none" rtlCol="0">
            <a:spAutoFit/>
          </a:bodyPr>
          <a:lstStyle/>
          <a:p>
            <a:r>
              <a:rPr lang="en-US" sz="5400" b="1" dirty="0" smtClean="0"/>
              <a:t>M Mountain!</a:t>
            </a:r>
            <a:endParaRPr lang="en-US" sz="5400" dirty="0"/>
          </a:p>
        </p:txBody>
      </p:sp>
    </p:spTree>
    <p:extLst>
      <p:ext uri="{BB962C8B-B14F-4D97-AF65-F5344CB8AC3E}">
        <p14:creationId xmlns:p14="http://schemas.microsoft.com/office/powerpoint/2010/main" val="396048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255" y="75444"/>
            <a:ext cx="11851573" cy="1024490"/>
          </a:xfrm>
        </p:spPr>
        <p:txBody>
          <a:bodyPr>
            <a:normAutofit fontScale="90000"/>
          </a:bodyPr>
          <a:lstStyle/>
          <a:p>
            <a:r>
              <a:rPr lang="en-US" sz="6700" b="1" dirty="0" smtClean="0"/>
              <a:t>Background</a:t>
            </a:r>
            <a:r>
              <a:rPr lang="en-US" b="1" dirty="0" smtClean="0"/>
              <a:t> – Developmental Experiences</a:t>
            </a:r>
            <a:endParaRPr lang="en-US" b="1"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0817" t="5716" r="17978" b="6681"/>
          <a:stretch/>
        </p:blipFill>
        <p:spPr>
          <a:xfrm rot="10800000">
            <a:off x="83130" y="1038323"/>
            <a:ext cx="2764232" cy="2967376"/>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015" t="2947" r="1606" b="2751"/>
          <a:stretch/>
        </p:blipFill>
        <p:spPr>
          <a:xfrm>
            <a:off x="4168237" y="4080206"/>
            <a:ext cx="3942609" cy="2684330"/>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7350" t="14516" r="24980" b="8804"/>
          <a:stretch/>
        </p:blipFill>
        <p:spPr>
          <a:xfrm rot="5400000">
            <a:off x="5418985" y="1042458"/>
            <a:ext cx="2967378" cy="2959110"/>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6248" t="10462" r="17734" b="8038"/>
          <a:stretch/>
        </p:blipFill>
        <p:spPr>
          <a:xfrm rot="10800000">
            <a:off x="8436312" y="1038323"/>
            <a:ext cx="3690309" cy="2967377"/>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0804" t="22304" r="39394" b="22157"/>
          <a:stretch/>
        </p:blipFill>
        <p:spPr>
          <a:xfrm rot="5400000">
            <a:off x="2654864" y="1281039"/>
            <a:ext cx="2967378" cy="2481943"/>
          </a:xfrm>
          <a:prstGeom prst="rect">
            <a:avLst/>
          </a:prstGeom>
        </p:spPr>
      </p:pic>
    </p:spTree>
    <p:extLst>
      <p:ext uri="{BB962C8B-B14F-4D97-AF65-F5344CB8AC3E}">
        <p14:creationId xmlns:p14="http://schemas.microsoft.com/office/powerpoint/2010/main" val="23220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338" y="123680"/>
            <a:ext cx="11062251" cy="1942626"/>
          </a:xfrm>
        </p:spPr>
        <p:txBody>
          <a:bodyPr>
            <a:normAutofit/>
          </a:bodyPr>
          <a:lstStyle/>
          <a:p>
            <a:pPr indent="6350"/>
            <a:r>
              <a:rPr lang="en-US" b="1" dirty="0" smtClean="0"/>
              <a:t>But how do we make NMT’s </a:t>
            </a:r>
            <a:br>
              <a:rPr lang="en-US" b="1" dirty="0" smtClean="0"/>
            </a:br>
            <a:r>
              <a:rPr lang="en-US" b="1" dirty="0" smtClean="0"/>
              <a:t>Student Experience unique?</a:t>
            </a:r>
            <a:endParaRPr lang="en-US" b="1" dirty="0"/>
          </a:p>
        </p:txBody>
      </p:sp>
      <p:sp>
        <p:nvSpPr>
          <p:cNvPr id="12" name="Title 1"/>
          <p:cNvSpPr txBox="1">
            <a:spLocks/>
          </p:cNvSpPr>
          <p:nvPr/>
        </p:nvSpPr>
        <p:spPr>
          <a:xfrm>
            <a:off x="558488" y="3384468"/>
            <a:ext cx="11062251" cy="3004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6350"/>
            <a:r>
              <a:rPr lang="en-US" sz="8000" b="1" dirty="0" smtClean="0"/>
              <a:t>YOU!</a:t>
            </a:r>
          </a:p>
          <a:p>
            <a:pPr indent="6350"/>
            <a:endParaRPr lang="en-US" b="1" dirty="0" smtClean="0"/>
          </a:p>
          <a:p>
            <a:pPr indent="6350"/>
            <a:r>
              <a:rPr lang="en-US" b="1" dirty="0" smtClean="0"/>
              <a:t>You (WE!) </a:t>
            </a:r>
            <a:r>
              <a:rPr lang="en-US" b="1" dirty="0" smtClean="0"/>
              <a:t>are the secret ingredient!</a:t>
            </a:r>
            <a:endParaRPr lang="en-US" b="1" dirty="0"/>
          </a:p>
        </p:txBody>
      </p:sp>
    </p:spTree>
    <p:extLst>
      <p:ext uri="{BB962C8B-B14F-4D97-AF65-F5344CB8AC3E}">
        <p14:creationId xmlns:p14="http://schemas.microsoft.com/office/powerpoint/2010/main" val="174823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379" y="123680"/>
            <a:ext cx="11863449" cy="1016351"/>
          </a:xfrm>
        </p:spPr>
        <p:txBody>
          <a:bodyPr>
            <a:normAutofit fontScale="90000"/>
          </a:bodyPr>
          <a:lstStyle/>
          <a:p>
            <a:pPr indent="6350"/>
            <a:r>
              <a:rPr lang="en-US" b="1" dirty="0" smtClean="0"/>
              <a:t>Are we willing to, together, as a team …</a:t>
            </a:r>
            <a:endParaRPr lang="en-US" b="1" dirty="0"/>
          </a:p>
        </p:txBody>
      </p:sp>
      <p:sp>
        <p:nvSpPr>
          <p:cNvPr id="12" name="Title 1"/>
          <p:cNvSpPr txBox="1">
            <a:spLocks/>
          </p:cNvSpPr>
          <p:nvPr/>
        </p:nvSpPr>
        <p:spPr>
          <a:xfrm>
            <a:off x="154379" y="1270660"/>
            <a:ext cx="11863450" cy="54507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60375" indent="-341313" algn="l">
              <a:buFont typeface="Arial" panose="020B0604020202020204" pitchFamily="34" charset="0"/>
              <a:buChar char="•"/>
            </a:pPr>
            <a:r>
              <a:rPr lang="en-US" sz="4800" b="1" dirty="0" smtClean="0"/>
              <a:t>Focus on the future rather than the past,</a:t>
            </a:r>
          </a:p>
          <a:p>
            <a:pPr marL="460375" indent="-341313" algn="l">
              <a:buFont typeface="Arial" panose="020B0604020202020204" pitchFamily="34" charset="0"/>
              <a:buChar char="•"/>
            </a:pPr>
            <a:r>
              <a:rPr lang="en-US" sz="4800" b="1" dirty="0"/>
              <a:t>Step out of our comfort zones,</a:t>
            </a:r>
          </a:p>
          <a:p>
            <a:pPr marL="460375" indent="-341313" algn="l">
              <a:buFont typeface="Arial" panose="020B0604020202020204" pitchFamily="34" charset="0"/>
              <a:buChar char="•"/>
            </a:pPr>
            <a:r>
              <a:rPr lang="en-US" sz="4800" b="1" dirty="0" smtClean="0"/>
              <a:t>Consider new ideas,</a:t>
            </a:r>
          </a:p>
          <a:p>
            <a:pPr marL="460375" indent="-341313" algn="l">
              <a:buFont typeface="Arial" panose="020B0604020202020204" pitchFamily="34" charset="0"/>
              <a:buChar char="•"/>
            </a:pPr>
            <a:r>
              <a:rPr lang="en-US" sz="4800" b="1" dirty="0" smtClean="0"/>
              <a:t>Communicate and collaborate,</a:t>
            </a:r>
          </a:p>
          <a:p>
            <a:pPr marL="460375" indent="-341313" algn="l">
              <a:buFont typeface="Arial" panose="020B0604020202020204" pitchFamily="34" charset="0"/>
              <a:buChar char="•"/>
            </a:pPr>
            <a:r>
              <a:rPr lang="en-US" sz="4800" b="1" dirty="0" smtClean="0"/>
              <a:t>Revise existing processes,</a:t>
            </a:r>
          </a:p>
          <a:p>
            <a:pPr marL="460375" indent="-341313" algn="l">
              <a:buFont typeface="Arial" panose="020B0604020202020204" pitchFamily="34" charset="0"/>
              <a:buChar char="•"/>
            </a:pPr>
            <a:r>
              <a:rPr lang="en-US" sz="4800" b="1" dirty="0" smtClean="0"/>
              <a:t>Pursue new initiatives,</a:t>
            </a:r>
          </a:p>
          <a:p>
            <a:pPr marL="460375" indent="-341313" algn="l">
              <a:buFont typeface="Arial" panose="020B0604020202020204" pitchFamily="34" charset="0"/>
              <a:buChar char="•"/>
            </a:pPr>
            <a:r>
              <a:rPr lang="en-US" sz="4800" b="1" dirty="0" smtClean="0"/>
              <a:t>Adapt and share the load,</a:t>
            </a:r>
          </a:p>
          <a:p>
            <a:pPr marL="460375" indent="-341313" algn="l">
              <a:buFont typeface="Arial" panose="020B0604020202020204" pitchFamily="34" charset="0"/>
              <a:buChar char="•"/>
            </a:pPr>
            <a:r>
              <a:rPr lang="en-US" sz="4800" b="1" dirty="0" smtClean="0"/>
              <a:t>Dedicate ourselves to the Student Experience?</a:t>
            </a:r>
            <a:endParaRPr lang="en-US" sz="4800" b="1" dirty="0"/>
          </a:p>
        </p:txBody>
      </p:sp>
    </p:spTree>
    <p:extLst>
      <p:ext uri="{BB962C8B-B14F-4D97-AF65-F5344CB8AC3E}">
        <p14:creationId xmlns:p14="http://schemas.microsoft.com/office/powerpoint/2010/main" val="674919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713" y="147430"/>
            <a:ext cx="11062251" cy="1064247"/>
          </a:xfrm>
        </p:spPr>
        <p:txBody>
          <a:bodyPr>
            <a:normAutofit/>
          </a:bodyPr>
          <a:lstStyle/>
          <a:p>
            <a:pPr marL="457200" indent="-457200" algn="l"/>
            <a:r>
              <a:rPr lang="en-US" b="1" dirty="0" smtClean="0"/>
              <a:t>Questions</a:t>
            </a:r>
            <a:endParaRPr lang="en-US" b="1" dirty="0"/>
          </a:p>
        </p:txBody>
      </p:sp>
    </p:spTree>
    <p:extLst>
      <p:ext uri="{BB962C8B-B14F-4D97-AF65-F5344CB8AC3E}">
        <p14:creationId xmlns:p14="http://schemas.microsoft.com/office/powerpoint/2010/main" val="744684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176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1812"/>
            <a:ext cx="11595652" cy="1098324"/>
          </a:xfrm>
        </p:spPr>
        <p:txBody>
          <a:bodyPr>
            <a:normAutofit/>
          </a:bodyPr>
          <a:lstStyle/>
          <a:p>
            <a:r>
              <a:rPr lang="en-US" b="1" dirty="0" smtClean="0"/>
              <a:t>What are some initiatives / priorities?</a:t>
            </a:r>
            <a:endParaRPr lang="en-US" b="1" dirty="0"/>
          </a:p>
        </p:txBody>
      </p:sp>
      <p:sp>
        <p:nvSpPr>
          <p:cNvPr id="3" name="Subtitle 2"/>
          <p:cNvSpPr>
            <a:spLocks noGrp="1"/>
          </p:cNvSpPr>
          <p:nvPr>
            <p:ph type="subTitle" idx="1"/>
          </p:nvPr>
        </p:nvSpPr>
        <p:spPr>
          <a:xfrm>
            <a:off x="132521" y="1180135"/>
            <a:ext cx="11966713" cy="5618489"/>
          </a:xfrm>
          <a:noFill/>
        </p:spPr>
        <p:txBody>
          <a:bodyPr numCol="1">
            <a:noAutofit/>
          </a:bodyPr>
          <a:lstStyle/>
          <a:p>
            <a:pPr marL="285750" indent="-285750" algn="l">
              <a:buFont typeface="Arial" panose="020B0604020202020204" pitchFamily="34" charset="0"/>
              <a:buChar char="•"/>
            </a:pPr>
            <a:r>
              <a:rPr lang="en-US" sz="4400" dirty="0" smtClean="0"/>
              <a:t>Addressing the Structural Deficit</a:t>
            </a:r>
          </a:p>
          <a:p>
            <a:pPr marL="285750" indent="-285750" algn="l">
              <a:buFont typeface="Arial" panose="020B0604020202020204" pitchFamily="34" charset="0"/>
              <a:buChar char="•"/>
            </a:pPr>
            <a:r>
              <a:rPr lang="en-US" sz="4400" dirty="0" smtClean="0"/>
              <a:t>Exploring entrepreneurial activities and P-P-P</a:t>
            </a:r>
          </a:p>
          <a:p>
            <a:pPr marL="285750" indent="-285750" algn="l">
              <a:buFont typeface="Arial" panose="020B0604020202020204" pitchFamily="34" charset="0"/>
              <a:buChar char="•"/>
            </a:pPr>
            <a:r>
              <a:rPr lang="en-US" sz="4400" dirty="0" smtClean="0"/>
              <a:t>R2 </a:t>
            </a:r>
            <a:r>
              <a:rPr lang="en-US" sz="4400" dirty="0"/>
              <a:t>status</a:t>
            </a:r>
          </a:p>
          <a:p>
            <a:pPr marL="914400" lvl="1" indent="-344488" algn="l">
              <a:buFont typeface="Courier New" panose="02070309020205020404" pitchFamily="49" charset="0"/>
              <a:buChar char="o"/>
            </a:pPr>
            <a:r>
              <a:rPr lang="en-US" sz="3200" dirty="0" smtClean="0"/>
              <a:t>Post-tenure Review (workload expectations and distribution)</a:t>
            </a:r>
          </a:p>
          <a:p>
            <a:pPr marL="914400" lvl="1" indent="-344488" algn="l">
              <a:buFont typeface="Courier New" panose="02070309020205020404" pitchFamily="49" charset="0"/>
              <a:buChar char="o"/>
            </a:pPr>
            <a:r>
              <a:rPr lang="en-US" sz="3200" dirty="0" smtClean="0"/>
              <a:t>Program Review (curricular review, program viability)</a:t>
            </a:r>
            <a:endParaRPr lang="en-US" sz="3200" dirty="0"/>
          </a:p>
          <a:p>
            <a:pPr marL="285750" indent="-285750" algn="l">
              <a:buFont typeface="Arial" panose="020B0604020202020204" pitchFamily="34" charset="0"/>
              <a:buChar char="•"/>
            </a:pPr>
            <a:r>
              <a:rPr lang="en-US" sz="4400" dirty="0"/>
              <a:t>Strengthening Academic-Research Center Collaborations (e.g., Joint Appointments</a:t>
            </a:r>
            <a:r>
              <a:rPr lang="en-US" sz="4400" dirty="0" smtClean="0"/>
              <a:t>)</a:t>
            </a:r>
          </a:p>
          <a:p>
            <a:pPr marL="285750" indent="-285750" algn="l">
              <a:buFont typeface="Arial" panose="020B0604020202020204" pitchFamily="34" charset="0"/>
              <a:buChar char="•"/>
            </a:pPr>
            <a:r>
              <a:rPr lang="en-US" sz="4400" dirty="0" smtClean="0"/>
              <a:t>Enrollment </a:t>
            </a:r>
            <a:endParaRPr lang="en-US" sz="4400" dirty="0"/>
          </a:p>
          <a:p>
            <a:pPr marL="285750" indent="-285750" algn="l">
              <a:buFont typeface="Arial" panose="020B0604020202020204" pitchFamily="34" charset="0"/>
              <a:buChar char="•"/>
            </a:pPr>
            <a:endParaRPr lang="en-US" sz="4400" dirty="0"/>
          </a:p>
          <a:p>
            <a:pPr marL="569912" lvl="1" algn="l"/>
            <a:endParaRPr lang="en-US" sz="3200" dirty="0" smtClean="0"/>
          </a:p>
        </p:txBody>
      </p:sp>
    </p:spTree>
    <p:extLst>
      <p:ext uri="{BB962C8B-B14F-4D97-AF65-F5344CB8AC3E}">
        <p14:creationId xmlns:p14="http://schemas.microsoft.com/office/powerpoint/2010/main" val="1877459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901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878" y="190030"/>
            <a:ext cx="11922826" cy="6247864"/>
          </a:xfrm>
          <a:prstGeom prst="rect">
            <a:avLst/>
          </a:prstGeom>
          <a:noFill/>
        </p:spPr>
        <p:txBody>
          <a:bodyPr wrap="square" rtlCol="0">
            <a:spAutoFit/>
          </a:bodyPr>
          <a:lstStyle/>
          <a:p>
            <a:r>
              <a:rPr lang="en-US" sz="2500" i="1" dirty="0" smtClean="0"/>
              <a:t>SUNY-Oswego: Because </a:t>
            </a:r>
            <a:r>
              <a:rPr lang="en-US" sz="2500" i="1" dirty="0"/>
              <a:t>of you, our students are able to move beyond the classroom and engage in learning that prepares them for real-world careers. They participate in extracurricular and co-curricular activities that deepen knowledge and help students develop such transferable skills as leadership, teamwork, time management, problem-solving and communication</a:t>
            </a:r>
            <a:r>
              <a:rPr lang="en-US" sz="2500" i="1" dirty="0" smtClean="0"/>
              <a:t>.</a:t>
            </a:r>
          </a:p>
          <a:p>
            <a:endParaRPr lang="en-US" sz="2500" i="1" dirty="0"/>
          </a:p>
          <a:p>
            <a:r>
              <a:rPr lang="en-US" sz="2500" i="1" dirty="0">
                <a:hlinkClick r:id="rId2"/>
              </a:rPr>
              <a:t>CWU</a:t>
            </a:r>
            <a:r>
              <a:rPr lang="en-US" sz="2500" i="1" dirty="0"/>
              <a:t> is here for one purpose: to deliver transformational learning experiences that have the power to enrich the lives of students, their families, and their communities. Our dedicated team of professionals shows up every day with the goal of helping people from all backgrounds find their place in the world. Whether it’s inside or outside the classroom, CWU faculty and staff are committed to going the extra mile for our students</a:t>
            </a:r>
            <a:r>
              <a:rPr lang="en-US" sz="2500" i="1" dirty="0" smtClean="0"/>
              <a:t>. …</a:t>
            </a:r>
          </a:p>
          <a:p>
            <a:endParaRPr lang="en-US" sz="2500" i="1" dirty="0"/>
          </a:p>
          <a:p>
            <a:r>
              <a:rPr lang="en-US" sz="2500" i="1" dirty="0" smtClean="0">
                <a:hlinkClick r:id="rId3"/>
              </a:rPr>
              <a:t>UWL</a:t>
            </a:r>
            <a:r>
              <a:rPr lang="en-US" sz="2500" i="1" dirty="0" smtClean="0"/>
              <a:t>: It </a:t>
            </a:r>
            <a:r>
              <a:rPr lang="en-US" sz="2500" i="1" dirty="0"/>
              <a:t>starts with strong academics, but the college experience is so much more. From co-curricular opportunities, to career readiness, to the vibrancy of the campus and the community, there are so many factors that contribute to a memorable, high-quality college experience.</a:t>
            </a:r>
          </a:p>
        </p:txBody>
      </p:sp>
    </p:spTree>
    <p:extLst>
      <p:ext uri="{BB962C8B-B14F-4D97-AF65-F5344CB8AC3E}">
        <p14:creationId xmlns:p14="http://schemas.microsoft.com/office/powerpoint/2010/main" val="3155168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733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1812"/>
            <a:ext cx="11595652" cy="1098324"/>
          </a:xfrm>
        </p:spPr>
        <p:txBody>
          <a:bodyPr>
            <a:normAutofit/>
          </a:bodyPr>
          <a:lstStyle/>
          <a:p>
            <a:r>
              <a:rPr lang="en-US" b="1" dirty="0" smtClean="0"/>
              <a:t>‘Respecting its Culture …’ [Challenge]</a:t>
            </a:r>
            <a:endParaRPr lang="en-US" b="1" dirty="0"/>
          </a:p>
        </p:txBody>
      </p:sp>
      <p:sp>
        <p:nvSpPr>
          <p:cNvPr id="3" name="Subtitle 2"/>
          <p:cNvSpPr>
            <a:spLocks noGrp="1"/>
          </p:cNvSpPr>
          <p:nvPr>
            <p:ph type="subTitle" idx="1"/>
          </p:nvPr>
        </p:nvSpPr>
        <p:spPr>
          <a:xfrm>
            <a:off x="132521" y="1139520"/>
            <a:ext cx="11966713" cy="5534410"/>
          </a:xfrm>
        </p:spPr>
        <p:txBody>
          <a:bodyPr numCol="1">
            <a:noAutofit/>
          </a:bodyPr>
          <a:lstStyle/>
          <a:p>
            <a:pPr marL="463550" indent="-238125" algn="l">
              <a:buFont typeface="Arial" panose="020B0604020202020204" pitchFamily="34" charset="0"/>
              <a:buChar char="•"/>
            </a:pPr>
            <a:r>
              <a:rPr lang="en-US" sz="3600" dirty="0" smtClean="0"/>
              <a:t>From my perspective, NMT’s campus culture has elements of </a:t>
            </a:r>
          </a:p>
          <a:p>
            <a:pPr marL="914400" lvl="1" indent="-344488" algn="l">
              <a:buFont typeface="Courier New" panose="02070309020205020404" pitchFamily="49" charset="0"/>
              <a:buChar char="o"/>
            </a:pPr>
            <a:r>
              <a:rPr lang="en-US" sz="3400" dirty="0" smtClean="0"/>
              <a:t>Lack of collaboration</a:t>
            </a:r>
          </a:p>
          <a:p>
            <a:pPr marL="914400" lvl="1" indent="-344488" algn="l">
              <a:buFont typeface="Courier New" panose="02070309020205020404" pitchFamily="49" charset="0"/>
              <a:buChar char="o"/>
            </a:pPr>
            <a:r>
              <a:rPr lang="en-US" sz="3400" dirty="0" smtClean="0"/>
              <a:t>Lack of communication </a:t>
            </a:r>
          </a:p>
          <a:p>
            <a:pPr marL="914400" lvl="1" indent="-344488" algn="l">
              <a:buFont typeface="Courier New" panose="02070309020205020404" pitchFamily="49" charset="0"/>
              <a:buChar char="o"/>
            </a:pPr>
            <a:r>
              <a:rPr lang="en-US" sz="3400" dirty="0" smtClean="0"/>
              <a:t>Unwelcoming to students (walking down a hallway with all office doors closed; windows covered; lack of phone number)</a:t>
            </a:r>
          </a:p>
          <a:p>
            <a:pPr marL="914400" lvl="1" indent="-344488" algn="l">
              <a:buFont typeface="Courier New" panose="02070309020205020404" pitchFamily="49" charset="0"/>
              <a:buChar char="o"/>
            </a:pPr>
            <a:r>
              <a:rPr lang="en-US" sz="3400" dirty="0" smtClean="0"/>
              <a:t>‘To solve this, they (some other office) need to do … .’</a:t>
            </a:r>
          </a:p>
          <a:p>
            <a:pPr marL="914400" lvl="1" indent="-344488" algn="l">
              <a:buFont typeface="Courier New" panose="02070309020205020404" pitchFamily="49" charset="0"/>
              <a:buChar char="o"/>
            </a:pPr>
            <a:r>
              <a:rPr lang="en-US" sz="3400" dirty="0" smtClean="0"/>
              <a:t>‘Coming in more than ____ days is a burden.’</a:t>
            </a:r>
          </a:p>
          <a:p>
            <a:pPr marL="914400" lvl="1" indent="-344488" algn="l">
              <a:buFont typeface="Courier New" panose="02070309020205020404" pitchFamily="49" charset="0"/>
              <a:buChar char="o"/>
            </a:pPr>
            <a:r>
              <a:rPr lang="en-US" sz="3400" dirty="0" smtClean="0"/>
              <a:t>‘What can the university do for me?’</a:t>
            </a:r>
          </a:p>
          <a:p>
            <a:pPr marL="457200" indent="-344488" algn="l">
              <a:buFont typeface="Courier New" panose="02070309020205020404" pitchFamily="49" charset="0"/>
              <a:buChar char="o"/>
            </a:pPr>
            <a:r>
              <a:rPr lang="en-US" sz="4000" dirty="0" smtClean="0"/>
              <a:t>It is worth respecting part of its culture while throwing the rest out.</a:t>
            </a:r>
          </a:p>
        </p:txBody>
      </p:sp>
    </p:spTree>
    <p:extLst>
      <p:ext uri="{BB962C8B-B14F-4D97-AF65-F5344CB8AC3E}">
        <p14:creationId xmlns:p14="http://schemas.microsoft.com/office/powerpoint/2010/main" val="3831268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04" y="75444"/>
            <a:ext cx="11887200" cy="1024490"/>
          </a:xfrm>
        </p:spPr>
        <p:txBody>
          <a:bodyPr>
            <a:normAutofit/>
          </a:bodyPr>
          <a:lstStyle/>
          <a:p>
            <a:r>
              <a:rPr lang="en-US" b="1" dirty="0" smtClean="0"/>
              <a:t>Background – Academic Experiences</a:t>
            </a:r>
            <a:endParaRPr lang="en-US"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014858" y="1602566"/>
            <a:ext cx="3278941" cy="2459205"/>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367" t="5839" r="5552" b="16881"/>
          <a:stretch/>
        </p:blipFill>
        <p:spPr>
          <a:xfrm>
            <a:off x="5260909" y="1231679"/>
            <a:ext cx="3693226" cy="2446317"/>
          </a:xfrm>
          <a:prstGeom prst="rect">
            <a:avLst/>
          </a:prstGeom>
        </p:spPr>
      </p:pic>
      <p:pic>
        <p:nvPicPr>
          <p:cNvPr id="9" name="Picture 8"/>
          <p:cNvPicPr>
            <a:picLocks noChangeAspect="1"/>
          </p:cNvPicPr>
          <p:nvPr/>
        </p:nvPicPr>
        <p:blipFill rotWithShape="1">
          <a:blip r:embed="rId5"/>
          <a:srcRect t="20128"/>
          <a:stretch/>
        </p:blipFill>
        <p:spPr>
          <a:xfrm>
            <a:off x="343522" y="4048433"/>
            <a:ext cx="4412554" cy="264331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0909" y="3898512"/>
            <a:ext cx="3724312" cy="2793234"/>
          </a:xfrm>
          <a:prstGeom prst="rect">
            <a:avLst/>
          </a:prstGeom>
        </p:spPr>
      </p:pic>
      <p:pic>
        <p:nvPicPr>
          <p:cNvPr id="7" name="Picture 5" descr="D:\Luis\DSCF127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24726" y="4847343"/>
            <a:ext cx="2459205" cy="18444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520" y="1188090"/>
            <a:ext cx="4167228" cy="2765998"/>
          </a:xfrm>
          <a:prstGeom prst="rect">
            <a:avLst/>
          </a:prstGeom>
        </p:spPr>
      </p:pic>
    </p:spTree>
    <p:extLst>
      <p:ext uri="{BB962C8B-B14F-4D97-AF65-F5344CB8AC3E}">
        <p14:creationId xmlns:p14="http://schemas.microsoft.com/office/powerpoint/2010/main" val="115800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05" y="75444"/>
            <a:ext cx="11863448" cy="1024490"/>
          </a:xfrm>
        </p:spPr>
        <p:txBody>
          <a:bodyPr>
            <a:normAutofit/>
          </a:bodyPr>
          <a:lstStyle/>
          <a:p>
            <a:r>
              <a:rPr lang="en-US" b="1" dirty="0" smtClean="0"/>
              <a:t>Background – Professional Activities</a:t>
            </a:r>
            <a:endParaRPr lang="en-US" b="1" dirty="0"/>
          </a:p>
        </p:txBody>
      </p:sp>
      <p:pic>
        <p:nvPicPr>
          <p:cNvPr id="3" name="Picture 2"/>
          <p:cNvPicPr>
            <a:picLocks noChangeAspect="1"/>
          </p:cNvPicPr>
          <p:nvPr/>
        </p:nvPicPr>
        <p:blipFill>
          <a:blip r:embed="rId3"/>
          <a:stretch>
            <a:fillRect/>
          </a:stretch>
        </p:blipFill>
        <p:spPr>
          <a:xfrm>
            <a:off x="5446569" y="1562596"/>
            <a:ext cx="6286500" cy="1524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505" y="4090601"/>
            <a:ext cx="6412991" cy="210831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7717" y="3780608"/>
            <a:ext cx="5477608" cy="2976452"/>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t="17760"/>
          <a:stretch/>
        </p:blipFill>
        <p:spPr>
          <a:xfrm>
            <a:off x="602164" y="1192698"/>
            <a:ext cx="4657493" cy="2872746"/>
          </a:xfrm>
          <a:prstGeom prst="rect">
            <a:avLst/>
          </a:prstGeom>
        </p:spPr>
      </p:pic>
    </p:spTree>
    <p:extLst>
      <p:ext uri="{BB962C8B-B14F-4D97-AF65-F5344CB8AC3E}">
        <p14:creationId xmlns:p14="http://schemas.microsoft.com/office/powerpoint/2010/main" val="187610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1812"/>
            <a:ext cx="11595652" cy="1098324"/>
          </a:xfrm>
        </p:spPr>
        <p:txBody>
          <a:bodyPr>
            <a:normAutofit/>
          </a:bodyPr>
          <a:lstStyle/>
          <a:p>
            <a:r>
              <a:rPr lang="en-US" b="1" dirty="0" smtClean="0"/>
              <a:t>Prompt</a:t>
            </a:r>
            <a:endParaRPr lang="en-US" b="1" dirty="0"/>
          </a:p>
        </p:txBody>
      </p:sp>
      <p:sp>
        <p:nvSpPr>
          <p:cNvPr id="3" name="Subtitle 2"/>
          <p:cNvSpPr>
            <a:spLocks noGrp="1"/>
          </p:cNvSpPr>
          <p:nvPr>
            <p:ph type="subTitle" idx="1"/>
          </p:nvPr>
        </p:nvSpPr>
        <p:spPr>
          <a:xfrm>
            <a:off x="132522" y="1116278"/>
            <a:ext cx="11940208" cy="5590179"/>
          </a:xfrm>
        </p:spPr>
        <p:txBody>
          <a:bodyPr numCol="1">
            <a:noAutofit/>
          </a:bodyPr>
          <a:lstStyle/>
          <a:p>
            <a:pPr marL="225425" algn="l"/>
            <a:r>
              <a:rPr lang="en-US" sz="4000" i="1" dirty="0"/>
              <a:t>New Mexico Tech is a unique institution with a strong focus on science, engineering, </a:t>
            </a:r>
            <a:r>
              <a:rPr lang="en-US" sz="4000" i="1" dirty="0" smtClean="0"/>
              <a:t>and technology </a:t>
            </a:r>
            <a:r>
              <a:rPr lang="en-US" sz="4000" i="1" dirty="0"/>
              <a:t>education and research.</a:t>
            </a:r>
          </a:p>
          <a:p>
            <a:pPr marL="225425" algn="l"/>
            <a:r>
              <a:rPr lang="en-US" sz="4000" i="1" dirty="0"/>
              <a:t>As you consider the role of President, please discuss the </a:t>
            </a:r>
            <a:r>
              <a:rPr lang="en-US" sz="4000" b="1" i="1" dirty="0"/>
              <a:t>opportunities and challenges </a:t>
            </a:r>
            <a:r>
              <a:rPr lang="en-US" sz="4000" b="1" i="1" dirty="0" smtClean="0"/>
              <a:t>facing </a:t>
            </a:r>
            <a:r>
              <a:rPr lang="en-US" sz="4000" i="1" dirty="0" smtClean="0"/>
              <a:t>institutions </a:t>
            </a:r>
            <a:r>
              <a:rPr lang="en-US" sz="4000" i="1" dirty="0"/>
              <a:t>like </a:t>
            </a:r>
            <a:r>
              <a:rPr lang="en-US" sz="4000" b="1" i="1" dirty="0"/>
              <a:t>New Mexico Tech </a:t>
            </a:r>
            <a:r>
              <a:rPr lang="en-US" sz="4000" i="1" dirty="0"/>
              <a:t>in the coming decade. Based on your experience, how </a:t>
            </a:r>
            <a:r>
              <a:rPr lang="en-US" sz="4000" i="1" dirty="0" smtClean="0"/>
              <a:t>would you </a:t>
            </a:r>
            <a:r>
              <a:rPr lang="en-US" sz="4000" b="1" i="1" dirty="0"/>
              <a:t>work with the campus community</a:t>
            </a:r>
            <a:r>
              <a:rPr lang="en-US" sz="4000" i="1" dirty="0"/>
              <a:t> to build support for initiatives that strengthen </a:t>
            </a:r>
            <a:r>
              <a:rPr lang="en-US" sz="4000" i="1" dirty="0" smtClean="0"/>
              <a:t>the university’s </a:t>
            </a:r>
            <a:r>
              <a:rPr lang="en-US" sz="4000" i="1" dirty="0"/>
              <a:t>mission while</a:t>
            </a:r>
            <a:r>
              <a:rPr lang="en-US" sz="4000" b="1" i="1" dirty="0"/>
              <a:t> </a:t>
            </a:r>
            <a:r>
              <a:rPr lang="en-US" sz="4000" i="1" dirty="0"/>
              <a:t>respecting its culture and priorities?</a:t>
            </a:r>
            <a:endParaRPr lang="en-US" sz="3400" i="1" dirty="0" smtClean="0"/>
          </a:p>
        </p:txBody>
      </p:sp>
    </p:spTree>
    <p:extLst>
      <p:ext uri="{BB962C8B-B14F-4D97-AF65-F5344CB8AC3E}">
        <p14:creationId xmlns:p14="http://schemas.microsoft.com/office/powerpoint/2010/main" val="4057406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521" y="81812"/>
            <a:ext cx="11966713" cy="1098324"/>
          </a:xfrm>
        </p:spPr>
        <p:txBody>
          <a:bodyPr>
            <a:normAutofit/>
          </a:bodyPr>
          <a:lstStyle/>
          <a:p>
            <a:r>
              <a:rPr lang="en-US" b="1" dirty="0" smtClean="0"/>
              <a:t>Working with the Campus Community </a:t>
            </a:r>
            <a:endParaRPr lang="en-US" b="1" dirty="0"/>
          </a:p>
        </p:txBody>
      </p:sp>
      <p:sp>
        <p:nvSpPr>
          <p:cNvPr id="3" name="Subtitle 2"/>
          <p:cNvSpPr>
            <a:spLocks noGrp="1"/>
          </p:cNvSpPr>
          <p:nvPr>
            <p:ph type="subTitle" idx="1"/>
          </p:nvPr>
        </p:nvSpPr>
        <p:spPr>
          <a:xfrm>
            <a:off x="132521" y="1115771"/>
            <a:ext cx="11966713" cy="5629410"/>
          </a:xfrm>
          <a:noFill/>
        </p:spPr>
        <p:txBody>
          <a:bodyPr numCol="1">
            <a:noAutofit/>
          </a:bodyPr>
          <a:lstStyle/>
          <a:p>
            <a:pPr marL="225425" indent="-225425" algn="l">
              <a:buFont typeface="Arial" panose="020B0604020202020204" pitchFamily="34" charset="0"/>
              <a:buChar char="•"/>
            </a:pPr>
            <a:r>
              <a:rPr lang="en-US" sz="3300" dirty="0"/>
              <a:t>Policy on Policies</a:t>
            </a:r>
          </a:p>
          <a:p>
            <a:pPr marL="225425" indent="-225425" algn="l">
              <a:buFont typeface="Arial" panose="020B0604020202020204" pitchFamily="34" charset="0"/>
              <a:buChar char="•"/>
            </a:pPr>
            <a:r>
              <a:rPr lang="en-US" sz="3300" dirty="0" smtClean="0"/>
              <a:t>Shared Governance (e.g., shared responsibility for timely feedback, debate, and lively conversation; but not shared management)</a:t>
            </a:r>
          </a:p>
          <a:p>
            <a:pPr marL="914400" lvl="1" indent="-403225" algn="l">
              <a:buFont typeface="Courier New" panose="02070309020205020404" pitchFamily="49" charset="0"/>
              <a:buChar char="o"/>
            </a:pPr>
            <a:r>
              <a:rPr lang="en-US" sz="3000" dirty="0" smtClean="0"/>
              <a:t>Staff Council</a:t>
            </a:r>
          </a:p>
          <a:p>
            <a:pPr marL="914400" lvl="1" indent="-403225" algn="l">
              <a:buFont typeface="Courier New" panose="02070309020205020404" pitchFamily="49" charset="0"/>
              <a:buChar char="o"/>
            </a:pPr>
            <a:r>
              <a:rPr lang="en-US" sz="3000" dirty="0" smtClean="0"/>
              <a:t>Faculty Senate</a:t>
            </a:r>
          </a:p>
          <a:p>
            <a:pPr marL="914400" lvl="1" indent="-403225" algn="l">
              <a:buFont typeface="Courier New" panose="02070309020205020404" pitchFamily="49" charset="0"/>
              <a:buChar char="o"/>
            </a:pPr>
            <a:r>
              <a:rPr lang="en-US" sz="3000" dirty="0" smtClean="0"/>
              <a:t>Administrative Committees (e.g., SEM, Student Data Quality)</a:t>
            </a:r>
          </a:p>
          <a:p>
            <a:pPr marL="914400" lvl="1" indent="-403225" algn="l">
              <a:buFont typeface="Courier New" panose="02070309020205020404" pitchFamily="49" charset="0"/>
              <a:buChar char="o"/>
            </a:pPr>
            <a:r>
              <a:rPr lang="en-US" sz="3000" dirty="0" smtClean="0"/>
              <a:t>Student Government Association</a:t>
            </a:r>
          </a:p>
          <a:p>
            <a:pPr marL="914400" lvl="1" indent="-403225" algn="l">
              <a:buFont typeface="Courier New" panose="02070309020205020404" pitchFamily="49" charset="0"/>
              <a:buChar char="o"/>
            </a:pPr>
            <a:r>
              <a:rPr lang="en-US" sz="3000" dirty="0" smtClean="0"/>
              <a:t>Graduate Student Association</a:t>
            </a:r>
          </a:p>
          <a:p>
            <a:pPr marL="914400" lvl="1" indent="-403225" algn="l">
              <a:buFont typeface="Courier New" panose="02070309020205020404" pitchFamily="49" charset="0"/>
              <a:buChar char="o"/>
            </a:pPr>
            <a:r>
              <a:rPr lang="en-US" sz="3000" dirty="0" smtClean="0"/>
              <a:t>President’s Cabinet</a:t>
            </a:r>
          </a:p>
          <a:p>
            <a:pPr marL="914400" lvl="1" indent="-403225" algn="l">
              <a:buFont typeface="Courier New" panose="02070309020205020404" pitchFamily="49" charset="0"/>
              <a:buChar char="o"/>
            </a:pPr>
            <a:r>
              <a:rPr lang="en-US" sz="3000" dirty="0" smtClean="0"/>
              <a:t>Board of Regents</a:t>
            </a:r>
          </a:p>
          <a:p>
            <a:pPr marL="914400" lvl="1" indent="-403225" algn="l">
              <a:buFont typeface="Courier New" panose="02070309020205020404" pitchFamily="49" charset="0"/>
              <a:buChar char="o"/>
            </a:pPr>
            <a:r>
              <a:rPr lang="en-US" sz="3000" dirty="0" smtClean="0"/>
              <a:t>Campus community and beyond</a:t>
            </a:r>
          </a:p>
        </p:txBody>
      </p:sp>
    </p:spTree>
    <p:extLst>
      <p:ext uri="{BB962C8B-B14F-4D97-AF65-F5344CB8AC3E}">
        <p14:creationId xmlns:p14="http://schemas.microsoft.com/office/powerpoint/2010/main" val="2715372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1812"/>
            <a:ext cx="11595652" cy="1098324"/>
          </a:xfrm>
        </p:spPr>
        <p:txBody>
          <a:bodyPr>
            <a:normAutofit/>
          </a:bodyPr>
          <a:lstStyle/>
          <a:p>
            <a:r>
              <a:rPr lang="en-US" b="1" dirty="0" smtClean="0"/>
              <a:t>Strengths and Points of Pride - Part 1</a:t>
            </a:r>
            <a:endParaRPr lang="en-US" b="1" dirty="0"/>
          </a:p>
        </p:txBody>
      </p:sp>
      <p:sp>
        <p:nvSpPr>
          <p:cNvPr id="3" name="Subtitle 2"/>
          <p:cNvSpPr>
            <a:spLocks noGrp="1"/>
          </p:cNvSpPr>
          <p:nvPr>
            <p:ph type="subTitle" idx="1"/>
          </p:nvPr>
        </p:nvSpPr>
        <p:spPr>
          <a:xfrm>
            <a:off x="132522" y="1246395"/>
            <a:ext cx="11940208" cy="5353187"/>
          </a:xfrm>
        </p:spPr>
        <p:txBody>
          <a:bodyPr numCol="2">
            <a:noAutofit/>
          </a:bodyPr>
          <a:lstStyle/>
          <a:p>
            <a:pPr marL="463550" indent="-238125" algn="l">
              <a:buFont typeface="Arial" panose="020B0604020202020204" pitchFamily="34" charset="0"/>
              <a:buChar char="•"/>
            </a:pPr>
            <a:r>
              <a:rPr lang="en-US" sz="4000" dirty="0" smtClean="0"/>
              <a:t>STEM-focused Brand</a:t>
            </a:r>
          </a:p>
          <a:p>
            <a:pPr marL="914400" lvl="1" indent="-344488" algn="l">
              <a:buFont typeface="Courier New" panose="02070309020205020404" pitchFamily="49" charset="0"/>
              <a:buChar char="o"/>
            </a:pPr>
            <a:r>
              <a:rPr lang="en-US" sz="3400" dirty="0" smtClean="0"/>
              <a:t>From Niche.com</a:t>
            </a:r>
          </a:p>
          <a:p>
            <a:pPr marL="914400" lvl="1" indent="-344488" algn="l">
              <a:buFont typeface="Courier New" panose="02070309020205020404" pitchFamily="49" charset="0"/>
              <a:buChar char="o"/>
            </a:pPr>
            <a:r>
              <a:rPr lang="en-US" sz="3400" dirty="0" smtClean="0"/>
              <a:t>#1 </a:t>
            </a:r>
            <a:r>
              <a:rPr lang="en-US" sz="3400" dirty="0"/>
              <a:t>College in </a:t>
            </a:r>
            <a:r>
              <a:rPr lang="en-US" sz="3400" dirty="0" smtClean="0"/>
              <a:t>NM;</a:t>
            </a:r>
            <a:endParaRPr lang="en-US" sz="3400" dirty="0"/>
          </a:p>
          <a:p>
            <a:pPr marL="914400" lvl="1" indent="-344488" algn="l">
              <a:buFont typeface="Courier New" panose="02070309020205020404" pitchFamily="49" charset="0"/>
              <a:buChar char="o"/>
            </a:pPr>
            <a:r>
              <a:rPr lang="en-US" sz="3400" dirty="0" smtClean="0"/>
              <a:t>Overall </a:t>
            </a:r>
            <a:r>
              <a:rPr lang="en-US" sz="3400" dirty="0"/>
              <a:t>Niche Grade: </a:t>
            </a:r>
            <a:r>
              <a:rPr lang="en-US" sz="3400" dirty="0" smtClean="0"/>
              <a:t>A; Academics</a:t>
            </a:r>
            <a:r>
              <a:rPr lang="en-US" sz="3400" dirty="0"/>
              <a:t>: A</a:t>
            </a:r>
            <a:r>
              <a:rPr lang="en-US" sz="3400" dirty="0" smtClean="0"/>
              <a:t>; Value</a:t>
            </a:r>
            <a:r>
              <a:rPr lang="en-US" sz="3400" dirty="0"/>
              <a:t>: A+ (#10 of 1563</a:t>
            </a:r>
            <a:r>
              <a:rPr lang="en-US" sz="3400" dirty="0" smtClean="0"/>
              <a:t>); Best </a:t>
            </a:r>
            <a:r>
              <a:rPr lang="en-US" sz="3400" dirty="0"/>
              <a:t>Small College (#21 of 1010</a:t>
            </a:r>
            <a:r>
              <a:rPr lang="en-US" sz="3400" dirty="0" smtClean="0"/>
              <a:t>)</a:t>
            </a:r>
          </a:p>
          <a:p>
            <a:pPr marL="463550" indent="-227013" algn="l">
              <a:buFont typeface="Arial" panose="020B0604020202020204" pitchFamily="34" charset="0"/>
              <a:buChar char="•"/>
            </a:pPr>
            <a:r>
              <a:rPr lang="en-US" sz="4000" dirty="0" smtClean="0"/>
              <a:t>Elements of Innovative Curriculum exist</a:t>
            </a:r>
          </a:p>
          <a:p>
            <a:pPr marL="914400" lvl="1" indent="-344488" algn="l">
              <a:buFont typeface="Courier New" panose="02070309020205020404" pitchFamily="49" charset="0"/>
              <a:buChar char="o"/>
            </a:pPr>
            <a:r>
              <a:rPr lang="en-US" sz="3400" dirty="0" smtClean="0"/>
              <a:t>CURE; Design Experiences</a:t>
            </a:r>
            <a:endParaRPr lang="en-US" sz="3400" dirty="0"/>
          </a:p>
          <a:p>
            <a:pPr marL="463550" indent="-238125" algn="l">
              <a:buFont typeface="Arial" panose="020B0604020202020204" pitchFamily="34" charset="0"/>
              <a:buChar char="•"/>
            </a:pPr>
            <a:r>
              <a:rPr lang="en-US" sz="4000" dirty="0"/>
              <a:t>Base-plus funding model</a:t>
            </a:r>
          </a:p>
          <a:p>
            <a:pPr marL="463550" indent="-238125" algn="l">
              <a:buFont typeface="Arial" panose="020B0604020202020204" pitchFamily="34" charset="0"/>
              <a:buChar char="•"/>
            </a:pPr>
            <a:r>
              <a:rPr lang="en-US" sz="4000" dirty="0"/>
              <a:t>State support for tuition</a:t>
            </a:r>
          </a:p>
          <a:p>
            <a:pPr marL="463550" indent="-238125" algn="l">
              <a:buFont typeface="Arial" panose="020B0604020202020204" pitchFamily="34" charset="0"/>
              <a:buChar char="•"/>
            </a:pPr>
            <a:r>
              <a:rPr lang="en-US" sz="4000" dirty="0" smtClean="0"/>
              <a:t>Students</a:t>
            </a:r>
          </a:p>
          <a:p>
            <a:pPr marL="914400" lvl="1" indent="-344488" algn="l">
              <a:buFont typeface="Courier New" panose="02070309020205020404" pitchFamily="49" charset="0"/>
              <a:buChar char="o"/>
            </a:pPr>
            <a:r>
              <a:rPr lang="en-US" sz="3400" dirty="0" smtClean="0"/>
              <a:t>Engagement (e.g., Putnam Exam, Miner Mayhem, Expo. Day, Tea Club);</a:t>
            </a:r>
          </a:p>
          <a:p>
            <a:pPr marL="914400" lvl="1" indent="-344488" algn="l">
              <a:buFont typeface="Courier New" panose="02070309020205020404" pitchFamily="49" charset="0"/>
              <a:buChar char="o"/>
            </a:pPr>
            <a:r>
              <a:rPr lang="en-US" sz="3400" dirty="0" smtClean="0"/>
              <a:t>Club success (e.g., NASA MINDS, NMT </a:t>
            </a:r>
            <a:r>
              <a:rPr lang="en-US" sz="3400" dirty="0" err="1" smtClean="0"/>
              <a:t>Lunabotics</a:t>
            </a:r>
            <a:r>
              <a:rPr lang="en-US" sz="3400" dirty="0" smtClean="0"/>
              <a:t>);</a:t>
            </a:r>
          </a:p>
          <a:p>
            <a:pPr marL="914400" lvl="1" indent="-344488" algn="l">
              <a:buFont typeface="Courier New" panose="02070309020205020404" pitchFamily="49" charset="0"/>
              <a:buChar char="o"/>
            </a:pPr>
            <a:r>
              <a:rPr lang="en-US" sz="3400" dirty="0" smtClean="0"/>
              <a:t>Team success (e.g., Men’s Rugby, </a:t>
            </a:r>
            <a:r>
              <a:rPr lang="en-US" sz="3400" dirty="0" err="1" smtClean="0"/>
              <a:t>Esports</a:t>
            </a:r>
            <a:r>
              <a:rPr lang="en-US" sz="3400" dirty="0" smtClean="0"/>
              <a:t>)</a:t>
            </a:r>
          </a:p>
        </p:txBody>
      </p:sp>
    </p:spTree>
    <p:extLst>
      <p:ext uri="{BB962C8B-B14F-4D97-AF65-F5344CB8AC3E}">
        <p14:creationId xmlns:p14="http://schemas.microsoft.com/office/powerpoint/2010/main" val="221427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1812"/>
            <a:ext cx="11595652" cy="1098324"/>
          </a:xfrm>
        </p:spPr>
        <p:txBody>
          <a:bodyPr>
            <a:normAutofit/>
          </a:bodyPr>
          <a:lstStyle/>
          <a:p>
            <a:r>
              <a:rPr lang="en-US" b="1" dirty="0" smtClean="0"/>
              <a:t>Strengths and Points of Pride - Part 2</a:t>
            </a:r>
            <a:endParaRPr lang="en-US" b="1" dirty="0"/>
          </a:p>
        </p:txBody>
      </p:sp>
      <p:sp>
        <p:nvSpPr>
          <p:cNvPr id="3" name="Subtitle 2"/>
          <p:cNvSpPr>
            <a:spLocks noGrp="1"/>
          </p:cNvSpPr>
          <p:nvPr>
            <p:ph type="subTitle" idx="1"/>
          </p:nvPr>
        </p:nvSpPr>
        <p:spPr>
          <a:xfrm>
            <a:off x="132521" y="1246395"/>
            <a:ext cx="11897183" cy="5439413"/>
          </a:xfrm>
        </p:spPr>
        <p:txBody>
          <a:bodyPr numCol="2">
            <a:noAutofit/>
          </a:bodyPr>
          <a:lstStyle/>
          <a:p>
            <a:pPr marL="463550" indent="-238125" algn="l">
              <a:buFont typeface="Arial" panose="020B0604020202020204" pitchFamily="34" charset="0"/>
              <a:buChar char="•"/>
            </a:pPr>
            <a:r>
              <a:rPr lang="en-US" sz="4000" dirty="0" smtClean="0"/>
              <a:t>Diverse </a:t>
            </a:r>
            <a:r>
              <a:rPr lang="en-US" sz="4000" dirty="0"/>
              <a:t>interests </a:t>
            </a:r>
            <a:r>
              <a:rPr lang="en-US" sz="4000" dirty="0" smtClean="0"/>
              <a:t>(within STEM) of faculty &amp; staff</a:t>
            </a:r>
            <a:endParaRPr lang="en-US" sz="4000" dirty="0"/>
          </a:p>
          <a:p>
            <a:pPr marL="463550" indent="-238125" algn="l">
              <a:buFont typeface="Arial" panose="020B0604020202020204" pitchFamily="34" charset="0"/>
              <a:buChar char="•"/>
            </a:pPr>
            <a:r>
              <a:rPr lang="en-US" sz="4000" dirty="0"/>
              <a:t>Significant </a:t>
            </a:r>
            <a:r>
              <a:rPr lang="en-US" sz="4000" dirty="0" smtClean="0"/>
              <a:t>Opportunities for &amp; Interest </a:t>
            </a:r>
            <a:r>
              <a:rPr lang="en-US" sz="4000" dirty="0"/>
              <a:t>in </a:t>
            </a:r>
            <a:r>
              <a:rPr lang="en-US" sz="4000" dirty="0" smtClean="0"/>
              <a:t>Collaboration </a:t>
            </a:r>
            <a:r>
              <a:rPr lang="en-US" sz="4000" dirty="0"/>
              <a:t>&amp; P-P-P</a:t>
            </a:r>
          </a:p>
          <a:p>
            <a:pPr marL="914400" lvl="1" indent="-344488" algn="l">
              <a:buFont typeface="Courier New" panose="02070309020205020404" pitchFamily="49" charset="0"/>
              <a:buChar char="o"/>
            </a:pPr>
            <a:r>
              <a:rPr lang="en-US" sz="3400" dirty="0"/>
              <a:t>Private sector</a:t>
            </a:r>
          </a:p>
          <a:p>
            <a:pPr marL="914400" lvl="1" indent="-344488" algn="l">
              <a:buFont typeface="Courier New" panose="02070309020205020404" pitchFamily="49" charset="0"/>
              <a:buChar char="o"/>
            </a:pPr>
            <a:r>
              <a:rPr lang="en-US" sz="3400" dirty="0"/>
              <a:t>National Laboratories</a:t>
            </a:r>
          </a:p>
          <a:p>
            <a:pPr marL="914400" lvl="1" indent="-344488" algn="l">
              <a:buFont typeface="Courier New" panose="02070309020205020404" pitchFamily="49" charset="0"/>
              <a:buChar char="o"/>
            </a:pPr>
            <a:r>
              <a:rPr lang="en-US" sz="3400" dirty="0"/>
              <a:t>Federal Laboratories</a:t>
            </a:r>
          </a:p>
          <a:p>
            <a:pPr marL="463550" indent="-238125" algn="l">
              <a:buFont typeface="Arial" panose="020B0604020202020204" pitchFamily="34" charset="0"/>
              <a:buChar char="•"/>
            </a:pPr>
            <a:r>
              <a:rPr lang="en-US" sz="4000" dirty="0" smtClean="0"/>
              <a:t>Research Centers</a:t>
            </a:r>
          </a:p>
          <a:p>
            <a:pPr marL="914400" lvl="1" indent="-344488" algn="l">
              <a:buFont typeface="Courier New" panose="02070309020205020404" pitchFamily="49" charset="0"/>
              <a:buChar char="o"/>
            </a:pPr>
            <a:r>
              <a:rPr lang="en-US" sz="3400" dirty="0" smtClean="0"/>
              <a:t>Institute for AI (new) to NMBGMR (centennial)</a:t>
            </a:r>
          </a:p>
          <a:p>
            <a:pPr marL="914400" lvl="1" indent="-344488" algn="l">
              <a:buFont typeface="Courier New" panose="02070309020205020404" pitchFamily="49" charset="0"/>
              <a:buChar char="o"/>
            </a:pPr>
            <a:r>
              <a:rPr lang="en-US" sz="3400" dirty="0" smtClean="0"/>
              <a:t>$120</a:t>
            </a:r>
            <a:r>
              <a:rPr lang="en-US" sz="3400" baseline="30000" dirty="0" smtClean="0"/>
              <a:t>+</a:t>
            </a:r>
            <a:r>
              <a:rPr lang="en-US" sz="3400" dirty="0" smtClean="0"/>
              <a:t>M expenditures/</a:t>
            </a:r>
            <a:r>
              <a:rPr lang="en-US" sz="3400" dirty="0" err="1" smtClean="0"/>
              <a:t>yr</a:t>
            </a:r>
            <a:endParaRPr lang="en-US" sz="3400" dirty="0" smtClean="0"/>
          </a:p>
          <a:p>
            <a:pPr marL="463550" indent="-238125" algn="l">
              <a:buFont typeface="Arial" panose="020B0604020202020204" pitchFamily="34" charset="0"/>
              <a:buChar char="•"/>
            </a:pPr>
            <a:r>
              <a:rPr lang="en-US" sz="4000" dirty="0"/>
              <a:t>S</a:t>
            </a:r>
            <a:r>
              <a:rPr lang="en-US" sz="4000" dirty="0" smtClean="0"/>
              <a:t>upport from multiple sources (e.g., donor, legislature)</a:t>
            </a:r>
          </a:p>
          <a:p>
            <a:pPr marL="463550" indent="-238125" algn="l">
              <a:buFont typeface="Arial" panose="020B0604020202020204" pitchFamily="34" charset="0"/>
              <a:buChar char="•"/>
            </a:pPr>
            <a:r>
              <a:rPr lang="en-US" sz="4000" dirty="0" smtClean="0"/>
              <a:t>Existing programs for &amp; with the community</a:t>
            </a:r>
          </a:p>
          <a:p>
            <a:pPr marL="463550" indent="-238125" algn="l">
              <a:buFont typeface="Arial" panose="020B0604020202020204" pitchFamily="34" charset="0"/>
              <a:buChar char="•"/>
            </a:pPr>
            <a:r>
              <a:rPr lang="en-US" sz="4000" dirty="0" smtClean="0"/>
              <a:t>Community</a:t>
            </a:r>
          </a:p>
        </p:txBody>
      </p:sp>
    </p:spTree>
    <p:extLst>
      <p:ext uri="{BB962C8B-B14F-4D97-AF65-F5344CB8AC3E}">
        <p14:creationId xmlns:p14="http://schemas.microsoft.com/office/powerpoint/2010/main" val="4175955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1812"/>
            <a:ext cx="11595652" cy="1098324"/>
          </a:xfrm>
        </p:spPr>
        <p:txBody>
          <a:bodyPr>
            <a:normAutofit/>
          </a:bodyPr>
          <a:lstStyle/>
          <a:p>
            <a:r>
              <a:rPr lang="en-US" b="1" dirty="0" smtClean="0"/>
              <a:t>Institutional Challenges</a:t>
            </a:r>
            <a:endParaRPr lang="en-US" b="1" dirty="0"/>
          </a:p>
        </p:txBody>
      </p:sp>
      <p:sp>
        <p:nvSpPr>
          <p:cNvPr id="3" name="Subtitle 2"/>
          <p:cNvSpPr>
            <a:spLocks noGrp="1"/>
          </p:cNvSpPr>
          <p:nvPr>
            <p:ph type="subTitle" idx="1"/>
          </p:nvPr>
        </p:nvSpPr>
        <p:spPr>
          <a:xfrm>
            <a:off x="132521" y="1175656"/>
            <a:ext cx="11966713" cy="5522024"/>
          </a:xfrm>
        </p:spPr>
        <p:txBody>
          <a:bodyPr numCol="2">
            <a:noAutofit/>
          </a:bodyPr>
          <a:lstStyle/>
          <a:p>
            <a:pPr marL="344488" indent="-238125" algn="l">
              <a:buFont typeface="Arial" panose="020B0604020202020204" pitchFamily="34" charset="0"/>
              <a:buChar char="•"/>
            </a:pPr>
            <a:r>
              <a:rPr lang="en-US" sz="2800" dirty="0"/>
              <a:t>Structural deficit</a:t>
            </a:r>
          </a:p>
          <a:p>
            <a:pPr marL="344488" indent="-238125" algn="l">
              <a:buFont typeface="Arial" panose="020B0604020202020204" pitchFamily="34" charset="0"/>
              <a:buChar char="•"/>
            </a:pPr>
            <a:r>
              <a:rPr lang="en-US" sz="2800" dirty="0" smtClean="0"/>
              <a:t>Compensation package concerns (all-inclusive; types and groups)</a:t>
            </a:r>
          </a:p>
          <a:p>
            <a:pPr marL="344488" indent="-238125" algn="l">
              <a:buFont typeface="Arial" panose="020B0604020202020204" pitchFamily="34" charset="0"/>
              <a:buChar char="•"/>
            </a:pPr>
            <a:r>
              <a:rPr lang="en-US" sz="2800" dirty="0"/>
              <a:t>Uncertainty at the federal level</a:t>
            </a:r>
          </a:p>
          <a:p>
            <a:pPr marL="344488" indent="-238125" algn="l">
              <a:buFont typeface="Arial" panose="020B0604020202020204" pitchFamily="34" charset="0"/>
              <a:buChar char="•"/>
            </a:pPr>
            <a:r>
              <a:rPr lang="en-US" sz="2800" dirty="0" smtClean="0"/>
              <a:t>Unfunded mandates (i.e., gaps covered by institutional funding)</a:t>
            </a:r>
          </a:p>
          <a:p>
            <a:pPr marL="344488" indent="-238125" algn="l">
              <a:buFont typeface="Arial" panose="020B0604020202020204" pitchFamily="34" charset="0"/>
              <a:buChar char="•"/>
            </a:pPr>
            <a:r>
              <a:rPr lang="en-US" sz="2800" dirty="0" smtClean="0"/>
              <a:t>Unfunded positions &amp; programs (i.e., one-time funding used for recurring positions / activities)</a:t>
            </a:r>
          </a:p>
          <a:p>
            <a:pPr marL="344488" indent="-238125" algn="l">
              <a:buFont typeface="Arial" panose="020B0604020202020204" pitchFamily="34" charset="0"/>
              <a:buChar char="•"/>
            </a:pPr>
            <a:r>
              <a:rPr lang="en-US" sz="2800" dirty="0" smtClean="0"/>
              <a:t>Gaps in institutional marketing </a:t>
            </a:r>
          </a:p>
          <a:p>
            <a:pPr marL="344488" indent="-238125" algn="l">
              <a:buFont typeface="Arial" panose="020B0604020202020204" pitchFamily="34" charset="0"/>
              <a:buChar char="•"/>
            </a:pPr>
            <a:r>
              <a:rPr lang="en-US" sz="2800" dirty="0" smtClean="0"/>
              <a:t>Gaps in consistent data entry that affects data quality and reporting</a:t>
            </a:r>
          </a:p>
          <a:p>
            <a:pPr marL="285750" indent="-238125" algn="l">
              <a:buFont typeface="Arial" panose="020B0604020202020204" pitchFamily="34" charset="0"/>
              <a:buChar char="•"/>
            </a:pPr>
            <a:r>
              <a:rPr lang="en-US" sz="2800" dirty="0" smtClean="0"/>
              <a:t>Some out of </a:t>
            </a:r>
            <a:r>
              <a:rPr lang="en-US" sz="2800" dirty="0"/>
              <a:t>date systems &amp; processes</a:t>
            </a:r>
          </a:p>
          <a:p>
            <a:pPr marL="285750" indent="-238125" algn="l">
              <a:buFont typeface="Arial" panose="020B0604020202020204" pitchFamily="34" charset="0"/>
              <a:buChar char="•"/>
            </a:pPr>
            <a:r>
              <a:rPr lang="en-US" sz="2800" dirty="0" smtClean="0"/>
              <a:t>Limited career progression &amp; professional development</a:t>
            </a:r>
          </a:p>
          <a:p>
            <a:pPr marL="285750" indent="-238125" algn="l">
              <a:buFont typeface="Arial" panose="020B0604020202020204" pitchFamily="34" charset="0"/>
              <a:buChar char="•"/>
            </a:pPr>
            <a:r>
              <a:rPr lang="en-US" sz="2800" dirty="0" smtClean="0"/>
              <a:t>Lack of sufficient support within parts of the institution</a:t>
            </a:r>
            <a:endParaRPr lang="en-US" sz="2800" dirty="0"/>
          </a:p>
          <a:p>
            <a:pPr marL="285750" indent="-238125" algn="l">
              <a:buFont typeface="Arial" panose="020B0604020202020204" pitchFamily="34" charset="0"/>
              <a:buChar char="•"/>
            </a:pPr>
            <a:r>
              <a:rPr lang="en-US" sz="2800" dirty="0" smtClean="0"/>
              <a:t>Limited cross-training within areas</a:t>
            </a:r>
          </a:p>
          <a:p>
            <a:pPr marL="285750" indent="-238125" algn="l">
              <a:buFont typeface="Arial" panose="020B0604020202020204" pitchFamily="34" charset="0"/>
              <a:buChar char="•"/>
            </a:pPr>
            <a:r>
              <a:rPr lang="en-US" sz="2800" dirty="0" smtClean="0"/>
              <a:t>Inconsistent on-boarding and limited management training</a:t>
            </a:r>
          </a:p>
          <a:p>
            <a:pPr marL="285750" indent="-238125" algn="l">
              <a:buFont typeface="Arial" panose="020B0604020202020204" pitchFamily="34" charset="0"/>
              <a:buChar char="•"/>
            </a:pPr>
            <a:r>
              <a:rPr lang="en-US" sz="2800" dirty="0" smtClean="0"/>
              <a:t>Campus culture (e.g</a:t>
            </a:r>
            <a:r>
              <a:rPr lang="en-US" sz="2800" dirty="0"/>
              <a:t>., not always student-centric, limited </a:t>
            </a:r>
            <a:r>
              <a:rPr lang="en-US" sz="2800" dirty="0" smtClean="0"/>
              <a:t>collaboration)</a:t>
            </a:r>
          </a:p>
          <a:p>
            <a:pPr marL="285750" indent="-238125" algn="l">
              <a:buFont typeface="Arial" panose="020B0604020202020204" pitchFamily="34" charset="0"/>
              <a:buChar char="•"/>
            </a:pPr>
            <a:r>
              <a:rPr lang="en-US" sz="2800" dirty="0" smtClean="0"/>
              <a:t>Living in Socorro (e.g., limited housing &amp; childcare, perception)</a:t>
            </a:r>
            <a:endParaRPr lang="en-US" sz="2800" dirty="0"/>
          </a:p>
        </p:txBody>
      </p:sp>
    </p:spTree>
    <p:extLst>
      <p:ext uri="{BB962C8B-B14F-4D97-AF65-F5344CB8AC3E}">
        <p14:creationId xmlns:p14="http://schemas.microsoft.com/office/powerpoint/2010/main" val="3567955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9952</TotalTime>
  <Words>1189</Words>
  <Application>Microsoft Office PowerPoint</Application>
  <PresentationFormat>Widescreen</PresentationFormat>
  <Paragraphs>164</Paragraphs>
  <Slides>28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Courier New</vt:lpstr>
      <vt:lpstr>Office Theme</vt:lpstr>
      <vt:lpstr>Welcome to the Candidate’s Public Presentation</vt:lpstr>
      <vt:lpstr>Background – Developmental Experiences</vt:lpstr>
      <vt:lpstr>Background – Academic Experiences</vt:lpstr>
      <vt:lpstr>Background – Professional Activities</vt:lpstr>
      <vt:lpstr>Prompt</vt:lpstr>
      <vt:lpstr>Working with the Campus Community </vt:lpstr>
      <vt:lpstr>Strengths and Points of Pride - Part 1</vt:lpstr>
      <vt:lpstr>Strengths and Points of Pride - Part 2</vt:lpstr>
      <vt:lpstr>Institutional Challenges</vt:lpstr>
      <vt:lpstr>Academic (Related) Challenges</vt:lpstr>
      <vt:lpstr>Challenges - Legislative Quotes</vt:lpstr>
      <vt:lpstr>Are we unique in the  challenges we face?</vt:lpstr>
      <vt:lpstr>So why attend New Mexico Tech?</vt:lpstr>
      <vt:lpstr>Are these reasons to attend NMT different from other institutions?</vt:lpstr>
      <vt:lpstr>For every challenge … there is an opportunity</vt:lpstr>
      <vt:lpstr>Student Experience</vt:lpstr>
      <vt:lpstr>Does that mean ….  Students do what they want? Students get what they want? Standards are watered down?  Students rule the school?</vt:lpstr>
      <vt:lpstr>It means ….  We meet them where they are … We listen to their goals and aspirations … We create opportunities … We provide clear, reasonable expectations … We develop surmountable challenges … We provide support systems … We offer a relevant, up-to-date curriculum … We prepare them for what lies ahead …. We are excited to engage them ...  We share accountability and responsibility …     We lead by example!</vt:lpstr>
      <vt:lpstr>When making decisions, the STUDENT EXPERIENCE can serve as our …</vt:lpstr>
      <vt:lpstr>But how do we make NMT’s  Student Experience unique?</vt:lpstr>
      <vt:lpstr>Are we willing to, together, as a team …</vt:lpstr>
      <vt:lpstr>Questions</vt:lpstr>
      <vt:lpstr>PowerPoint Presentation</vt:lpstr>
      <vt:lpstr>What are some initiatives / priorities?</vt:lpstr>
      <vt:lpstr>PowerPoint Presentation</vt:lpstr>
      <vt:lpstr>PowerPoint Presentation</vt:lpstr>
      <vt:lpstr>PowerPoint Presentation</vt:lpstr>
      <vt:lpstr>‘Respecting its Culture …’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Candidate’s Public Presentation</dc:title>
  <dc:creator>ACT</dc:creator>
  <cp:lastModifiedBy>ACT</cp:lastModifiedBy>
  <cp:revision>93</cp:revision>
  <dcterms:created xsi:type="dcterms:W3CDTF">2026-03-13T19:53:33Z</dcterms:created>
  <dcterms:modified xsi:type="dcterms:W3CDTF">2026-03-26T22:50:32Z</dcterms:modified>
</cp:coreProperties>
</file>