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5143500" type="screen16x9"/>
  <p:notesSz cx="6858000" cy="9144000"/>
  <p:embeddedFontLst>
    <p:embeddedFont>
      <p:font typeface="Average" panose="020B0604020202020204" charset="0"/>
      <p:regular r:id="rId11"/>
    </p:embeddedFont>
    <p:embeddedFont>
      <p:font typeface="Oswald" panose="020B0604020202020204" charset="0"/>
      <p:regular r:id="rId12"/>
      <p:bold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5CE34A1-3F9B-4040-886A-BD490CDFE38E}">
  <a:tblStyle styleId="{D5CE34A1-3F9B-4040-886A-BD490CDFE38E}"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922" y="67"/>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837f6ddc17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837f6ddc17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837f6ddc17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837f6ddc17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837f6ddc17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837f6ddc17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837f6ddc17_0_6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837f6ddc17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837f6ddc17_0_7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837f6ddc17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837f6ddc17_0_8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837f6ddc17_0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837f6ddc17_0_8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837f6ddc17_0_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479962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4137525" y="2915950"/>
              <a:ext cx="207000" cy="207000"/>
            </a:xfrm>
            <a:prstGeom prst="ellips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4" name="Google Shape;14;p2"/>
          <p:cNvSpPr txBox="1">
            <a:spLocks noGrp="1"/>
          </p:cNvSpPr>
          <p:nvPr>
            <p:ph type="ctrTitle"/>
          </p:nvPr>
        </p:nvSpPr>
        <p:spPr>
          <a:xfrm>
            <a:off x="671258" y="990800"/>
            <a:ext cx="7801500" cy="1730100"/>
          </a:xfrm>
          <a:prstGeom prst="rect">
            <a:avLst/>
          </a:prstGeom>
        </p:spPr>
        <p:txBody>
          <a:bodyPr spcFirstLastPara="1" wrap="square" lIns="91425" tIns="91425" rIns="91425" bIns="91425" anchor="b" anchorCtr="0">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5" name="Google Shape;15;p2"/>
          <p:cNvSpPr txBox="1">
            <a:spLocks noGrp="1"/>
          </p:cNvSpPr>
          <p:nvPr>
            <p:ph type="subTitle" idx="1"/>
          </p:nvPr>
        </p:nvSpPr>
        <p:spPr>
          <a:xfrm>
            <a:off x="671250" y="3174876"/>
            <a:ext cx="78015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6" name="Google Shape;16;p2"/>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9"/>
        <p:cNvGrpSpPr/>
        <p:nvPr/>
      </p:nvGrpSpPr>
      <p:grpSpPr>
        <a:xfrm>
          <a:off x="0" y="0"/>
          <a:ext cx="0" cy="0"/>
          <a:chOff x="0" y="0"/>
          <a:chExt cx="0" cy="0"/>
        </a:xfrm>
      </p:grpSpPr>
      <p:sp>
        <p:nvSpPr>
          <p:cNvPr id="50" name="Google Shape;50;p11"/>
          <p:cNvSpPr txBox="1">
            <a:spLocks noGrp="1"/>
          </p:cNvSpPr>
          <p:nvPr>
            <p:ph type="title" hasCustomPrompt="1"/>
          </p:nvPr>
        </p:nvSpPr>
        <p:spPr>
          <a:xfrm>
            <a:off x="311700" y="1255275"/>
            <a:ext cx="8520600" cy="18906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a:spLocks noGrp="1"/>
          </p:cNvSpPr>
          <p:nvPr>
            <p:ph type="body" idx="1"/>
          </p:nvPr>
        </p:nvSpPr>
        <p:spPr>
          <a:xfrm>
            <a:off x="311700" y="32284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52" name="Google Shape;52;p11"/>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3"/>
        <p:cNvGrpSpPr/>
        <p:nvPr/>
      </p:nvGrpSpPr>
      <p:grpSpPr>
        <a:xfrm>
          <a:off x="0" y="0"/>
          <a:ext cx="0" cy="0"/>
          <a:chOff x="0" y="0"/>
          <a:chExt cx="0" cy="0"/>
        </a:xfrm>
      </p:grpSpPr>
      <p:sp>
        <p:nvSpPr>
          <p:cNvPr id="54" name="Google Shape;54;p12"/>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671250" y="2141250"/>
            <a:ext cx="7852200" cy="8610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9" name="Google Shape;19;p3"/>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sp>
        <p:nvSpPr>
          <p:cNvPr id="21" name="Google Shape;21;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2" name="Google Shape;22;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3" name="Google Shape;23;p4"/>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4"/>
        <p:cNvGrpSpPr/>
        <p:nvPr/>
      </p:nvGrpSpPr>
      <p:grpSpPr>
        <a:xfrm>
          <a:off x="0" y="0"/>
          <a:ext cx="0" cy="0"/>
          <a:chOff x="0" y="0"/>
          <a:chExt cx="0" cy="0"/>
        </a:xfrm>
      </p:grpSpPr>
      <p:sp>
        <p:nvSpPr>
          <p:cNvPr id="25" name="Google Shape;25;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6" name="Google Shape;26;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7" name="Google Shape;27;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8" name="Google Shape;28;p5"/>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31" name="Google Shape;31;p6"/>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2"/>
        <p:cNvGrpSpPr/>
        <p:nvPr/>
      </p:nvGrpSpPr>
      <p:grpSpPr>
        <a:xfrm>
          <a:off x="0" y="0"/>
          <a:ext cx="0" cy="0"/>
          <a:chOff x="0" y="0"/>
          <a:chExt cx="0" cy="0"/>
        </a:xfrm>
      </p:grpSpPr>
      <p:sp>
        <p:nvSpPr>
          <p:cNvPr id="33" name="Google Shape;33;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4" name="Google Shape;34;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5" name="Google Shape;35;p7"/>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36"/>
        <p:cNvGrpSpPr/>
        <p:nvPr/>
      </p:nvGrpSpPr>
      <p:grpSpPr>
        <a:xfrm>
          <a:off x="0" y="0"/>
          <a:ext cx="0" cy="0"/>
          <a:chOff x="0" y="0"/>
          <a:chExt cx="0" cy="0"/>
        </a:xfrm>
      </p:grpSpPr>
      <p:sp>
        <p:nvSpPr>
          <p:cNvPr id="37" name="Google Shape;37;p8"/>
          <p:cNvSpPr txBox="1">
            <a:spLocks noGrp="1"/>
          </p:cNvSpPr>
          <p:nvPr>
            <p:ph type="title"/>
          </p:nvPr>
        </p:nvSpPr>
        <p:spPr>
          <a:xfrm>
            <a:off x="490250" y="526350"/>
            <a:ext cx="6227100" cy="4090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38" name="Google Shape;38;p8"/>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1" name="Google Shape;41;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2" name="Google Shape;42;p9"/>
          <p:cNvSpPr txBox="1">
            <a:spLocks noGrp="1"/>
          </p:cNvSpPr>
          <p:nvPr>
            <p:ph type="title"/>
          </p:nvPr>
        </p:nvSpPr>
        <p:spPr>
          <a:xfrm>
            <a:off x="265500" y="1081400"/>
            <a:ext cx="4045200" cy="1710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3" name="Google Shape;43;p9"/>
          <p:cNvSpPr txBox="1">
            <a:spLocks noGrp="1"/>
          </p:cNvSpPr>
          <p:nvPr>
            <p:ph type="subTitle" idx="1"/>
          </p:nvPr>
        </p:nvSpPr>
        <p:spPr>
          <a:xfrm>
            <a:off x="265500" y="2845201"/>
            <a:ext cx="4045200" cy="1345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a:endParaRPr/>
          </a:p>
        </p:txBody>
      </p:sp>
      <p:sp>
        <p:nvSpPr>
          <p:cNvPr id="44" name="Google Shape;44;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45" name="Google Shape;45;p9"/>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6"/>
        <p:cNvGrpSpPr/>
        <p:nvPr/>
      </p:nvGrpSpPr>
      <p:grpSpPr>
        <a:xfrm>
          <a:off x="0" y="0"/>
          <a:ext cx="0" cy="0"/>
          <a:chOff x="0" y="0"/>
          <a:chExt cx="0" cy="0"/>
        </a:xfrm>
      </p:grpSpPr>
      <p:sp>
        <p:nvSpPr>
          <p:cNvPr id="47" name="Google Shape;47;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a:endParaRPr/>
          </a:p>
        </p:txBody>
      </p:sp>
      <p:sp>
        <p:nvSpPr>
          <p:cNvPr id="48" name="Google Shape;48;p10"/>
          <p:cNvSpPr txBox="1">
            <a:spLocks noGrp="1"/>
          </p:cNvSpPr>
          <p:nvPr>
            <p:ph type="sldNum" idx="12"/>
          </p:nvPr>
        </p:nvSpPr>
        <p:spPr>
          <a:xfrm>
            <a:off x="8490250" y="4681009"/>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at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marL="914400" lvl="1" indent="-3175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marL="1371600" lvl="2" indent="-3175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marL="1828800" lvl="3" indent="-3175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marL="2286000" lvl="4" indent="-3175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marL="2743200" lvl="5" indent="-3175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marL="3200400" lvl="6" indent="-3175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marL="3657600" lvl="7" indent="-317500">
              <a:lnSpc>
                <a:spcPct val="115000"/>
              </a:lnSpc>
              <a:spcBef>
                <a:spcPts val="160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marL="4114800" lvl="8" indent="-317500">
              <a:lnSpc>
                <a:spcPct val="115000"/>
              </a:lnSpc>
              <a:spcBef>
                <a:spcPts val="1600"/>
              </a:spcBef>
              <a:spcAft>
                <a:spcPts val="1600"/>
              </a:spcAft>
              <a:buClr>
                <a:schemeClr val="accent3"/>
              </a:buClr>
              <a:buSzPts val="1400"/>
              <a:buFont typeface="Average"/>
              <a:buChar char="■"/>
              <a:defRPr>
                <a:solidFill>
                  <a:schemeClr val="accent3"/>
                </a:solidFill>
                <a:latin typeface="Average"/>
                <a:ea typeface="Average"/>
                <a:cs typeface="Average"/>
                <a:sym typeface="Average"/>
              </a:defRPr>
            </a:lvl9pPr>
          </a:lstStyle>
          <a:p>
            <a:endParaRPr/>
          </a:p>
        </p:txBody>
      </p:sp>
      <p:sp>
        <p:nvSpPr>
          <p:cNvPr id="8" name="Google Shape;8;p1"/>
          <p:cNvSpPr txBox="1">
            <a:spLocks noGrp="1"/>
          </p:cNvSpPr>
          <p:nvPr>
            <p:ph type="sldNum" idx="12"/>
          </p:nvPr>
        </p:nvSpPr>
        <p:spPr>
          <a:xfrm>
            <a:off x="8490250" y="4681009"/>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3"/>
          <p:cNvSpPr txBox="1">
            <a:spLocks noGrp="1"/>
          </p:cNvSpPr>
          <p:nvPr>
            <p:ph type="ctrTitle"/>
          </p:nvPr>
        </p:nvSpPr>
        <p:spPr>
          <a:xfrm>
            <a:off x="671258" y="990800"/>
            <a:ext cx="7801500" cy="1730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t>Families First Coronavirus Response Act (FFCRA) Paid Leave</a:t>
            </a:r>
            <a:endParaRPr/>
          </a:p>
        </p:txBody>
      </p:sp>
      <p:sp>
        <p:nvSpPr>
          <p:cNvPr id="60" name="Google Shape;60;p13"/>
          <p:cNvSpPr txBox="1">
            <a:spLocks noGrp="1"/>
          </p:cNvSpPr>
          <p:nvPr>
            <p:ph type="subTitle" idx="1"/>
          </p:nvPr>
        </p:nvSpPr>
        <p:spPr>
          <a:xfrm>
            <a:off x="671250" y="3174876"/>
            <a:ext cx="78015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a:t>April 1, 2020 - December 31, 2020</a:t>
            </a:r>
            <a:endParaRPr/>
          </a:p>
          <a:p>
            <a:pPr marL="0" lvl="0" indent="0" algn="ctr" rtl="0">
              <a:spcBef>
                <a:spcPts val="0"/>
              </a:spcBef>
              <a:spcAft>
                <a:spcPts val="0"/>
              </a:spcAft>
              <a:buNone/>
            </a:pPr>
            <a:r>
              <a:rPr lang="en"/>
              <a:t>Emergency Paid Sick Leave Act</a:t>
            </a:r>
            <a:endParaRPr/>
          </a:p>
          <a:p>
            <a:pPr marL="0" lvl="0" indent="0" algn="ctr" rtl="0">
              <a:spcBef>
                <a:spcPts val="0"/>
              </a:spcBef>
              <a:spcAft>
                <a:spcPts val="0"/>
              </a:spcAft>
              <a:buNone/>
            </a:pPr>
            <a:r>
              <a:rPr lang="en"/>
              <a:t>Emergency Family &amp; Medical Leave Act Expansion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Eligible Employees</a:t>
            </a:r>
            <a:endParaRPr b="1"/>
          </a:p>
        </p:txBody>
      </p:sp>
      <p:sp>
        <p:nvSpPr>
          <p:cNvPr id="66" name="Google Shape;66;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Emergency Paid Sick Leave (EPSL)</a:t>
            </a:r>
            <a:endParaRPr b="1"/>
          </a:p>
          <a:p>
            <a:pPr marL="457200" lvl="0" indent="-342900" algn="l" rtl="0">
              <a:spcBef>
                <a:spcPts val="1600"/>
              </a:spcBef>
              <a:spcAft>
                <a:spcPts val="0"/>
              </a:spcAft>
              <a:buSzPts val="1800"/>
              <a:buChar char="❖"/>
            </a:pPr>
            <a:r>
              <a:rPr lang="en"/>
              <a:t>All employees</a:t>
            </a:r>
            <a:endParaRPr/>
          </a:p>
          <a:p>
            <a:pPr marL="0" lvl="0" indent="0" algn="l" rtl="0">
              <a:spcBef>
                <a:spcPts val="1600"/>
              </a:spcBef>
              <a:spcAft>
                <a:spcPts val="0"/>
              </a:spcAft>
              <a:buNone/>
            </a:pPr>
            <a:r>
              <a:rPr lang="en" b="1"/>
              <a:t>Emergency Family &amp; Medical Leave Expansion (EFMLA)</a:t>
            </a:r>
            <a:endParaRPr b="1"/>
          </a:p>
          <a:p>
            <a:pPr marL="457200" lvl="0" indent="-342900" algn="l" rtl="0">
              <a:spcBef>
                <a:spcPts val="1600"/>
              </a:spcBef>
              <a:spcAft>
                <a:spcPts val="0"/>
              </a:spcAft>
              <a:buSzPts val="1800"/>
              <a:buChar char="❖"/>
            </a:pPr>
            <a:r>
              <a:rPr lang="en"/>
              <a:t>All employees employed for at least 30 days prior to leave</a:t>
            </a:r>
            <a:endParaRPr/>
          </a:p>
          <a:p>
            <a:pPr marL="0" lvl="0" indent="0" algn="l" rtl="0">
              <a:spcBef>
                <a:spcPts val="1600"/>
              </a:spcBef>
              <a:spcAft>
                <a:spcPts val="0"/>
              </a:spcAft>
              <a:buNone/>
            </a:pPr>
            <a:endParaRPr/>
          </a:p>
          <a:p>
            <a:pPr marL="0" lvl="0" indent="0" algn="l" rtl="0">
              <a:spcBef>
                <a:spcPts val="1600"/>
              </a:spcBef>
              <a:spcAft>
                <a:spcPts val="0"/>
              </a:spcAft>
              <a:buNone/>
            </a:pPr>
            <a:r>
              <a:rPr lang="en" b="1"/>
              <a:t>Exceptions</a:t>
            </a:r>
            <a:r>
              <a:rPr lang="en"/>
              <a:t>: Essential employees such as Campus Police, Facilities Management, etc.</a:t>
            </a:r>
            <a:endParaRPr/>
          </a:p>
          <a:p>
            <a:pPr marL="0" lvl="0" indent="0" algn="l" rtl="0">
              <a:spcBef>
                <a:spcPts val="1600"/>
              </a:spcBef>
              <a:spcAft>
                <a:spcPts val="160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311700" y="19805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400"/>
              <a:t>Eligibility</a:t>
            </a:r>
            <a:endParaRPr sz="2400"/>
          </a:p>
        </p:txBody>
      </p:sp>
      <p:sp>
        <p:nvSpPr>
          <p:cNvPr id="72" name="Google Shape;72;p15"/>
          <p:cNvSpPr txBox="1">
            <a:spLocks noGrp="1"/>
          </p:cNvSpPr>
          <p:nvPr>
            <p:ph type="body" idx="1"/>
          </p:nvPr>
        </p:nvSpPr>
        <p:spPr>
          <a:xfrm>
            <a:off x="311700" y="819600"/>
            <a:ext cx="8520600" cy="3636600"/>
          </a:xfrm>
          <a:prstGeom prst="rect">
            <a:avLst/>
          </a:prstGeom>
        </p:spPr>
        <p:txBody>
          <a:bodyPr spcFirstLastPara="1" wrap="square" lIns="91425" tIns="91425" rIns="91425" bIns="91425" anchor="t" anchorCtr="0">
            <a:noAutofit/>
          </a:bodyPr>
          <a:lstStyle/>
          <a:p>
            <a:pPr marL="457200" lvl="0" indent="-330200" algn="l" rtl="0">
              <a:spcBef>
                <a:spcPts val="0"/>
              </a:spcBef>
              <a:spcAft>
                <a:spcPts val="0"/>
              </a:spcAft>
              <a:buSzPts val="1600"/>
              <a:buChar char="❖"/>
            </a:pPr>
            <a:r>
              <a:rPr lang="en" sz="1600"/>
              <a:t>For Emergency Paid Sick Leave Act (E-PSL):</a:t>
            </a:r>
            <a:endParaRPr sz="1600"/>
          </a:p>
          <a:p>
            <a:pPr marL="914400" lvl="1" indent="-304800" algn="l" rtl="0">
              <a:spcBef>
                <a:spcPts val="0"/>
              </a:spcBef>
              <a:spcAft>
                <a:spcPts val="0"/>
              </a:spcAft>
              <a:buSzPts val="1200"/>
              <a:buChar char="➢"/>
            </a:pPr>
            <a:r>
              <a:rPr lang="en" sz="1200"/>
              <a:t>Are subject to a quarantine/isolation order related to COVID-19</a:t>
            </a:r>
            <a:endParaRPr sz="1200"/>
          </a:p>
          <a:p>
            <a:pPr marL="914400" lvl="1" indent="-304800" algn="l" rtl="0">
              <a:spcBef>
                <a:spcPts val="0"/>
              </a:spcBef>
              <a:spcAft>
                <a:spcPts val="0"/>
              </a:spcAft>
              <a:buSzPts val="1200"/>
              <a:buChar char="➢"/>
            </a:pPr>
            <a:r>
              <a:rPr lang="en" sz="1200"/>
              <a:t>Have been advised by a health care provider to self-quarantine due to COVID-19</a:t>
            </a:r>
            <a:endParaRPr sz="1200"/>
          </a:p>
          <a:p>
            <a:pPr marL="914400" lvl="1" indent="-304800" algn="l" rtl="0">
              <a:spcBef>
                <a:spcPts val="0"/>
              </a:spcBef>
              <a:spcAft>
                <a:spcPts val="0"/>
              </a:spcAft>
              <a:buSzPts val="1200"/>
              <a:buChar char="➢"/>
            </a:pPr>
            <a:r>
              <a:rPr lang="en" sz="1200"/>
              <a:t>Are experiencing symptoms of COVID-19</a:t>
            </a:r>
            <a:endParaRPr sz="1200"/>
          </a:p>
          <a:p>
            <a:pPr marL="914400" lvl="1" indent="-304800" algn="l" rtl="0">
              <a:spcBef>
                <a:spcPts val="0"/>
              </a:spcBef>
              <a:spcAft>
                <a:spcPts val="0"/>
              </a:spcAft>
              <a:buSzPts val="1200"/>
              <a:buChar char="➢"/>
            </a:pPr>
            <a:r>
              <a:rPr lang="en" sz="1200"/>
              <a:t>Are caring for an individual subject to quarantine or isolation</a:t>
            </a:r>
            <a:endParaRPr sz="1200"/>
          </a:p>
          <a:p>
            <a:pPr marL="914400" lvl="1" indent="-304800" algn="l" rtl="0">
              <a:spcBef>
                <a:spcPts val="0"/>
              </a:spcBef>
              <a:spcAft>
                <a:spcPts val="0"/>
              </a:spcAft>
              <a:buSzPts val="1200"/>
              <a:buChar char="➢"/>
            </a:pPr>
            <a:r>
              <a:rPr lang="en" sz="1200"/>
              <a:t>Are caring for a child whose school or place of care is closed</a:t>
            </a:r>
            <a:endParaRPr sz="1200"/>
          </a:p>
          <a:p>
            <a:pPr marL="914400" lvl="1" indent="-304800" algn="l" rtl="0">
              <a:spcBef>
                <a:spcPts val="0"/>
              </a:spcBef>
              <a:spcAft>
                <a:spcPts val="0"/>
              </a:spcAft>
              <a:buSzPts val="1200"/>
              <a:buChar char="➢"/>
            </a:pPr>
            <a:r>
              <a:rPr lang="en" sz="1200"/>
              <a:t>Are experiencing any other, substantially similar situations </a:t>
            </a:r>
            <a:endParaRPr sz="1200"/>
          </a:p>
          <a:p>
            <a:pPr marL="0" lvl="0" indent="0" algn="l" rtl="0">
              <a:spcBef>
                <a:spcPts val="1600"/>
              </a:spcBef>
              <a:spcAft>
                <a:spcPts val="0"/>
              </a:spcAft>
              <a:buNone/>
            </a:pPr>
            <a:r>
              <a:rPr lang="en" sz="2400">
                <a:solidFill>
                  <a:srgbClr val="FFFFFF"/>
                </a:solidFill>
                <a:latin typeface="Oswald"/>
                <a:ea typeface="Oswald"/>
                <a:cs typeface="Oswald"/>
                <a:sym typeface="Oswald"/>
              </a:rPr>
              <a:t>Leave Allowance</a:t>
            </a:r>
            <a:endParaRPr sz="2400">
              <a:solidFill>
                <a:srgbClr val="FFFFFF"/>
              </a:solidFill>
              <a:latin typeface="Oswald"/>
              <a:ea typeface="Oswald"/>
              <a:cs typeface="Oswald"/>
              <a:sym typeface="Oswald"/>
            </a:endParaRPr>
          </a:p>
          <a:p>
            <a:pPr marL="0" lvl="0" indent="0" algn="l" rtl="0">
              <a:spcBef>
                <a:spcPts val="1600"/>
              </a:spcBef>
              <a:spcAft>
                <a:spcPts val="1600"/>
              </a:spcAft>
              <a:buNone/>
            </a:pPr>
            <a:r>
              <a:rPr lang="en" sz="1600"/>
              <a:t>The Emergency Paid Sick Leave Act (E-PSL), provisions allows for </a:t>
            </a:r>
            <a:r>
              <a:rPr lang="en" sz="1600" b="1">
                <a:solidFill>
                  <a:srgbClr val="FFFFFF"/>
                </a:solidFill>
              </a:rPr>
              <a:t>two weeks of paid leave at their regular rate of pay </a:t>
            </a:r>
            <a:r>
              <a:rPr lang="en" sz="1600"/>
              <a:t>(up to 80 hours), pro-rated based on FTF and average hours worked, for personal illness or to care for loved ones who are ill. </a:t>
            </a:r>
            <a:endParaRPr sz="1600"/>
          </a:p>
        </p:txBody>
      </p:sp>
      <p:sp>
        <p:nvSpPr>
          <p:cNvPr id="73" name="Google Shape;73;p15"/>
          <p:cNvSpPr txBox="1"/>
          <p:nvPr/>
        </p:nvSpPr>
        <p:spPr>
          <a:xfrm>
            <a:off x="459300" y="4187825"/>
            <a:ext cx="8225400" cy="7731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i="1">
                <a:solidFill>
                  <a:schemeClr val="accent3"/>
                </a:solidFill>
                <a:latin typeface="Average"/>
                <a:ea typeface="Average"/>
                <a:cs typeface="Average"/>
                <a:sym typeface="Average"/>
              </a:rPr>
              <a:t>In instances where employees are unable to perform their assigned duties due to the type of work they perform (meaning the work cannot be performed remotely) but are assigned other duties that </a:t>
            </a:r>
            <a:r>
              <a:rPr lang="en" sz="1200" b="1" i="1">
                <a:solidFill>
                  <a:srgbClr val="FFFFFF"/>
                </a:solidFill>
                <a:latin typeface="Average"/>
                <a:ea typeface="Average"/>
                <a:cs typeface="Average"/>
                <a:sym typeface="Average"/>
              </a:rPr>
              <a:t>can be performed remotely</a:t>
            </a:r>
            <a:r>
              <a:rPr lang="en" sz="1200" i="1">
                <a:solidFill>
                  <a:schemeClr val="accent3"/>
                </a:solidFill>
                <a:latin typeface="Average"/>
                <a:ea typeface="Average"/>
                <a:cs typeface="Average"/>
                <a:sym typeface="Average"/>
              </a:rPr>
              <a:t>; they cannot refuse a reassignment of duties in order to take COVID-19 Leave.</a:t>
            </a:r>
            <a:endParaRPr sz="1200" i="1">
              <a:solidFill>
                <a:schemeClr val="accent3"/>
              </a:solidFill>
              <a:latin typeface="Average"/>
              <a:ea typeface="Average"/>
              <a:cs typeface="Average"/>
              <a:sym typeface="Average"/>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6"/>
          <p:cNvSpPr txBox="1">
            <a:spLocks noGrp="1"/>
          </p:cNvSpPr>
          <p:nvPr>
            <p:ph type="body" idx="1"/>
          </p:nvPr>
        </p:nvSpPr>
        <p:spPr>
          <a:xfrm>
            <a:off x="255050" y="407850"/>
            <a:ext cx="8520600" cy="42372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a:latin typeface="Oswald"/>
                <a:ea typeface="Oswald"/>
                <a:cs typeface="Oswald"/>
                <a:sym typeface="Oswald"/>
              </a:rPr>
              <a:t>In instances where employees are unable to perform their assigned duties due to the type of work they perform (meaning the work cannot be performed remotely) but are assigned other duties that </a:t>
            </a:r>
            <a:r>
              <a:rPr lang="en" b="1">
                <a:solidFill>
                  <a:srgbClr val="FFFFFF"/>
                </a:solidFill>
                <a:latin typeface="Oswald"/>
                <a:ea typeface="Oswald"/>
                <a:cs typeface="Oswald"/>
                <a:sym typeface="Oswald"/>
              </a:rPr>
              <a:t>can be performed remotely</a:t>
            </a:r>
            <a:r>
              <a:rPr lang="en">
                <a:latin typeface="Oswald"/>
                <a:ea typeface="Oswald"/>
                <a:cs typeface="Oswald"/>
                <a:sym typeface="Oswald"/>
              </a:rPr>
              <a:t>, they cannot refuse a reassignment of duties in order to take COVID-19 Leave.</a:t>
            </a:r>
            <a:endParaRPr>
              <a:latin typeface="Oswald"/>
              <a:ea typeface="Oswald"/>
              <a:cs typeface="Oswald"/>
              <a:sym typeface="Oswald"/>
            </a:endParaRPr>
          </a:p>
          <a:p>
            <a:pPr marL="0" lvl="0" indent="0" algn="l" rtl="0">
              <a:lnSpc>
                <a:spcPct val="100000"/>
              </a:lnSpc>
              <a:spcBef>
                <a:spcPts val="0"/>
              </a:spcBef>
              <a:spcAft>
                <a:spcPts val="0"/>
              </a:spcAft>
              <a:buNone/>
            </a:pPr>
            <a:endParaRPr sz="1400">
              <a:latin typeface="Oswald"/>
              <a:ea typeface="Oswald"/>
              <a:cs typeface="Oswald"/>
              <a:sym typeface="Oswald"/>
            </a:endParaRPr>
          </a:p>
          <a:p>
            <a:pPr marL="0" lvl="0" indent="0" algn="l" rtl="0">
              <a:lnSpc>
                <a:spcPct val="100000"/>
              </a:lnSpc>
              <a:spcBef>
                <a:spcPts val="0"/>
              </a:spcBef>
              <a:spcAft>
                <a:spcPts val="0"/>
              </a:spcAft>
              <a:buNone/>
            </a:pPr>
            <a:endParaRPr sz="1400">
              <a:latin typeface="Oswald"/>
              <a:ea typeface="Oswald"/>
              <a:cs typeface="Oswald"/>
              <a:sym typeface="Oswald"/>
            </a:endParaRPr>
          </a:p>
          <a:p>
            <a:pPr marL="0" lvl="0" indent="0" algn="l" rtl="0">
              <a:lnSpc>
                <a:spcPct val="100000"/>
              </a:lnSpc>
              <a:spcBef>
                <a:spcPts val="0"/>
              </a:spcBef>
              <a:spcAft>
                <a:spcPts val="0"/>
              </a:spcAft>
              <a:buNone/>
            </a:pPr>
            <a:endParaRPr sz="1400">
              <a:latin typeface="Oswald"/>
              <a:ea typeface="Oswald"/>
              <a:cs typeface="Oswald"/>
              <a:sym typeface="Oswald"/>
            </a:endParaRPr>
          </a:p>
          <a:p>
            <a:pPr marL="0" lvl="0" indent="0" algn="l" rtl="0">
              <a:lnSpc>
                <a:spcPct val="100000"/>
              </a:lnSpc>
              <a:spcBef>
                <a:spcPts val="0"/>
              </a:spcBef>
              <a:spcAft>
                <a:spcPts val="0"/>
              </a:spcAft>
              <a:buNone/>
            </a:pPr>
            <a:r>
              <a:rPr lang="en">
                <a:latin typeface="Oswald"/>
                <a:ea typeface="Oswald"/>
                <a:cs typeface="Oswald"/>
                <a:sym typeface="Oswald"/>
              </a:rPr>
              <a:t>Employees who do not meet COVID-19 requirements or who cannot telework may use annual, personal and, if applicable, sick leave.</a:t>
            </a:r>
            <a:endParaRPr>
              <a:latin typeface="Oswald"/>
              <a:ea typeface="Oswald"/>
              <a:cs typeface="Oswald"/>
              <a:sym typeface="Oswald"/>
            </a:endParaRPr>
          </a:p>
          <a:p>
            <a:pPr marL="0" lvl="0" indent="0" algn="l" rtl="0">
              <a:lnSpc>
                <a:spcPct val="100000"/>
              </a:lnSpc>
              <a:spcBef>
                <a:spcPts val="0"/>
              </a:spcBef>
              <a:spcAft>
                <a:spcPts val="0"/>
              </a:spcAft>
              <a:buNone/>
            </a:pPr>
            <a:endParaRPr sz="1400">
              <a:latin typeface="Oswald"/>
              <a:ea typeface="Oswald"/>
              <a:cs typeface="Oswald"/>
              <a:sym typeface="Oswald"/>
            </a:endParaRPr>
          </a:p>
          <a:p>
            <a:pPr marL="0" lvl="0" indent="0" algn="l" rtl="0">
              <a:lnSpc>
                <a:spcPct val="100000"/>
              </a:lnSpc>
              <a:spcBef>
                <a:spcPts val="0"/>
              </a:spcBef>
              <a:spcAft>
                <a:spcPts val="0"/>
              </a:spcAft>
              <a:buNone/>
            </a:pPr>
            <a:endParaRPr sz="1400">
              <a:latin typeface="Oswald"/>
              <a:ea typeface="Oswald"/>
              <a:cs typeface="Oswald"/>
              <a:sym typeface="Oswald"/>
            </a:endParaRPr>
          </a:p>
          <a:p>
            <a:pPr marL="0" lvl="0" indent="0" algn="l" rtl="0">
              <a:lnSpc>
                <a:spcPct val="100000"/>
              </a:lnSpc>
              <a:spcBef>
                <a:spcPts val="0"/>
              </a:spcBef>
              <a:spcAft>
                <a:spcPts val="0"/>
              </a:spcAft>
              <a:buNone/>
            </a:pPr>
            <a:endParaRPr sz="1400">
              <a:latin typeface="Oswald"/>
              <a:ea typeface="Oswald"/>
              <a:cs typeface="Oswald"/>
              <a:sym typeface="Oswald"/>
            </a:endParaRPr>
          </a:p>
          <a:p>
            <a:pPr marL="0" lvl="0" indent="0" algn="l" rtl="0">
              <a:lnSpc>
                <a:spcPct val="100000"/>
              </a:lnSpc>
              <a:spcBef>
                <a:spcPts val="0"/>
              </a:spcBef>
              <a:spcAft>
                <a:spcPts val="0"/>
              </a:spcAft>
              <a:buNone/>
            </a:pPr>
            <a:r>
              <a:rPr lang="en">
                <a:latin typeface="Oswald"/>
                <a:ea typeface="Oswald"/>
                <a:cs typeface="Oswald"/>
                <a:sym typeface="Oswald"/>
              </a:rPr>
              <a:t>COVID-19 Leave use, including a determination that an employee is unable to perform their assigned duties, is subject to approval by their supervisor, then by the cognizant Vice President (President for direct reports) or their designee. The Director of Human Resources or their designee verifies information provided to document the use of COIVD-19  Leave.</a:t>
            </a:r>
            <a:endParaRPr>
              <a:latin typeface="Oswald"/>
              <a:ea typeface="Oswald"/>
              <a:cs typeface="Oswald"/>
              <a:sym typeface="Oswald"/>
            </a:endParaRPr>
          </a:p>
          <a:p>
            <a:pPr marL="0" lvl="0" indent="0" algn="l" rtl="0">
              <a:spcBef>
                <a:spcPts val="0"/>
              </a:spcBef>
              <a:spcAft>
                <a:spcPts val="160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7"/>
          <p:cNvSpPr txBox="1">
            <a:spLocks noGrp="1"/>
          </p:cNvSpPr>
          <p:nvPr>
            <p:ph type="title"/>
          </p:nvPr>
        </p:nvSpPr>
        <p:spPr>
          <a:xfrm>
            <a:off x="311700" y="184450"/>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Emergency Family and Medical Leave Expansion Act</a:t>
            </a:r>
            <a:endParaRPr/>
          </a:p>
        </p:txBody>
      </p:sp>
      <p:sp>
        <p:nvSpPr>
          <p:cNvPr id="84" name="Google Shape;84;p17"/>
          <p:cNvSpPr txBox="1">
            <a:spLocks noGrp="1"/>
          </p:cNvSpPr>
          <p:nvPr>
            <p:ph type="body" idx="1"/>
          </p:nvPr>
        </p:nvSpPr>
        <p:spPr>
          <a:xfrm>
            <a:off x="311700" y="757150"/>
            <a:ext cx="8520600" cy="4217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Leave Allowance</a:t>
            </a:r>
            <a:endParaRPr b="1"/>
          </a:p>
          <a:p>
            <a:pPr marL="0" lvl="0" indent="0" algn="just" rtl="0">
              <a:spcBef>
                <a:spcPts val="1600"/>
              </a:spcBef>
              <a:spcAft>
                <a:spcPts val="0"/>
              </a:spcAft>
              <a:buNone/>
            </a:pPr>
            <a:r>
              <a:rPr lang="en" sz="1600"/>
              <a:t>The Emergency Family and Medical Leave Expansion Act (E-FML) provides up to 10 weeks of paid leave under FMLA&lt; for employees who have been employed for 30 days who are caring for a son or daughter under the age of 18, whose school or place of care has closed due to COVID-19 or whose child care provider is unavailable due to the public health emergency. </a:t>
            </a:r>
            <a:endParaRPr sz="1600"/>
          </a:p>
          <a:p>
            <a:pPr marL="0" lvl="0" indent="0" algn="just" rtl="0">
              <a:spcBef>
                <a:spcPts val="1600"/>
              </a:spcBef>
              <a:spcAft>
                <a:spcPts val="0"/>
              </a:spcAft>
              <a:buNone/>
            </a:pPr>
            <a:r>
              <a:rPr lang="en" sz="1400"/>
              <a:t>Employees approved for E-FML are </a:t>
            </a:r>
            <a:r>
              <a:rPr lang="en" sz="1400" b="1">
                <a:solidFill>
                  <a:srgbClr val="FFFFFF"/>
                </a:solidFill>
              </a:rPr>
              <a:t>required to take annual leave concurrently with E-FML; after available annual leave is exhausted</a:t>
            </a:r>
            <a:r>
              <a:rPr lang="en" sz="1400"/>
              <a:t>, employees are entitled to pay at ⅔ their regular rate, up to a max of $25 per hour, for up to a grand total of 10 weeks combined annual leave and E-FML (total of 400 hours, pro-rated by FTE and average hours worked). </a:t>
            </a:r>
            <a:endParaRPr sz="1400"/>
          </a:p>
          <a:p>
            <a:pPr marL="0" lvl="0" indent="0" algn="just" rtl="0">
              <a:spcBef>
                <a:spcPts val="1600"/>
              </a:spcBef>
              <a:spcAft>
                <a:spcPts val="0"/>
              </a:spcAft>
              <a:buNone/>
            </a:pPr>
            <a:r>
              <a:rPr lang="en" sz="1400" b="1">
                <a:solidFill>
                  <a:srgbClr val="FFFFFF"/>
                </a:solidFill>
              </a:rPr>
              <a:t>PLEASE NOTE:</a:t>
            </a:r>
            <a:endParaRPr sz="1400" b="1">
              <a:solidFill>
                <a:srgbClr val="FFFFFF"/>
              </a:solidFill>
            </a:endParaRPr>
          </a:p>
          <a:p>
            <a:pPr marL="0" lvl="0" indent="0" algn="just" rtl="0">
              <a:spcBef>
                <a:spcPts val="1600"/>
              </a:spcBef>
              <a:spcAft>
                <a:spcPts val="0"/>
              </a:spcAft>
              <a:buNone/>
            </a:pPr>
            <a:r>
              <a:rPr lang="en" sz="1200" b="1">
                <a:solidFill>
                  <a:srgbClr val="FFFFFF"/>
                </a:solidFill>
              </a:rPr>
              <a:t>UNLIKE COVID-19 EMERGENCY PAID SICK LEAVE (EPSL) - THE ONLY ALLOWABLE CRITERIA FOR EXPANDED FAMILY MEDICAL CARE IS TO CARE FOR A SON OR DAUGHTER UNDER THE AGE OF 18 WHOSE SCHOOL OR PLACE OF CARE WAS CLOSED DUE TO COVID-19.</a:t>
            </a:r>
            <a:endParaRPr sz="1200" b="1">
              <a:solidFill>
                <a:srgbClr val="FFFFFF"/>
              </a:solidFill>
            </a:endParaRPr>
          </a:p>
          <a:p>
            <a:pPr marL="0" lvl="0" indent="0" algn="l" rtl="0">
              <a:spcBef>
                <a:spcPts val="1600"/>
              </a:spcBef>
              <a:spcAft>
                <a:spcPts val="1600"/>
              </a:spcAft>
              <a:buNone/>
            </a:pPr>
            <a:endParaRPr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Employees Excluded From E-FML</a:t>
            </a:r>
            <a:endParaRPr/>
          </a:p>
        </p:txBody>
      </p:sp>
      <p:sp>
        <p:nvSpPr>
          <p:cNvPr id="90" name="Google Shape;90;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Employees performing critical campus operations</a:t>
            </a:r>
            <a:endParaRPr/>
          </a:p>
          <a:p>
            <a:pPr marL="457200" lvl="0" indent="-342900" algn="l" rtl="0">
              <a:spcBef>
                <a:spcPts val="0"/>
              </a:spcBef>
              <a:spcAft>
                <a:spcPts val="0"/>
              </a:spcAft>
              <a:buSzPts val="1800"/>
              <a:buChar char="❖"/>
            </a:pPr>
            <a:r>
              <a:rPr lang="en"/>
              <a:t>Employees performing emergency management, public works and utilities</a:t>
            </a:r>
            <a:endParaRPr/>
          </a:p>
          <a:p>
            <a:pPr marL="457200" lvl="0" indent="-342900" algn="l" rtl="0">
              <a:spcBef>
                <a:spcPts val="0"/>
              </a:spcBef>
              <a:spcAft>
                <a:spcPts val="0"/>
              </a:spcAft>
              <a:buSzPts val="1800"/>
              <a:buChar char="❖"/>
            </a:pPr>
            <a:r>
              <a:rPr lang="en"/>
              <a:t>Employees unable to perform their assigned duties cannot refuse reassignment of duties in order to take COVID-19 leave</a:t>
            </a:r>
            <a:endParaRPr/>
          </a:p>
          <a:p>
            <a:pPr marL="457200" lvl="0" indent="-342900" algn="l" rtl="0">
              <a:spcBef>
                <a:spcPts val="0"/>
              </a:spcBef>
              <a:spcAft>
                <a:spcPts val="0"/>
              </a:spcAft>
              <a:buSzPts val="1800"/>
              <a:buChar char="❖"/>
            </a:pPr>
            <a:r>
              <a:rPr lang="en"/>
              <a:t>Employees who do not meet COVID-19 requirements or who cannot telework may use annual, personal and, if applicable, sick leave</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COVID-19 Leave Use</a:t>
            </a:r>
            <a:endParaRPr/>
          </a:p>
        </p:txBody>
      </p:sp>
      <p:sp>
        <p:nvSpPr>
          <p:cNvPr id="96" name="Google Shape;96;p19"/>
          <p:cNvSpPr txBox="1">
            <a:spLocks noGrp="1"/>
          </p:cNvSpPr>
          <p:nvPr>
            <p:ph type="body" idx="1"/>
          </p:nvPr>
        </p:nvSpPr>
        <p:spPr>
          <a:xfrm>
            <a:off x="311700" y="1152475"/>
            <a:ext cx="8520600" cy="3685200"/>
          </a:xfrm>
          <a:prstGeom prst="rect">
            <a:avLst/>
          </a:prstGeom>
        </p:spPr>
        <p:txBody>
          <a:bodyPr spcFirstLastPara="1" wrap="square" lIns="91425" tIns="91425" rIns="91425" bIns="91425" anchor="t" anchorCtr="0">
            <a:noAutofit/>
          </a:bodyPr>
          <a:lstStyle/>
          <a:p>
            <a:pPr marL="457200" lvl="0" indent="-330200" algn="l" rtl="0">
              <a:spcBef>
                <a:spcPts val="0"/>
              </a:spcBef>
              <a:spcAft>
                <a:spcPts val="0"/>
              </a:spcAft>
              <a:buSzPts val="1600"/>
              <a:buAutoNum type="arabicPeriod"/>
            </a:pPr>
            <a:r>
              <a:rPr lang="en" sz="1600"/>
              <a:t>Leave request must be submitted in writing to employee’s supervisor for approval &amp; to Division VP/Director</a:t>
            </a:r>
            <a:endParaRPr sz="1600"/>
          </a:p>
          <a:p>
            <a:pPr marL="457200" lvl="0" indent="-330200" algn="l" rtl="0">
              <a:spcBef>
                <a:spcPts val="0"/>
              </a:spcBef>
              <a:spcAft>
                <a:spcPts val="0"/>
              </a:spcAft>
              <a:buSzPts val="1600"/>
              <a:buAutoNum type="arabicPeriod"/>
            </a:pPr>
            <a:r>
              <a:rPr lang="en" sz="1600"/>
              <a:t>Use of COVID-19 Leave is only available to be claimed during the time period covering the COVID-19 pandemic emergency</a:t>
            </a:r>
            <a:endParaRPr sz="1600"/>
          </a:p>
          <a:p>
            <a:pPr marL="457200" lvl="0" indent="-330200" algn="l" rtl="0">
              <a:spcBef>
                <a:spcPts val="0"/>
              </a:spcBef>
              <a:spcAft>
                <a:spcPts val="0"/>
              </a:spcAft>
              <a:buSzPts val="1600"/>
              <a:buAutoNum type="arabicPeriod"/>
            </a:pPr>
            <a:r>
              <a:rPr lang="en" sz="1600"/>
              <a:t>After discussing with the supervisor, employees wishing to use expanded family leave need to complete the Telework (Work-at-Home) Request Form and submit to the Human Resources Department.</a:t>
            </a:r>
            <a:endParaRPr sz="1600"/>
          </a:p>
          <a:p>
            <a:pPr marL="457200" lvl="0" indent="-330200" algn="l" rtl="0">
              <a:spcBef>
                <a:spcPts val="0"/>
              </a:spcBef>
              <a:spcAft>
                <a:spcPts val="0"/>
              </a:spcAft>
              <a:buSzPts val="1600"/>
              <a:buAutoNum type="arabicPeriod"/>
            </a:pPr>
            <a:r>
              <a:rPr lang="en" sz="1600"/>
              <a:t>There is no entitlement to the COVID-19 Leave after the conclusion of the COIVD-19 pandemic emergency. </a:t>
            </a:r>
            <a:endParaRPr sz="1600"/>
          </a:p>
          <a:p>
            <a:pPr marL="457200" lvl="0" indent="-330200" algn="l" rtl="0">
              <a:spcBef>
                <a:spcPts val="0"/>
              </a:spcBef>
              <a:spcAft>
                <a:spcPts val="0"/>
              </a:spcAft>
              <a:buSzPts val="1600"/>
              <a:buAutoNum type="arabicPeriod"/>
            </a:pPr>
            <a:r>
              <a:rPr lang="en" sz="1600"/>
              <a:t>COVID-19 Leave does not accrue and may not be rolled-over or combined into other types of leave.</a:t>
            </a:r>
            <a:endParaRPr sz="1600"/>
          </a:p>
          <a:p>
            <a:pPr marL="457200" lvl="0" indent="-330200" algn="l" rtl="0">
              <a:spcBef>
                <a:spcPts val="0"/>
              </a:spcBef>
              <a:spcAft>
                <a:spcPts val="0"/>
              </a:spcAft>
              <a:buSzPts val="1600"/>
              <a:buAutoNum type="arabicPeriod"/>
            </a:pPr>
            <a:r>
              <a:rPr lang="en" sz="1600"/>
              <a:t>COVID-19 Leave will be charged according to an employee’s payroll distribution</a:t>
            </a:r>
            <a:endParaRPr sz="1600"/>
          </a:p>
          <a:p>
            <a:pPr marL="457200" lvl="0" indent="-330200" algn="l" rtl="0">
              <a:spcBef>
                <a:spcPts val="0"/>
              </a:spcBef>
              <a:spcAft>
                <a:spcPts val="0"/>
              </a:spcAft>
              <a:buSzPts val="1600"/>
              <a:buAutoNum type="arabicPeriod"/>
            </a:pPr>
            <a:r>
              <a:rPr lang="en" sz="1600"/>
              <a:t>This Policy shall expire on December 31, 2020</a:t>
            </a:r>
            <a:endParaRPr sz="1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graphicFrame>
        <p:nvGraphicFramePr>
          <p:cNvPr id="101" name="Google Shape;101;p20"/>
          <p:cNvGraphicFramePr/>
          <p:nvPr/>
        </p:nvGraphicFramePr>
        <p:xfrm>
          <a:off x="185850" y="-27880"/>
          <a:ext cx="3000000" cy="3000000"/>
        </p:xfrm>
        <a:graphic>
          <a:graphicData uri="http://schemas.openxmlformats.org/drawingml/2006/table">
            <a:tbl>
              <a:tblPr>
                <a:noFill/>
                <a:tableStyleId>{D5CE34A1-3F9B-4040-886A-BD490CDFE38E}</a:tableStyleId>
              </a:tblPr>
              <a:tblGrid>
                <a:gridCol w="1462050">
                  <a:extLst>
                    <a:ext uri="{9D8B030D-6E8A-4147-A177-3AD203B41FA5}">
                      <a16:colId xmlns:a16="http://schemas.microsoft.com/office/drawing/2014/main" val="20000"/>
                    </a:ext>
                  </a:extLst>
                </a:gridCol>
                <a:gridCol w="1462050">
                  <a:extLst>
                    <a:ext uri="{9D8B030D-6E8A-4147-A177-3AD203B41FA5}">
                      <a16:colId xmlns:a16="http://schemas.microsoft.com/office/drawing/2014/main" val="20001"/>
                    </a:ext>
                  </a:extLst>
                </a:gridCol>
                <a:gridCol w="1462050">
                  <a:extLst>
                    <a:ext uri="{9D8B030D-6E8A-4147-A177-3AD203B41FA5}">
                      <a16:colId xmlns:a16="http://schemas.microsoft.com/office/drawing/2014/main" val="20002"/>
                    </a:ext>
                  </a:extLst>
                </a:gridCol>
                <a:gridCol w="1462050">
                  <a:extLst>
                    <a:ext uri="{9D8B030D-6E8A-4147-A177-3AD203B41FA5}">
                      <a16:colId xmlns:a16="http://schemas.microsoft.com/office/drawing/2014/main" val="20003"/>
                    </a:ext>
                  </a:extLst>
                </a:gridCol>
                <a:gridCol w="1462050">
                  <a:extLst>
                    <a:ext uri="{9D8B030D-6E8A-4147-A177-3AD203B41FA5}">
                      <a16:colId xmlns:a16="http://schemas.microsoft.com/office/drawing/2014/main" val="20004"/>
                    </a:ext>
                  </a:extLst>
                </a:gridCol>
                <a:gridCol w="1462050">
                  <a:extLst>
                    <a:ext uri="{9D8B030D-6E8A-4147-A177-3AD203B41FA5}">
                      <a16:colId xmlns:a16="http://schemas.microsoft.com/office/drawing/2014/main" val="20005"/>
                    </a:ext>
                  </a:extLst>
                </a:gridCol>
              </a:tblGrid>
              <a:tr h="0">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Qualifying Reasons for Leave</a:t>
                      </a:r>
                      <a:endParaRPr sz="6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Act</a:t>
                      </a:r>
                      <a:endParaRPr sz="6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Employee Eligibility*</a:t>
                      </a:r>
                      <a:endParaRPr sz="6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Duration</a:t>
                      </a:r>
                      <a:endParaRPr sz="6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Pay Rate</a:t>
                      </a:r>
                      <a:endParaRPr sz="6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Pay Maximum</a:t>
                      </a:r>
                      <a:endParaRPr sz="600" b="1">
                        <a:solidFill>
                          <a:srgbClr val="FFFFFF"/>
                        </a:solidFill>
                        <a:latin typeface="Average"/>
                        <a:ea typeface="Average"/>
                        <a:cs typeface="Average"/>
                        <a:sym typeface="Average"/>
                      </a:endParaRPr>
                    </a:p>
                  </a:txBody>
                  <a:tcPr marL="91425" marR="91425" marT="91425" marB="91425"/>
                </a:tc>
                <a:extLst>
                  <a:ext uri="{0D108BD9-81ED-4DB2-BD59-A6C34878D82A}">
                    <a16:rowId xmlns:a16="http://schemas.microsoft.com/office/drawing/2014/main" val="10000"/>
                  </a:ext>
                </a:extLst>
              </a:tr>
              <a:tr h="430250">
                <a:tc>
                  <a:txBody>
                    <a:bodyPr/>
                    <a:lstStyle/>
                    <a:p>
                      <a:pPr marL="0" lvl="0" indent="0" algn="l" rtl="0">
                        <a:spcBef>
                          <a:spcPts val="0"/>
                        </a:spcBef>
                        <a:spcAft>
                          <a:spcPts val="0"/>
                        </a:spcAft>
                        <a:buNone/>
                      </a:pPr>
                      <a:r>
                        <a:rPr lang="en" sz="800">
                          <a:solidFill>
                            <a:srgbClr val="FFFFFF"/>
                          </a:solidFill>
                        </a:rPr>
                        <a:t>Employee is unable to work (or unable to telework) due to a need for leave because the employee:</a:t>
                      </a:r>
                      <a:endParaRPr sz="800">
                        <a:solidFill>
                          <a:srgbClr val="FFFFFF"/>
                        </a:solidFill>
                      </a:endParaRPr>
                    </a:p>
                  </a:txBody>
                  <a:tcPr marL="91425" marR="91425" marT="91425" marB="91425"/>
                </a:tc>
                <a:tc>
                  <a:txBody>
                    <a:bodyPr/>
                    <a:lstStyle/>
                    <a:p>
                      <a:pPr marL="0" lvl="0" indent="0" algn="l" rtl="0">
                        <a:spcBef>
                          <a:spcPts val="0"/>
                        </a:spcBef>
                        <a:spcAft>
                          <a:spcPts val="0"/>
                        </a:spcAft>
                        <a:buNone/>
                      </a:pPr>
                      <a:endParaRPr/>
                    </a:p>
                  </a:txBody>
                  <a:tcPr marL="91425" marR="91425" marT="91425" marB="91425">
                    <a:solidFill>
                      <a:srgbClr val="B7B7B7"/>
                    </a:solidFill>
                  </a:tcPr>
                </a:tc>
                <a:tc>
                  <a:txBody>
                    <a:bodyPr/>
                    <a:lstStyle/>
                    <a:p>
                      <a:pPr marL="0" lvl="0" indent="0" algn="l" rtl="0">
                        <a:spcBef>
                          <a:spcPts val="0"/>
                        </a:spcBef>
                        <a:spcAft>
                          <a:spcPts val="0"/>
                        </a:spcAft>
                        <a:buNone/>
                      </a:pPr>
                      <a:endParaRPr/>
                    </a:p>
                  </a:txBody>
                  <a:tcPr marL="91425" marR="91425" marT="91425" marB="91425">
                    <a:solidFill>
                      <a:srgbClr val="B7B7B7"/>
                    </a:solidFill>
                  </a:tcPr>
                </a:tc>
                <a:tc>
                  <a:txBody>
                    <a:bodyPr/>
                    <a:lstStyle/>
                    <a:p>
                      <a:pPr marL="0" lvl="0" indent="0" algn="l" rtl="0">
                        <a:spcBef>
                          <a:spcPts val="0"/>
                        </a:spcBef>
                        <a:spcAft>
                          <a:spcPts val="0"/>
                        </a:spcAft>
                        <a:buNone/>
                      </a:pPr>
                      <a:endParaRPr/>
                    </a:p>
                  </a:txBody>
                  <a:tcPr marL="91425" marR="91425" marT="91425" marB="91425">
                    <a:solidFill>
                      <a:srgbClr val="B7B7B7"/>
                    </a:solidFill>
                  </a:tcPr>
                </a:tc>
                <a:tc>
                  <a:txBody>
                    <a:bodyPr/>
                    <a:lstStyle/>
                    <a:p>
                      <a:pPr marL="0" lvl="0" indent="0" algn="l" rtl="0">
                        <a:spcBef>
                          <a:spcPts val="0"/>
                        </a:spcBef>
                        <a:spcAft>
                          <a:spcPts val="0"/>
                        </a:spcAft>
                        <a:buNone/>
                      </a:pPr>
                      <a:endParaRPr/>
                    </a:p>
                  </a:txBody>
                  <a:tcPr marL="91425" marR="91425" marT="91425" marB="91425">
                    <a:solidFill>
                      <a:srgbClr val="B7B7B7"/>
                    </a:solidFill>
                  </a:tcPr>
                </a:tc>
                <a:tc>
                  <a:txBody>
                    <a:bodyPr/>
                    <a:lstStyle/>
                    <a:p>
                      <a:pPr marL="0" lvl="0" indent="0" algn="l" rtl="0">
                        <a:spcBef>
                          <a:spcPts val="0"/>
                        </a:spcBef>
                        <a:spcAft>
                          <a:spcPts val="0"/>
                        </a:spcAft>
                        <a:buNone/>
                      </a:pPr>
                      <a:endParaRPr/>
                    </a:p>
                  </a:txBody>
                  <a:tcPr marL="91425" marR="91425" marT="91425" marB="91425">
                    <a:solidFill>
                      <a:srgbClr val="B7B7B7"/>
                    </a:solidFill>
                  </a:tcPr>
                </a:tc>
                <a:extLst>
                  <a:ext uri="{0D108BD9-81ED-4DB2-BD59-A6C34878D82A}">
                    <a16:rowId xmlns:a16="http://schemas.microsoft.com/office/drawing/2014/main" val="10001"/>
                  </a:ext>
                </a:extLst>
              </a:tr>
              <a:tr h="300025">
                <a:tc>
                  <a:txBody>
                    <a:bodyPr/>
                    <a:lstStyle/>
                    <a:p>
                      <a:pPr marL="0" lvl="0" indent="0" algn="l" rtl="0">
                        <a:spcBef>
                          <a:spcPts val="0"/>
                        </a:spcBef>
                        <a:spcAft>
                          <a:spcPts val="0"/>
                        </a:spcAft>
                        <a:buNone/>
                      </a:pPr>
                      <a:r>
                        <a:rPr lang="en" sz="800">
                          <a:solidFill>
                            <a:srgbClr val="FFFFFF"/>
                          </a:solidFill>
                        </a:rPr>
                        <a:t>1. Is subject to a Federal, State, or local quarantine or isolation order related to COVID-19</a:t>
                      </a:r>
                      <a:endParaRPr sz="800">
                        <a:solidFill>
                          <a:srgbClr val="FFFFFF"/>
                        </a:solidFill>
                      </a:endParaRPr>
                    </a:p>
                  </a:txBody>
                  <a:tcPr marL="91425" marR="91425" marT="91425" marB="91425"/>
                </a:tc>
                <a:tc>
                  <a:txBody>
                    <a:bodyPr/>
                    <a:lstStyle/>
                    <a:p>
                      <a:pPr marL="0" lvl="0" indent="0" algn="ctr" rtl="0">
                        <a:spcBef>
                          <a:spcPts val="0"/>
                        </a:spcBef>
                        <a:spcAft>
                          <a:spcPts val="0"/>
                        </a:spcAft>
                        <a:buNone/>
                      </a:pPr>
                      <a:r>
                        <a:rPr lang="en" sz="800" b="1">
                          <a:solidFill>
                            <a:srgbClr val="FFFFFF"/>
                          </a:solidFill>
                          <a:latin typeface="Average"/>
                          <a:ea typeface="Average"/>
                          <a:cs typeface="Average"/>
                          <a:sym typeface="Average"/>
                        </a:rPr>
                        <a:t>EPSL</a:t>
                      </a:r>
                      <a:endParaRPr sz="8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b="1">
                          <a:solidFill>
                            <a:srgbClr val="FFFFFF"/>
                          </a:solidFill>
                          <a:latin typeface="Average"/>
                          <a:ea typeface="Average"/>
                          <a:cs typeface="Average"/>
                          <a:sym typeface="Average"/>
                        </a:rPr>
                        <a:t>All employees</a:t>
                      </a:r>
                      <a:endParaRPr sz="8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2 weeks</a:t>
                      </a:r>
                      <a:endParaRPr sz="800">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100%</a:t>
                      </a:r>
                      <a:endParaRPr sz="800">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$511/day $5,110 aggregate</a:t>
                      </a:r>
                      <a:endParaRPr sz="800">
                        <a:solidFill>
                          <a:srgbClr val="FFFFFF"/>
                        </a:solidFill>
                        <a:latin typeface="Average"/>
                        <a:ea typeface="Average"/>
                        <a:cs typeface="Average"/>
                        <a:sym typeface="Average"/>
                      </a:endParaRPr>
                    </a:p>
                  </a:txBody>
                  <a:tcPr marL="91425" marR="91425" marT="91425" marB="91425"/>
                </a:tc>
                <a:extLst>
                  <a:ext uri="{0D108BD9-81ED-4DB2-BD59-A6C34878D82A}">
                    <a16:rowId xmlns:a16="http://schemas.microsoft.com/office/drawing/2014/main" val="10002"/>
                  </a:ext>
                </a:extLst>
              </a:tr>
              <a:tr h="300025">
                <a:tc>
                  <a:txBody>
                    <a:bodyPr/>
                    <a:lstStyle/>
                    <a:p>
                      <a:pPr marL="0" lvl="0" indent="0" algn="l" rtl="0">
                        <a:spcBef>
                          <a:spcPts val="0"/>
                        </a:spcBef>
                        <a:spcAft>
                          <a:spcPts val="0"/>
                        </a:spcAft>
                        <a:buNone/>
                      </a:pPr>
                      <a:r>
                        <a:rPr lang="en" sz="800">
                          <a:solidFill>
                            <a:srgbClr val="FFFFFF"/>
                          </a:solidFill>
                        </a:rPr>
                        <a:t>2. Has been advised by a health care provider to self-quarantine related to COVID-19</a:t>
                      </a:r>
                      <a:endParaRPr sz="800">
                        <a:solidFill>
                          <a:srgbClr val="FFFFFF"/>
                        </a:solidFill>
                      </a:endParaRPr>
                    </a:p>
                  </a:txBody>
                  <a:tcPr marL="91425" marR="91425" marT="91425" marB="91425"/>
                </a:tc>
                <a:tc>
                  <a:txBody>
                    <a:bodyPr/>
                    <a:lstStyle/>
                    <a:p>
                      <a:pPr marL="0" lvl="0" indent="0" algn="ctr" rtl="0">
                        <a:spcBef>
                          <a:spcPts val="0"/>
                        </a:spcBef>
                        <a:spcAft>
                          <a:spcPts val="0"/>
                        </a:spcAft>
                        <a:buNone/>
                      </a:pPr>
                      <a:r>
                        <a:rPr lang="en" sz="800" b="1">
                          <a:solidFill>
                            <a:srgbClr val="FFFFFF"/>
                          </a:solidFill>
                          <a:latin typeface="Average"/>
                          <a:ea typeface="Average"/>
                          <a:cs typeface="Average"/>
                          <a:sym typeface="Average"/>
                        </a:rPr>
                        <a:t>EPSL</a:t>
                      </a:r>
                      <a:endParaRPr sz="8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b="1">
                          <a:solidFill>
                            <a:srgbClr val="FFFFFF"/>
                          </a:solidFill>
                          <a:latin typeface="Average"/>
                          <a:ea typeface="Average"/>
                          <a:cs typeface="Average"/>
                          <a:sym typeface="Average"/>
                        </a:rPr>
                        <a:t>All employees</a:t>
                      </a:r>
                      <a:endParaRPr sz="8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2 weeks</a:t>
                      </a:r>
                      <a:endParaRPr sz="8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100%</a:t>
                      </a:r>
                      <a:endParaRPr sz="800">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$511/day $5,110 aggregate</a:t>
                      </a:r>
                      <a:endParaRPr sz="800">
                        <a:latin typeface="Average"/>
                        <a:ea typeface="Average"/>
                        <a:cs typeface="Average"/>
                        <a:sym typeface="Average"/>
                      </a:endParaRPr>
                    </a:p>
                  </a:txBody>
                  <a:tcPr marL="91425" marR="91425" marT="91425" marB="91425"/>
                </a:tc>
                <a:extLst>
                  <a:ext uri="{0D108BD9-81ED-4DB2-BD59-A6C34878D82A}">
                    <a16:rowId xmlns:a16="http://schemas.microsoft.com/office/drawing/2014/main" val="10003"/>
                  </a:ext>
                </a:extLst>
              </a:tr>
              <a:tr h="300025">
                <a:tc>
                  <a:txBody>
                    <a:bodyPr/>
                    <a:lstStyle/>
                    <a:p>
                      <a:pPr marL="0" lvl="0" indent="0" algn="l" rtl="0">
                        <a:spcBef>
                          <a:spcPts val="0"/>
                        </a:spcBef>
                        <a:spcAft>
                          <a:spcPts val="0"/>
                        </a:spcAft>
                        <a:buNone/>
                      </a:pPr>
                      <a:r>
                        <a:rPr lang="en" sz="800">
                          <a:solidFill>
                            <a:srgbClr val="FFFFFF"/>
                          </a:solidFill>
                        </a:rPr>
                        <a:t>3. Is experiencing COVID-19 symptoms and is seeking a medical diagnosis</a:t>
                      </a:r>
                      <a:endParaRPr sz="800">
                        <a:solidFill>
                          <a:srgbClr val="FFFFFF"/>
                        </a:solidFill>
                      </a:endParaRPr>
                    </a:p>
                  </a:txBody>
                  <a:tcPr marL="91425" marR="91425" marT="91425" marB="91425"/>
                </a:tc>
                <a:tc>
                  <a:txBody>
                    <a:bodyPr/>
                    <a:lstStyle/>
                    <a:p>
                      <a:pPr marL="0" lvl="0" indent="0" algn="ctr" rtl="0">
                        <a:spcBef>
                          <a:spcPts val="0"/>
                        </a:spcBef>
                        <a:spcAft>
                          <a:spcPts val="0"/>
                        </a:spcAft>
                        <a:buNone/>
                      </a:pPr>
                      <a:r>
                        <a:rPr lang="en" sz="800" b="1">
                          <a:solidFill>
                            <a:srgbClr val="FFFFFF"/>
                          </a:solidFill>
                          <a:latin typeface="Average"/>
                          <a:ea typeface="Average"/>
                          <a:cs typeface="Average"/>
                          <a:sym typeface="Average"/>
                        </a:rPr>
                        <a:t>EPSL</a:t>
                      </a:r>
                      <a:endParaRPr sz="8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b="1">
                          <a:solidFill>
                            <a:srgbClr val="FFFFFF"/>
                          </a:solidFill>
                          <a:latin typeface="Average"/>
                          <a:ea typeface="Average"/>
                          <a:cs typeface="Average"/>
                          <a:sym typeface="Average"/>
                        </a:rPr>
                        <a:t>All employees</a:t>
                      </a:r>
                      <a:endParaRPr sz="8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2 weeks</a:t>
                      </a:r>
                      <a:endParaRPr sz="8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100%</a:t>
                      </a:r>
                      <a:endParaRPr sz="800">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$511/day $5,110 aggregate</a:t>
                      </a:r>
                      <a:endParaRPr sz="800">
                        <a:latin typeface="Average"/>
                        <a:ea typeface="Average"/>
                        <a:cs typeface="Average"/>
                        <a:sym typeface="Average"/>
                      </a:endParaRPr>
                    </a:p>
                  </a:txBody>
                  <a:tcPr marL="91425" marR="91425" marT="91425" marB="91425"/>
                </a:tc>
                <a:extLst>
                  <a:ext uri="{0D108BD9-81ED-4DB2-BD59-A6C34878D82A}">
                    <a16:rowId xmlns:a16="http://schemas.microsoft.com/office/drawing/2014/main" val="10004"/>
                  </a:ext>
                </a:extLst>
              </a:tr>
              <a:tr h="354800">
                <a:tc>
                  <a:txBody>
                    <a:bodyPr/>
                    <a:lstStyle/>
                    <a:p>
                      <a:pPr marL="0" lvl="0" indent="0" algn="l" rtl="0">
                        <a:spcBef>
                          <a:spcPts val="0"/>
                        </a:spcBef>
                        <a:spcAft>
                          <a:spcPts val="0"/>
                        </a:spcAft>
                        <a:buNone/>
                      </a:pPr>
                      <a:r>
                        <a:rPr lang="en" sz="800">
                          <a:solidFill>
                            <a:srgbClr val="FFFFFF"/>
                          </a:solidFill>
                        </a:rPr>
                        <a:t>4. Is caring for an individual subject to an order described in (1) or self-quarantine as described in (2)</a:t>
                      </a:r>
                      <a:endParaRPr sz="800">
                        <a:solidFill>
                          <a:srgbClr val="FFFFFF"/>
                        </a:solidFill>
                      </a:endParaRPr>
                    </a:p>
                  </a:txBody>
                  <a:tcPr marL="91425" marR="91425" marT="91425" marB="91425"/>
                </a:tc>
                <a:tc>
                  <a:txBody>
                    <a:bodyPr/>
                    <a:lstStyle/>
                    <a:p>
                      <a:pPr marL="0" lvl="0" indent="0" algn="ctr" rtl="0">
                        <a:spcBef>
                          <a:spcPts val="0"/>
                        </a:spcBef>
                        <a:spcAft>
                          <a:spcPts val="0"/>
                        </a:spcAft>
                        <a:buNone/>
                      </a:pPr>
                      <a:r>
                        <a:rPr lang="en" sz="800" b="1">
                          <a:solidFill>
                            <a:srgbClr val="FFFFFF"/>
                          </a:solidFill>
                          <a:latin typeface="Average"/>
                          <a:ea typeface="Average"/>
                          <a:cs typeface="Average"/>
                          <a:sym typeface="Average"/>
                        </a:rPr>
                        <a:t>EPSL</a:t>
                      </a:r>
                      <a:endParaRPr sz="8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b="1">
                          <a:solidFill>
                            <a:srgbClr val="FFFFFF"/>
                          </a:solidFill>
                          <a:latin typeface="Average"/>
                          <a:ea typeface="Average"/>
                          <a:cs typeface="Average"/>
                          <a:sym typeface="Average"/>
                        </a:rPr>
                        <a:t>All employees</a:t>
                      </a:r>
                      <a:endParaRPr sz="8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2 weeks</a:t>
                      </a:r>
                      <a:endParaRPr sz="8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2/3</a:t>
                      </a:r>
                      <a:endParaRPr sz="800">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800">
                          <a:solidFill>
                            <a:srgbClr val="FFFFFF"/>
                          </a:solidFill>
                          <a:latin typeface="Average"/>
                          <a:ea typeface="Average"/>
                          <a:cs typeface="Average"/>
                          <a:sym typeface="Average"/>
                        </a:rPr>
                        <a:t>$200/day $2,000 aggregate</a:t>
                      </a:r>
                      <a:endParaRPr sz="800">
                        <a:latin typeface="Average"/>
                        <a:ea typeface="Average"/>
                        <a:cs typeface="Average"/>
                        <a:sym typeface="Average"/>
                      </a:endParaRPr>
                    </a:p>
                  </a:txBody>
                  <a:tcPr marL="91425" marR="91425" marT="91425" marB="91425"/>
                </a:tc>
                <a:extLst>
                  <a:ext uri="{0D108BD9-81ED-4DB2-BD59-A6C34878D82A}">
                    <a16:rowId xmlns:a16="http://schemas.microsoft.com/office/drawing/2014/main" val="10005"/>
                  </a:ext>
                </a:extLst>
              </a:tr>
              <a:tr h="0">
                <a:tc rowSpan="2">
                  <a:txBody>
                    <a:bodyPr/>
                    <a:lstStyle/>
                    <a:p>
                      <a:pPr marL="0" lvl="0" indent="0" algn="l" rtl="0">
                        <a:spcBef>
                          <a:spcPts val="0"/>
                        </a:spcBef>
                        <a:spcAft>
                          <a:spcPts val="0"/>
                        </a:spcAft>
                        <a:buNone/>
                      </a:pPr>
                      <a:r>
                        <a:rPr lang="en" sz="600">
                          <a:solidFill>
                            <a:srgbClr val="FFFFFF"/>
                          </a:solidFill>
                        </a:rPr>
                        <a:t>5. is caring for a child whose school or place of care is closed (or child care provider is unavailable) for reasons related to COVID-19</a:t>
                      </a:r>
                      <a:endParaRPr sz="600">
                        <a:solidFill>
                          <a:srgbClr val="FFFFFF"/>
                        </a:solidFill>
                      </a:endParaRPr>
                    </a:p>
                  </a:txBody>
                  <a:tcPr marL="91425" marR="91425" marT="91425" marB="91425"/>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EPSL</a:t>
                      </a:r>
                      <a:endParaRPr sz="6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All employees</a:t>
                      </a:r>
                      <a:endParaRPr sz="6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a:solidFill>
                            <a:srgbClr val="FFFFFF"/>
                          </a:solidFill>
                          <a:latin typeface="Average"/>
                          <a:ea typeface="Average"/>
                          <a:cs typeface="Average"/>
                          <a:sym typeface="Average"/>
                        </a:rPr>
                        <a:t>2 weeks</a:t>
                      </a:r>
                      <a:endParaRPr sz="6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a:solidFill>
                            <a:srgbClr val="FFFFFF"/>
                          </a:solidFill>
                          <a:latin typeface="Average"/>
                          <a:ea typeface="Average"/>
                          <a:cs typeface="Average"/>
                          <a:sym typeface="Average"/>
                        </a:rPr>
                        <a:t>2/3</a:t>
                      </a:r>
                      <a:endParaRPr sz="600">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a:solidFill>
                            <a:srgbClr val="FFFFFF"/>
                          </a:solidFill>
                          <a:latin typeface="Average"/>
                          <a:ea typeface="Average"/>
                          <a:cs typeface="Average"/>
                          <a:sym typeface="Average"/>
                        </a:rPr>
                        <a:t>$200/day $2,000 aggregate</a:t>
                      </a:r>
                      <a:endParaRPr sz="600">
                        <a:latin typeface="Average"/>
                        <a:ea typeface="Average"/>
                        <a:cs typeface="Average"/>
                        <a:sym typeface="Average"/>
                      </a:endParaRPr>
                    </a:p>
                  </a:txBody>
                  <a:tcPr marL="91425" marR="91425" marT="91425" marB="91425"/>
                </a:tc>
                <a:extLst>
                  <a:ext uri="{0D108BD9-81ED-4DB2-BD59-A6C34878D82A}">
                    <a16:rowId xmlns:a16="http://schemas.microsoft.com/office/drawing/2014/main" val="10006"/>
                  </a:ext>
                </a:extLst>
              </a:tr>
              <a:tr h="319800">
                <a:tc vMerge="1">
                  <a:txBody>
                    <a:bodyPr/>
                    <a:lstStyle/>
                    <a:p>
                      <a:endParaRPr lang="en-US"/>
                    </a:p>
                  </a:txBody>
                  <a:tcPr/>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EFMLA</a:t>
                      </a:r>
                      <a:endParaRPr sz="6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All employees</a:t>
                      </a:r>
                      <a:endParaRPr sz="6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a:solidFill>
                            <a:srgbClr val="FFFFFF"/>
                          </a:solidFill>
                          <a:latin typeface="Average"/>
                          <a:ea typeface="Average"/>
                          <a:cs typeface="Average"/>
                          <a:sym typeface="Average"/>
                        </a:rPr>
                        <a:t>Up to 12 weeks</a:t>
                      </a:r>
                      <a:endParaRPr sz="600">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a:solidFill>
                            <a:srgbClr val="FFFFFF"/>
                          </a:solidFill>
                          <a:latin typeface="Average"/>
                          <a:ea typeface="Average"/>
                          <a:cs typeface="Average"/>
                          <a:sym typeface="Average"/>
                        </a:rPr>
                        <a:t>1st 2 weeks unpaid** 10 weeks 2/3</a:t>
                      </a:r>
                      <a:endParaRPr sz="600">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a:solidFill>
                            <a:srgbClr val="FFFFFF"/>
                          </a:solidFill>
                          <a:latin typeface="Average"/>
                          <a:ea typeface="Average"/>
                          <a:cs typeface="Average"/>
                          <a:sym typeface="Average"/>
                        </a:rPr>
                        <a:t>$200/day $2,000 aggregate</a:t>
                      </a:r>
                      <a:endParaRPr sz="600">
                        <a:latin typeface="Average"/>
                        <a:ea typeface="Average"/>
                        <a:cs typeface="Average"/>
                        <a:sym typeface="Average"/>
                      </a:endParaRPr>
                    </a:p>
                  </a:txBody>
                  <a:tcPr marL="91425" marR="91425" marT="91425" marB="91425"/>
                </a:tc>
                <a:extLst>
                  <a:ext uri="{0D108BD9-81ED-4DB2-BD59-A6C34878D82A}">
                    <a16:rowId xmlns:a16="http://schemas.microsoft.com/office/drawing/2014/main" val="10007"/>
                  </a:ext>
                </a:extLst>
              </a:tr>
              <a:tr h="313150">
                <a:tc>
                  <a:txBody>
                    <a:bodyPr/>
                    <a:lstStyle/>
                    <a:p>
                      <a:pPr marL="0" lvl="0" indent="0" algn="l" rtl="0">
                        <a:spcBef>
                          <a:spcPts val="0"/>
                        </a:spcBef>
                        <a:spcAft>
                          <a:spcPts val="0"/>
                        </a:spcAft>
                        <a:buNone/>
                      </a:pPr>
                      <a:r>
                        <a:rPr lang="en" sz="600">
                          <a:solidFill>
                            <a:srgbClr val="FFFFFF"/>
                          </a:solidFill>
                        </a:rPr>
                        <a:t>6. is experiencing any other substantially-similar condition specified by the Secretary of Health &amp; Human Services</a:t>
                      </a:r>
                      <a:endParaRPr sz="600">
                        <a:solidFill>
                          <a:srgbClr val="FFFFFF"/>
                        </a:solidFill>
                      </a:endParaRPr>
                    </a:p>
                  </a:txBody>
                  <a:tcPr marL="91425" marR="91425" marT="91425" marB="91425"/>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EPSL</a:t>
                      </a:r>
                      <a:endParaRPr sz="600" b="1">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b="1">
                          <a:solidFill>
                            <a:srgbClr val="FFFFFF"/>
                          </a:solidFill>
                          <a:latin typeface="Average"/>
                          <a:ea typeface="Average"/>
                          <a:cs typeface="Average"/>
                          <a:sym typeface="Average"/>
                        </a:rPr>
                        <a:t>All employees</a:t>
                      </a:r>
                      <a:endParaRPr sz="6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a:solidFill>
                            <a:srgbClr val="FFFFFF"/>
                          </a:solidFill>
                          <a:latin typeface="Average"/>
                          <a:ea typeface="Average"/>
                          <a:cs typeface="Average"/>
                          <a:sym typeface="Average"/>
                        </a:rPr>
                        <a:t>2 weeks</a:t>
                      </a:r>
                      <a:endParaRPr sz="600">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a:solidFill>
                            <a:srgbClr val="FFFFFF"/>
                          </a:solidFill>
                          <a:latin typeface="Average"/>
                          <a:ea typeface="Average"/>
                          <a:cs typeface="Average"/>
                          <a:sym typeface="Average"/>
                        </a:rPr>
                        <a:t>2/3</a:t>
                      </a:r>
                      <a:endParaRPr sz="600">
                        <a:solidFill>
                          <a:srgbClr val="FFFFFF"/>
                        </a:solidFill>
                        <a:latin typeface="Average"/>
                        <a:ea typeface="Average"/>
                        <a:cs typeface="Average"/>
                        <a:sym typeface="Average"/>
                      </a:endParaRPr>
                    </a:p>
                  </a:txBody>
                  <a:tcPr marL="91425" marR="91425" marT="91425" marB="91425"/>
                </a:tc>
                <a:tc>
                  <a:txBody>
                    <a:bodyPr/>
                    <a:lstStyle/>
                    <a:p>
                      <a:pPr marL="0" lvl="0" indent="0" algn="ctr" rtl="0">
                        <a:spcBef>
                          <a:spcPts val="0"/>
                        </a:spcBef>
                        <a:spcAft>
                          <a:spcPts val="0"/>
                        </a:spcAft>
                        <a:buNone/>
                      </a:pPr>
                      <a:r>
                        <a:rPr lang="en" sz="600">
                          <a:solidFill>
                            <a:srgbClr val="FFFFFF"/>
                          </a:solidFill>
                          <a:latin typeface="Average"/>
                          <a:ea typeface="Average"/>
                          <a:cs typeface="Average"/>
                          <a:sym typeface="Average"/>
                        </a:rPr>
                        <a:t>$200/day $2,000 aggregate</a:t>
                      </a:r>
                      <a:endParaRPr sz="600">
                        <a:latin typeface="Average"/>
                        <a:ea typeface="Average"/>
                        <a:cs typeface="Average"/>
                        <a:sym typeface="Average"/>
                      </a:endParaRPr>
                    </a:p>
                    <a:p>
                      <a:pPr marL="0" lvl="0" indent="0" algn="l" rtl="0">
                        <a:spcBef>
                          <a:spcPts val="0"/>
                        </a:spcBef>
                        <a:spcAft>
                          <a:spcPts val="0"/>
                        </a:spcAft>
                        <a:buNone/>
                      </a:pPr>
                      <a:endParaRPr sz="600">
                        <a:latin typeface="Average"/>
                        <a:ea typeface="Average"/>
                        <a:cs typeface="Average"/>
                        <a:sym typeface="Average"/>
                      </a:endParaRPr>
                    </a:p>
                  </a:txBody>
                  <a:tcPr marL="91425" marR="91425" marT="91425" marB="91425"/>
                </a:tc>
                <a:extLst>
                  <a:ext uri="{0D108BD9-81ED-4DB2-BD59-A6C34878D82A}">
                    <a16:rowId xmlns:a16="http://schemas.microsoft.com/office/drawing/2014/main" val="10008"/>
                  </a:ext>
                </a:extLst>
              </a:tr>
            </a:tbl>
          </a:graphicData>
        </a:graphic>
      </p:graphicFrame>
    </p:spTree>
  </p:cSld>
  <p:clrMapOvr>
    <a:masterClrMapping/>
  </p:clrMapOvr>
</p:sld>
</file>

<file path=ppt/theme/theme1.xml><?xml version="1.0" encoding="utf-8"?>
<a:theme xmlns:a="http://schemas.openxmlformats.org/drawingml/2006/main"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1023</Words>
  <Application>Microsoft Office PowerPoint</Application>
  <PresentationFormat>On-screen Show (16:9)</PresentationFormat>
  <Paragraphs>98</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Oswald</vt:lpstr>
      <vt:lpstr>Average</vt:lpstr>
      <vt:lpstr>Arial</vt:lpstr>
      <vt:lpstr>Slate</vt:lpstr>
      <vt:lpstr>Families First Coronavirus Response Act (FFCRA) Paid Leave</vt:lpstr>
      <vt:lpstr>Eligible Employees</vt:lpstr>
      <vt:lpstr>Eligibility</vt:lpstr>
      <vt:lpstr>PowerPoint Presentation</vt:lpstr>
      <vt:lpstr>Emergency Family and Medical Leave Expansion Act</vt:lpstr>
      <vt:lpstr>Employees Excluded From E-FML</vt:lpstr>
      <vt:lpstr>COVID-19 Leave Use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Families First Coronavirus Response Act (FFCRA) Paid Leave</dc:title>
  <dc:creator>angie gonzales</dc:creator>
  <cp:lastModifiedBy>angie gonzales</cp:lastModifiedBy>
  <cp:revision>1</cp:revision>
  <dcterms:modified xsi:type="dcterms:W3CDTF">2020-04-15T15:19:27Z</dcterms:modified>
</cp:coreProperties>
</file>