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4" r:id="rId7"/>
    <p:sldId id="262" r:id="rId8"/>
    <p:sldId id="265" r:id="rId9"/>
    <p:sldId id="271" r:id="rId10"/>
    <p:sldId id="266" r:id="rId11"/>
    <p:sldId id="263" r:id="rId12"/>
    <p:sldId id="260" r:id="rId13"/>
    <p:sldId id="268" r:id="rId14"/>
    <p:sldId id="267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2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5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1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2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9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3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8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9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5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3A9B-7CAF-478A-AA35-13C939C5215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C30FF-8E94-432D-8D52-2C16C47D7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3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 of the Chillers for the MRO Interferometer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M. Creech-Eakman, MROI Project Scientist, Physics Prof.</a:t>
            </a:r>
          </a:p>
          <a:p>
            <a:r>
              <a:rPr lang="en-US" dirty="0" smtClean="0"/>
              <a:t>W. Cook, Civil Engineering Prof., MROI Consulting Engineer</a:t>
            </a:r>
          </a:p>
          <a:p>
            <a:r>
              <a:rPr lang="en-US" dirty="0" smtClean="0"/>
              <a:t>K. Miller, NMT Head of Purchasing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248" y="194437"/>
            <a:ext cx="10515600" cy="1325563"/>
          </a:xfrm>
        </p:spPr>
        <p:txBody>
          <a:bodyPr/>
          <a:lstStyle/>
          <a:p>
            <a:r>
              <a:rPr lang="en-US" dirty="0" smtClean="0"/>
              <a:t>Need for Chillers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008" y="131356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Telescopes and Enclosures</a:t>
            </a:r>
          </a:p>
          <a:p>
            <a:pPr lvl="1"/>
            <a:r>
              <a:rPr lang="en-US" dirty="0" smtClean="0"/>
              <a:t>Maintain day time temperatures close to night time temperatures year round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Reduces turbulence over mirrors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Cool the electronics to reduce heat plumes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Temperature requirements developed with manufacturers of components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Cannot introduce vibrations to the telescopes or beam combining facility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System will support 3 telescopes and enclosures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and Enclosure</a:t>
            </a:r>
            <a:endParaRPr lang="en-US" dirty="0"/>
          </a:p>
        </p:txBody>
      </p:sp>
      <p:pic>
        <p:nvPicPr>
          <p:cNvPr id="4" name="Content Placeholder 3" descr="fisheye_in_do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4087" y="1821053"/>
            <a:ext cx="6427817" cy="428521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DSC_1902crop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7322" y="234760"/>
            <a:ext cx="4367785" cy="2911856"/>
          </a:xfrm>
          <a:prstGeom prst="rect">
            <a:avLst/>
          </a:prstGeom>
          <a:ln w="25400">
            <a:solidFill>
              <a:schemeClr val="tx1">
                <a:lumMod val="95000"/>
              </a:schemeClr>
            </a:solidFill>
          </a:ln>
        </p:spPr>
      </p:pic>
      <p:pic>
        <p:nvPicPr>
          <p:cNvPr id="6" name="Content Placeholder 5" descr="UTE.JPG"/>
          <p:cNvPicPr>
            <a:picLocks noChangeAspect="1"/>
          </p:cNvPicPr>
          <p:nvPr/>
        </p:nvPicPr>
        <p:blipFill>
          <a:blip r:embed="rId4" cstate="print"/>
          <a:srcRect l="2025" r="29114" b="4587"/>
          <a:stretch>
            <a:fillRect/>
          </a:stretch>
        </p:blipFill>
        <p:spPr>
          <a:xfrm>
            <a:off x="7327322" y="3374136"/>
            <a:ext cx="4330654" cy="331167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178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ne_BCF.jpg"/>
          <p:cNvPicPr>
            <a:picLocks noChangeAspect="1"/>
          </p:cNvPicPr>
          <p:nvPr/>
        </p:nvPicPr>
        <p:blipFill>
          <a:blip r:embed="rId2" cstate="print"/>
          <a:srcRect l="29167" t="4444" r="28333"/>
          <a:stretch>
            <a:fillRect/>
          </a:stretch>
        </p:blipFill>
        <p:spPr>
          <a:xfrm>
            <a:off x="8175480" y="361396"/>
            <a:ext cx="3653808" cy="61613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 descr="drone_array.jpg"/>
          <p:cNvPicPr>
            <a:picLocks noChangeAspect="1"/>
          </p:cNvPicPr>
          <p:nvPr/>
        </p:nvPicPr>
        <p:blipFill>
          <a:blip r:embed="rId3" cstate="print"/>
          <a:srcRect l="6667" t="6249" b="28764"/>
          <a:stretch>
            <a:fillRect/>
          </a:stretch>
        </p:blipFill>
        <p:spPr>
          <a:xfrm>
            <a:off x="240792" y="1336756"/>
            <a:ext cx="7635240" cy="3917996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9168384" y="3442057"/>
            <a:ext cx="829056" cy="87391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93792" y="4011168"/>
            <a:ext cx="670560" cy="609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871" t="37129" r="19972" b="24671"/>
          <a:stretch/>
        </p:blipFill>
        <p:spPr>
          <a:xfrm>
            <a:off x="414528" y="1243584"/>
            <a:ext cx="11485802" cy="4035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552" y="438912"/>
            <a:ext cx="4072128" cy="37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From Page 12 of the RFP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1024" y="874252"/>
            <a:ext cx="287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 at NMT/MROI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2779776" y="1058918"/>
            <a:ext cx="841248" cy="343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6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6312" y="1690688"/>
            <a:ext cx="6745224" cy="4351338"/>
          </a:xfrm>
        </p:spPr>
        <p:txBody>
          <a:bodyPr/>
          <a:lstStyle/>
          <a:p>
            <a:r>
              <a:rPr lang="en-US" dirty="0" smtClean="0"/>
              <a:t>Experience and Past Performance – 25%</a:t>
            </a:r>
          </a:p>
          <a:p>
            <a:r>
              <a:rPr lang="en-US" dirty="0" smtClean="0"/>
              <a:t>Design Conformity – 30%</a:t>
            </a:r>
          </a:p>
          <a:p>
            <a:r>
              <a:rPr lang="en-US" dirty="0" smtClean="0"/>
              <a:t>Cost – 30%</a:t>
            </a:r>
          </a:p>
          <a:p>
            <a:r>
              <a:rPr lang="en-US" dirty="0" smtClean="0"/>
              <a:t>Time line – 15%</a:t>
            </a:r>
          </a:p>
        </p:txBody>
      </p:sp>
    </p:spTree>
    <p:extLst>
      <p:ext uri="{BB962C8B-B14F-4D97-AF65-F5344CB8AC3E}">
        <p14:creationId xmlns:p14="http://schemas.microsoft.com/office/powerpoint/2010/main" val="25549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32"/>
            <a:ext cx="3989832" cy="1325563"/>
          </a:xfrm>
        </p:spPr>
        <p:txBody>
          <a:bodyPr/>
          <a:lstStyle/>
          <a:p>
            <a:r>
              <a:rPr lang="en-US" dirty="0" smtClean="0"/>
              <a:t>Dates to Know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91" t="25289" r="20528" b="16431"/>
          <a:stretch/>
        </p:blipFill>
        <p:spPr>
          <a:xfrm>
            <a:off x="487679" y="890015"/>
            <a:ext cx="10728961" cy="56929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92240" y="3938016"/>
            <a:ext cx="3621024" cy="499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92240" y="3224411"/>
            <a:ext cx="3621024" cy="499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16954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5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74792" cy="4351338"/>
          </a:xfrm>
        </p:spPr>
        <p:txBody>
          <a:bodyPr/>
          <a:lstStyle/>
          <a:p>
            <a:r>
              <a:rPr lang="en-US" dirty="0" smtClean="0"/>
              <a:t>Brief Overview of MROI Project</a:t>
            </a:r>
          </a:p>
          <a:p>
            <a:r>
              <a:rPr lang="en-US" dirty="0" smtClean="0"/>
              <a:t>Basic Information about the Site</a:t>
            </a:r>
          </a:p>
          <a:p>
            <a:r>
              <a:rPr lang="en-US" dirty="0" smtClean="0"/>
              <a:t>Need for Chillers</a:t>
            </a:r>
          </a:p>
          <a:p>
            <a:r>
              <a:rPr lang="en-US" dirty="0" smtClean="0"/>
              <a:t>Scoring</a:t>
            </a:r>
          </a:p>
          <a:p>
            <a:r>
              <a:rPr lang="en-US" dirty="0" smtClean="0"/>
              <a:t>Dates</a:t>
            </a:r>
          </a:p>
        </p:txBody>
      </p:sp>
    </p:spTree>
    <p:extLst>
      <p:ext uri="{BB962C8B-B14F-4D97-AF65-F5344CB8AC3E}">
        <p14:creationId xmlns:p14="http://schemas.microsoft.com/office/powerpoint/2010/main" val="28008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Key Goal of Astronomy-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825625"/>
            <a:ext cx="6013704" cy="4351338"/>
          </a:xfrm>
        </p:spPr>
        <p:txBody>
          <a:bodyPr/>
          <a:lstStyle/>
          <a:p>
            <a:r>
              <a:rPr lang="en-US" dirty="0" smtClean="0"/>
              <a:t>Ways to achieve better resolution</a:t>
            </a:r>
          </a:p>
          <a:p>
            <a:pPr lvl="1"/>
            <a:r>
              <a:rPr lang="en-US" dirty="0" smtClean="0"/>
              <a:t>Build bigger telescope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Add adaptive optics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Go into</a:t>
            </a:r>
            <a:r>
              <a:rPr lang="en-US" dirty="0" smtClean="0">
                <a:sym typeface="Wingdings" panose="05000000000000000000" pitchFamily="2" charset="2"/>
              </a:rPr>
              <a:t> Space</a:t>
            </a:r>
          </a:p>
          <a:p>
            <a:pPr marL="457200" lvl="1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Build an interferometer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736" y="2342006"/>
            <a:ext cx="5838176" cy="28883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9328" y="4401312"/>
            <a:ext cx="398678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78736" y="304800"/>
            <a:ext cx="78486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Overview of the Observatory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MROI Aerial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6736" y="1258957"/>
            <a:ext cx="9144000" cy="5141843"/>
          </a:xfrm>
          <a:prstGeom prst="rect">
            <a:avLst/>
          </a:prstGeom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392936" y="1447800"/>
            <a:ext cx="3200400" cy="43434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Magdalena Ridge about 1 hour west of Socorro, NM overlooking VLA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lang="en-US" sz="26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Altitude 10,600 ft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Env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Impact Survey completed in 2003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facilities at MRO</a:t>
            </a:r>
          </a:p>
          <a:p>
            <a:pPr marL="548640" marR="0" lvl="1" indent="-27432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Fast-tracking 2.4m</a:t>
            </a:r>
          </a:p>
          <a:p>
            <a:pPr marL="548640" marR="0" lvl="1" indent="-27432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NIR/Optical 10-element </a:t>
            </a:r>
            <a:r>
              <a:rPr lang="en-US" sz="23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interferometer</a:t>
            </a:r>
          </a:p>
          <a:p>
            <a:pPr marL="548640" marR="0" lvl="1" indent="-27432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Arial" pitchFamily="34" charset="0"/>
              <a:buChar char="•"/>
              <a:tabLst/>
              <a:defRPr/>
            </a:pPr>
            <a:r>
              <a:rPr lang="en-US" sz="2300" noProof="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Third site available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Arial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5936" y="1524000"/>
            <a:ext cx="3962400" cy="431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MROI is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1.4m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movable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afocal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telescopes in equilateral Y configuration             (28 stations)</a:t>
            </a:r>
          </a:p>
          <a:p>
            <a:pPr marL="274320" lvl="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Optical and near-IR operation, near-IR fringe tracking</a:t>
            </a:r>
          </a:p>
          <a:p>
            <a:pPr marL="274320" lvl="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Baselines from 7.8 to 347m (58 to 0.3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274320" lvl="0" indent="-2743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 optimized for imaging mission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45514" y="3381378"/>
            <a:ext cx="2971800" cy="1600200"/>
            <a:chOff x="1676400" y="3352800"/>
            <a:chExt cx="2971800" cy="1600200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2743200" y="3352800"/>
              <a:ext cx="609600" cy="3810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676400" y="3733800"/>
              <a:ext cx="1676400" cy="12192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3352800" y="3581400"/>
              <a:ext cx="1295400" cy="1524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316736" y="6400800"/>
            <a:ext cx="8153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470136" y="6378222"/>
            <a:ext cx="990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ichelle\Desktop\MROI ARRAY - ARRAY CENTER AND BC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6654" y="548640"/>
            <a:ext cx="9326192" cy="6096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832" y="336962"/>
            <a:ext cx="10515600" cy="1325563"/>
          </a:xfrm>
        </p:spPr>
        <p:txBody>
          <a:bodyPr/>
          <a:lstStyle/>
          <a:p>
            <a:r>
              <a:rPr lang="en-US" dirty="0" smtClean="0"/>
              <a:t>Telescopes &amp; Stations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5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76" y="252310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Basic Site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008"/>
            <a:ext cx="10515600" cy="1325563"/>
          </a:xfrm>
        </p:spPr>
        <p:txBody>
          <a:bodyPr/>
          <a:lstStyle/>
          <a:p>
            <a:r>
              <a:rPr lang="en-US" dirty="0" smtClean="0"/>
              <a:t>Location </a:t>
            </a:r>
            <a:br>
              <a:rPr lang="en-US" dirty="0" smtClean="0"/>
            </a:br>
            <a:r>
              <a:rPr lang="en-US" dirty="0" smtClean="0"/>
              <a:t>of the Site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02" t="30589" r="30969" b="24705"/>
          <a:stretch/>
        </p:blipFill>
        <p:spPr>
          <a:xfrm>
            <a:off x="3962400" y="468868"/>
            <a:ext cx="5410200" cy="5873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01200" y="3624273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Mexico Tech and VLA Operations 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64886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MRO Interferometer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58440" y="343960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VLA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05200" y="3624273"/>
            <a:ext cx="2438400" cy="1211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248400" y="3808940"/>
            <a:ext cx="419100" cy="26797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553518" y="3684870"/>
            <a:ext cx="3047048" cy="2891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5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02419" y="2704861"/>
            <a:ext cx="4894295" cy="1325563"/>
          </a:xfrm>
        </p:spPr>
        <p:txBody>
          <a:bodyPr/>
          <a:lstStyle/>
          <a:p>
            <a:r>
              <a:rPr lang="en-US" dirty="0" smtClean="0"/>
              <a:t>Zoom in on </a:t>
            </a:r>
            <a:r>
              <a:rPr lang="en-US" dirty="0" err="1" smtClean="0"/>
              <a:t>Mnt</a:t>
            </a:r>
            <a:r>
              <a:rPr lang="en-US" dirty="0" smtClean="0"/>
              <a:t> Top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500" t="12701" r="5870" b="5204"/>
          <a:stretch/>
        </p:blipFill>
        <p:spPr>
          <a:xfrm>
            <a:off x="1865377" y="316992"/>
            <a:ext cx="8126613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220" t="15221" r="6517" b="6133"/>
          <a:stretch/>
        </p:blipFill>
        <p:spPr>
          <a:xfrm>
            <a:off x="1806430" y="316992"/>
            <a:ext cx="8574655" cy="640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3293" t="12570" r="8115" b="6603"/>
          <a:stretch/>
        </p:blipFill>
        <p:spPr>
          <a:xfrm>
            <a:off x="1843006" y="225552"/>
            <a:ext cx="8484480" cy="6583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27486" y="1761743"/>
            <a:ext cx="18421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Elevation at top is 10,600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Road is unpaved from Water Canyon to top – 8 miles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4WD vehicles are required for access to 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673608" y="2499361"/>
            <a:ext cx="3453384" cy="1410272"/>
          </a:xfrm>
        </p:spPr>
        <p:txBody>
          <a:bodyPr/>
          <a:lstStyle/>
          <a:p>
            <a:r>
              <a:rPr lang="en-US" dirty="0" smtClean="0"/>
              <a:t>A switchback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445" t="14182" r="4452" b="5964"/>
          <a:stretch/>
        </p:blipFill>
        <p:spPr>
          <a:xfrm>
            <a:off x="1901952" y="138745"/>
            <a:ext cx="8680704" cy="65973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360884" y="6181344"/>
            <a:ext cx="1365504" cy="780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7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299</Words>
  <Application>Microsoft Office PowerPoint</Application>
  <PresentationFormat>Widescreen</PresentationFormat>
  <Paragraphs>66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Overview of the Chillers for the MRO Interferometer Project</vt:lpstr>
      <vt:lpstr>Outline</vt:lpstr>
      <vt:lpstr>A Key Goal of Astronomy- Resolution</vt:lpstr>
      <vt:lpstr>PowerPoint Presentation</vt:lpstr>
      <vt:lpstr>Telescopes &amp; Stations</vt:lpstr>
      <vt:lpstr>Basic Site Information</vt:lpstr>
      <vt:lpstr>Location  of the Site</vt:lpstr>
      <vt:lpstr>Zoom in on Mnt Top</vt:lpstr>
      <vt:lpstr>A switchback</vt:lpstr>
      <vt:lpstr>Need for Chillers</vt:lpstr>
      <vt:lpstr>Telescope and Enclosure</vt:lpstr>
      <vt:lpstr>PowerPoint Presentation</vt:lpstr>
      <vt:lpstr>PowerPoint Presentation</vt:lpstr>
      <vt:lpstr>Scoring</vt:lpstr>
      <vt:lpstr>Dates to Know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MRO Interferometer Project</dc:title>
  <dc:creator>mce</dc:creator>
  <cp:lastModifiedBy>Miller, Kimela R.</cp:lastModifiedBy>
  <cp:revision>10</cp:revision>
  <dcterms:created xsi:type="dcterms:W3CDTF">2023-05-18T03:55:44Z</dcterms:created>
  <dcterms:modified xsi:type="dcterms:W3CDTF">2023-05-18T15:56:39Z</dcterms:modified>
</cp:coreProperties>
</file>