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59989" autoAdjust="0"/>
  </p:normalViewPr>
  <p:slideViewPr>
    <p:cSldViewPr snapToGrid="0" showGuides="1">
      <p:cViewPr>
        <p:scale>
          <a:sx n="74" d="100"/>
          <a:sy n="74" d="100"/>
        </p:scale>
        <p:origin x="-187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6" d="100"/>
        <a:sy n="176" d="100"/>
      </p:scale>
      <p:origin x="0" y="1884"/>
    </p:cViewPr>
  </p:notesTextViewPr>
  <p:notesViewPr>
    <p:cSldViewPr snapToGrid="0" showGuides="1">
      <p:cViewPr varScale="1">
        <p:scale>
          <a:sx n="122" d="100"/>
          <a:sy n="122" d="100"/>
        </p:scale>
        <p:origin x="493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C9023-0C42-4B1F-B8EF-7578FF122108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EDF1-9353-447F-A97A-EB196CE11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Orient</a:t>
            </a:r>
            <a:r>
              <a:rPr lang="en-US" baseline="0" dirty="0" smtClean="0"/>
              <a:t> yourself in Playas but the town map is non-standard and orientated vertically East-West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correct North –South</a:t>
            </a:r>
            <a:r>
              <a:rPr lang="en-US" baseline="0" dirty="0" smtClean="0"/>
              <a:t> 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entered Playas through</a:t>
            </a:r>
            <a:r>
              <a:rPr lang="en-US" baseline="0" dirty="0" smtClean="0"/>
              <a:t> the main gate at the west of the town and we are now sitting in the classroom in the Business Area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some examples of the type of Project with which the A&amp;E Consultant could be involved: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conversion of the existing Clinic 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development of the area bounded by Nugget Place, Plaza Ave and Chaparral which I call the ‘Island Site’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‘Island Site’ currently contains: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An existing bowling alley, now completed gutted, called Copper Pins.</a:t>
            </a:r>
            <a:r>
              <a:rPr lang="en-US" baseline="0" dirty="0" smtClean="0"/>
              <a:t> This will be renovated into a highly secure area.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Proposed new development will include: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new 22,000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Secure Warehouse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50,000 of hard standing with a vehicle control facility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1200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main reception and badging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is a 14 </a:t>
            </a:r>
            <a:r>
              <a:rPr lang="en-US" dirty="0" err="1" smtClean="0"/>
              <a:t>ft</a:t>
            </a:r>
            <a:r>
              <a:rPr lang="en-US" dirty="0" smtClean="0"/>
              <a:t> fall from East to West across the western</a:t>
            </a:r>
            <a:r>
              <a:rPr lang="en-US" baseline="0" dirty="0" smtClean="0"/>
              <a:t> half of the ‘Island Site”</a:t>
            </a:r>
            <a:r>
              <a:rPr lang="en-US" dirty="0" smtClean="0"/>
              <a:t> This means that entry from Reception</a:t>
            </a:r>
            <a:r>
              <a:rPr lang="en-US" baseline="0" dirty="0" smtClean="0"/>
              <a:t> and Badging </a:t>
            </a:r>
            <a:r>
              <a:rPr lang="en-US" dirty="0" smtClean="0"/>
              <a:t>into the administrative accommodation in Secure Warehouse will be on the 2</a:t>
            </a:r>
            <a:r>
              <a:rPr lang="en-US" baseline="30000" dirty="0" smtClean="0"/>
              <a:t>nd</a:t>
            </a:r>
            <a:r>
              <a:rPr lang="en-US" dirty="0" smtClean="0"/>
              <a:t> floor. The proposed administrative accommodation in the north</a:t>
            </a:r>
            <a:r>
              <a:rPr lang="en-US" baseline="0" dirty="0" smtClean="0"/>
              <a:t> section of the Secure Warehouse will comprise: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floor containing engineering and technical spaces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floor containing office space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floor containing office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construction will take place in phases, potentially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Secure</a:t>
            </a:r>
            <a:r>
              <a:rPr lang="en-US" baseline="0" dirty="0" smtClean="0"/>
              <a:t> pre-engineered Warehouse shell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Vehicle control building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Reception and Badging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Fire Escape with observation tower and antenna connection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Phases continued</a:t>
            </a:r>
          </a:p>
          <a:p>
            <a:endParaRPr lang="en-US" dirty="0" smtClean="0"/>
          </a:p>
          <a:p>
            <a:r>
              <a:rPr lang="en-US" dirty="0" smtClean="0"/>
              <a:t>- 2nd floor build-out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r>
              <a:rPr lang="en-US" baseline="0" dirty="0" smtClean="0"/>
              <a:t> build-out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Shipping and Receiving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Maintenance Workshop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known potential project:</a:t>
            </a:r>
          </a:p>
          <a:p>
            <a:endParaRPr lang="en-US" dirty="0"/>
          </a:p>
          <a:p>
            <a:r>
              <a:rPr lang="en-US" dirty="0" smtClean="0"/>
              <a:t>- The renovation of the Catholic </a:t>
            </a:r>
            <a:r>
              <a:rPr lang="en-US" dirty="0"/>
              <a:t>Church</a:t>
            </a:r>
          </a:p>
          <a:p>
            <a:endParaRPr lang="en-US" dirty="0" smtClean="0"/>
          </a:p>
          <a:p>
            <a:r>
              <a:rPr lang="en-US" dirty="0" smtClean="0"/>
              <a:t>In addition the A&amp;E Consultant</a:t>
            </a:r>
            <a:r>
              <a:rPr lang="en-US" baseline="0" dirty="0" smtClean="0"/>
              <a:t> would potentially be involved in town-wide projects that involve: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 Town </a:t>
            </a:r>
            <a:r>
              <a:rPr lang="en-US" dirty="0"/>
              <a:t>Utilities – water, sewer, power, data/coms</a:t>
            </a:r>
          </a:p>
          <a:p>
            <a:r>
              <a:rPr lang="en-US" dirty="0" smtClean="0"/>
              <a:t>- Energy </a:t>
            </a:r>
            <a:r>
              <a:rPr lang="en-US" dirty="0"/>
              <a:t>efficient town</a:t>
            </a:r>
          </a:p>
          <a:p>
            <a:r>
              <a:rPr lang="en-US" dirty="0" smtClean="0"/>
              <a:t>- SCADA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Supervisory Control and Data Acquisition (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SCADA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) is a system that aims to monitor and control field devices at your remote sites. </a:t>
            </a:r>
            <a:r>
              <a:rPr lang="en-US" b="1" i="0" dirty="0" smtClean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SCADA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is a centralized system that monitors and controls the entire area. This supervisory system gathers data on the process and sends the commands control to the process.</a:t>
            </a:r>
            <a:endParaRPr lang="en-US" dirty="0"/>
          </a:p>
          <a:p>
            <a:r>
              <a:rPr lang="en-US" dirty="0" smtClean="0"/>
              <a:t>- The</a:t>
            </a:r>
            <a:r>
              <a:rPr lang="en-US" baseline="0" dirty="0" smtClean="0"/>
              <a:t> </a:t>
            </a:r>
            <a:r>
              <a:rPr lang="en-US" dirty="0" smtClean="0"/>
              <a:t>NATIONAL </a:t>
            </a:r>
            <a:r>
              <a:rPr lang="en-US" dirty="0"/>
              <a:t>COUNTERINTELLIGENCE AND SECURITY CENTER </a:t>
            </a:r>
            <a:r>
              <a:rPr lang="en-US" dirty="0" smtClean="0"/>
              <a:t>Technical </a:t>
            </a:r>
            <a:r>
              <a:rPr lang="en-US" dirty="0"/>
              <a:t>Specifications for Construction and Management of Sensitive Compartmented Information Facilities 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b="0" i="0" dirty="0" smtClean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TEMPEST, the U.S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National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Security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Agency specification and a NATO certification referring to spying on information systems through leaking emanations, including unintentional radio or electrical signals, sounds, and vibrations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buFontTx/>
              <a:buChar char="-"/>
            </a:pPr>
            <a:endParaRPr lang="en-US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>
              <a:buFontTx/>
              <a:buNone/>
            </a:pPr>
            <a:r>
              <a:rPr lang="en-US" b="0" i="0" dirty="0" smtClean="0">
                <a:solidFill>
                  <a:schemeClr val="tx1"/>
                </a:solidFill>
                <a:effectLst/>
                <a:latin typeface="+mn-lt"/>
              </a:rPr>
              <a:t>The</a:t>
            </a:r>
            <a:r>
              <a:rPr lang="en-US" b="0" i="0" baseline="0" dirty="0" smtClean="0">
                <a:solidFill>
                  <a:schemeClr val="tx1"/>
                </a:solidFill>
                <a:effectLst/>
                <a:latin typeface="+mn-lt"/>
              </a:rPr>
              <a:t> A&amp;E Consultant should be able to provide IN HOUSE the majority, if not all, of the services listed in the Addendum #2 of the RFP. The use of partners of subcontractors is not desirable because of issues arising out of having to provide security clearance for multiple entities.</a:t>
            </a:r>
            <a:endParaRPr lang="en-US" b="0" i="0" dirty="0" smtClean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EDF1-9353-447F-A97A-EB196CE112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856DC-1435-4C8A-8B91-3481189A5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6F9D682-E4D6-4852-BCD0-8527FA6B9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C5F79A-2EAC-40F2-A5F0-3EE3FE1F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F677C2-A8D3-4F4D-A925-2E13230B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430DCD-7D23-4DF5-8547-F2B86F5E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DB73D6-91E4-4C54-8F1A-E84E592A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ACBC10-CBF7-4411-91F9-59E307C6D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8D28BA-FA88-4B6E-BFD0-57A765F4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DE04DD-9298-4B82-84E9-B83766DA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DE7136-330A-4A8F-99B9-1CE18D51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D61AF16-59B3-4242-90D6-518CAD989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39DB36-398B-4418-8ED8-C8EC9FE45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6D447B-C256-44D8-BD44-9CC946C3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F4DE-676C-430B-BAC2-233184FD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81B0AB-D5C9-4B53-B78A-3E16B00A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0A2A2-1F6E-42B4-92CB-AED37811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AB32A9-8546-473D-8887-D56654FF3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C5EEF1-B786-44D1-B797-A8EEBB55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E071AB-0344-400E-9400-BD1FE7BF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441D26-127F-4D32-9172-D0A7B5FC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30CBC-60F7-447C-9476-5F0AF48C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E1922E-6D5C-4547-8310-CB685650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928124-DA1B-4AFC-B63D-9C722053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7D1263-A9A5-482C-B693-853EC95C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BD225F-F17A-4BC3-80F2-6B5694EB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7B4D84-05B5-42FB-9739-C7EE148A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248CF-6B74-4ADD-B34E-A3DC676C2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5B2216-1ADB-4843-A6EB-15074234B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F3DD34-90AE-43B9-A8E3-B3424AA4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A91628-9FB1-440F-9C98-CFEF69DA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502D20-F241-4AD8-884E-63DD9155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83657-FEC5-4940-8BB9-6E0CCC94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E36C4D-8B27-46F9-A9C5-A0AF3F61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46FAB3-2132-454A-8056-E1B1A2586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F383DB4-6AEB-440E-8B45-C5C5CC211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64F0DF-4057-4D32-A73E-F1C4C6313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461F839-ED61-4A5C-A034-FBB62EB0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77FFD4F-EA1F-48E7-8849-33DC8D37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C09EEC-B3CD-4BA1-963C-9683040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1CCA5C-206C-463E-9C62-37700447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B84442-79A1-4F0C-8CC6-BF888D2B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72F895-2FBB-44B0-9469-6A7F5E95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4EB670-9B6C-4EB0-96DD-82CD86CE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4010618-7357-4B15-AB16-83DB8FE9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8D4705-E41E-45C1-8E15-83FE568E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4EF3F4-79E1-4A5F-B5FC-F50BBFC9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8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3064A6-489B-4B3F-A71C-6C932847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A6335-A3BE-4705-9DC4-B8825E48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3637F7-C79B-48F4-9DC1-230034CAF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EF00DB-4817-4661-ACFE-3E52E6B6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A69DCB-F434-4084-BEE4-6664DDE6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498D78-4F61-448D-92E6-5D0F57D9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AB78DF-A95D-446A-94C2-AF213D5E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6ED0ABA-0FD0-4FB5-B0B6-C9FBB3C6C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73445B-D2C9-4505-982E-0C96380B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2F43C0-1992-4713-A2F1-7F6BBE0E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044E79-55ED-4440-8629-646A9552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865790-BFC0-407C-90EA-C45F738E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541475-D66E-4FAE-9F08-977ADB01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E3E63B-C162-4D8E-B0AA-92B24234A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F868AF-2D1D-428F-8B24-918EA671F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E123-6D7C-4D69-A660-FD6EC16644D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FDE8CC-63B8-4B53-9890-B3F982218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3C4A39-1D40-4F3E-A734-D78AC1449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F242-7BD0-4F31-AF29-14BAD478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9AFF29-4B11-494C-A297-E7E2797A5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25" y="0"/>
            <a:ext cx="8858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1F84A0-6BB0-4657-9635-F99840FC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99" y="0"/>
            <a:ext cx="5309001" cy="685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5AB55BF-2D14-4DE0-A59C-4D278C62E190}"/>
              </a:ext>
            </a:extLst>
          </p:cNvPr>
          <p:cNvCxnSpPr>
            <a:cxnSpLocks/>
          </p:cNvCxnSpPr>
          <p:nvPr/>
        </p:nvCxnSpPr>
        <p:spPr>
          <a:xfrm flipV="1">
            <a:off x="6419272" y="0"/>
            <a:ext cx="0" cy="8035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13F5437-1F6E-4ADA-9D2E-6E156E34EBD7}"/>
              </a:ext>
            </a:extLst>
          </p:cNvPr>
          <p:cNvCxnSpPr>
            <a:cxnSpLocks/>
          </p:cNvCxnSpPr>
          <p:nvPr/>
        </p:nvCxnSpPr>
        <p:spPr>
          <a:xfrm>
            <a:off x="6419272" y="5999017"/>
            <a:ext cx="0" cy="8589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15CB541-0728-4B00-90E8-5D75BD79EAA7}"/>
              </a:ext>
            </a:extLst>
          </p:cNvPr>
          <p:cNvCxnSpPr>
            <a:cxnSpLocks/>
          </p:cNvCxnSpPr>
          <p:nvPr/>
        </p:nvCxnSpPr>
        <p:spPr>
          <a:xfrm flipH="1" flipV="1">
            <a:off x="2858654" y="3322782"/>
            <a:ext cx="914401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F6F3AF8-B3E0-423D-AC01-53BF61B17683}"/>
              </a:ext>
            </a:extLst>
          </p:cNvPr>
          <p:cNvCxnSpPr>
            <a:cxnSpLocks/>
          </p:cNvCxnSpPr>
          <p:nvPr/>
        </p:nvCxnSpPr>
        <p:spPr>
          <a:xfrm flipV="1">
            <a:off x="8585200" y="3248891"/>
            <a:ext cx="90516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2BF672-F423-44EE-91C5-B46CC1E1BCCF}"/>
              </a:ext>
            </a:extLst>
          </p:cNvPr>
          <p:cNvSpPr txBox="1"/>
          <p:nvPr/>
        </p:nvSpPr>
        <p:spPr>
          <a:xfrm>
            <a:off x="6165274" y="665017"/>
            <a:ext cx="7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46C6F2-8F15-4B07-ACAF-6DB98C71DD73}"/>
              </a:ext>
            </a:extLst>
          </p:cNvPr>
          <p:cNvSpPr txBox="1"/>
          <p:nvPr/>
        </p:nvSpPr>
        <p:spPr>
          <a:xfrm>
            <a:off x="6220692" y="5332694"/>
            <a:ext cx="7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6C35A3-EA6A-4A18-8388-EEE27FF58278}"/>
              </a:ext>
            </a:extLst>
          </p:cNvPr>
          <p:cNvSpPr txBox="1"/>
          <p:nvPr/>
        </p:nvSpPr>
        <p:spPr>
          <a:xfrm>
            <a:off x="2268004" y="2927275"/>
            <a:ext cx="7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213DBBA-1666-447C-A9C7-7BDBBE5BC6C3}"/>
              </a:ext>
            </a:extLst>
          </p:cNvPr>
          <p:cNvSpPr txBox="1"/>
          <p:nvPr/>
        </p:nvSpPr>
        <p:spPr>
          <a:xfrm>
            <a:off x="9490364" y="2894948"/>
            <a:ext cx="7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5299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BCE98EF-F70B-4417-A21E-1B9F65CA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38" y="300364"/>
            <a:ext cx="5582663" cy="5866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C7F6AA-7DE9-4C0C-80B6-27E5144C9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2" y="1882865"/>
            <a:ext cx="1968038" cy="25422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E54BA89-6858-4EEB-9073-9DAFB585489A}"/>
              </a:ext>
            </a:extLst>
          </p:cNvPr>
          <p:cNvCxnSpPr/>
          <p:nvPr/>
        </p:nvCxnSpPr>
        <p:spPr>
          <a:xfrm flipV="1">
            <a:off x="1296771" y="246705"/>
            <a:ext cx="3883586" cy="279466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168C721-0648-4CAA-ADCA-AED334CCD839}"/>
              </a:ext>
            </a:extLst>
          </p:cNvPr>
          <p:cNvCxnSpPr/>
          <p:nvPr/>
        </p:nvCxnSpPr>
        <p:spPr>
          <a:xfrm>
            <a:off x="1260282" y="3319670"/>
            <a:ext cx="3951798" cy="28475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EB73E5F-DEE3-4E1D-8BE4-E05AE96AD99D}"/>
              </a:ext>
            </a:extLst>
          </p:cNvPr>
          <p:cNvSpPr/>
          <p:nvPr/>
        </p:nvSpPr>
        <p:spPr>
          <a:xfrm>
            <a:off x="7658059" y="1341353"/>
            <a:ext cx="886691" cy="863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EE5A1B3-7881-4EFF-A5E9-3B036091F3F0}"/>
              </a:ext>
            </a:extLst>
          </p:cNvPr>
          <p:cNvSpPr/>
          <p:nvPr/>
        </p:nvSpPr>
        <p:spPr>
          <a:xfrm>
            <a:off x="7024255" y="3856839"/>
            <a:ext cx="3686356" cy="224839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DABF07B-A1BB-4980-A821-32562767FE6B}"/>
              </a:ext>
            </a:extLst>
          </p:cNvPr>
          <p:cNvSpPr/>
          <p:nvPr/>
        </p:nvSpPr>
        <p:spPr>
          <a:xfrm>
            <a:off x="9075972" y="1576881"/>
            <a:ext cx="886691" cy="863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BE97685-EF30-435B-946A-9E7D9391283B}"/>
              </a:ext>
            </a:extLst>
          </p:cNvPr>
          <p:cNvSpPr/>
          <p:nvPr/>
        </p:nvSpPr>
        <p:spPr>
          <a:xfrm>
            <a:off x="512210" y="3041374"/>
            <a:ext cx="292551" cy="2750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051A3E4-2AF7-4942-9B0E-4F670EF6E99F}"/>
              </a:ext>
            </a:extLst>
          </p:cNvPr>
          <p:cNvSpPr/>
          <p:nvPr/>
        </p:nvSpPr>
        <p:spPr>
          <a:xfrm>
            <a:off x="1111968" y="2933722"/>
            <a:ext cx="536724" cy="51606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ED89F0-4384-4650-8221-1B21D26DC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63A3D8-FE0E-4400-8DE8-493ED6C02BAB}"/>
              </a:ext>
            </a:extLst>
          </p:cNvPr>
          <p:cNvSpPr/>
          <p:nvPr/>
        </p:nvSpPr>
        <p:spPr>
          <a:xfrm>
            <a:off x="5712691" y="1579418"/>
            <a:ext cx="1722582" cy="2941782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5453B-CE14-470E-A7AE-7B99368B1A92}"/>
              </a:ext>
            </a:extLst>
          </p:cNvPr>
          <p:cNvSpPr/>
          <p:nvPr/>
        </p:nvSpPr>
        <p:spPr>
          <a:xfrm>
            <a:off x="7527637" y="1584037"/>
            <a:ext cx="618836" cy="591127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3C74F4B-EB09-412E-BA56-ADBC8C02E1D1}"/>
              </a:ext>
            </a:extLst>
          </p:cNvPr>
          <p:cNvSpPr/>
          <p:nvPr/>
        </p:nvSpPr>
        <p:spPr>
          <a:xfrm>
            <a:off x="1985818" y="1916545"/>
            <a:ext cx="591127" cy="665019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F75CAF1-C233-4304-A6C8-93AAADB214BE}"/>
              </a:ext>
            </a:extLst>
          </p:cNvPr>
          <p:cNvSpPr/>
          <p:nvPr/>
        </p:nvSpPr>
        <p:spPr>
          <a:xfrm>
            <a:off x="7323282" y="2013527"/>
            <a:ext cx="2379519" cy="1528618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2AA025-AF23-4886-A487-E9327614A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482"/>
            <a:ext cx="12192000" cy="29610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FD8765F2-F746-4D98-95DA-775595B9601E}"/>
              </a:ext>
            </a:extLst>
          </p:cNvPr>
          <p:cNvSpPr/>
          <p:nvPr/>
        </p:nvSpPr>
        <p:spPr>
          <a:xfrm>
            <a:off x="8185868" y="3311718"/>
            <a:ext cx="576469" cy="48503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BF90F66-16FB-4B4F-9552-4CC94A660386}"/>
              </a:ext>
            </a:extLst>
          </p:cNvPr>
          <p:cNvSpPr/>
          <p:nvPr/>
        </p:nvSpPr>
        <p:spPr>
          <a:xfrm>
            <a:off x="7356764" y="3069263"/>
            <a:ext cx="406400" cy="308937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15F03C5-42A1-45F6-A436-28C387BB8D92}"/>
              </a:ext>
            </a:extLst>
          </p:cNvPr>
          <p:cNvSpPr/>
          <p:nvPr/>
        </p:nvSpPr>
        <p:spPr>
          <a:xfrm>
            <a:off x="7356764" y="3311718"/>
            <a:ext cx="406400" cy="308937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A8A7019-DB7E-4C0F-9B64-264E5274673E}"/>
              </a:ext>
            </a:extLst>
          </p:cNvPr>
          <p:cNvSpPr/>
          <p:nvPr/>
        </p:nvSpPr>
        <p:spPr>
          <a:xfrm>
            <a:off x="10273286" y="3429000"/>
            <a:ext cx="576469" cy="48503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1A46D90-117D-40CF-AFC5-9C723604EF7D}"/>
              </a:ext>
            </a:extLst>
          </p:cNvPr>
          <p:cNvCxnSpPr>
            <a:cxnSpLocks/>
          </p:cNvCxnSpPr>
          <p:nvPr/>
        </p:nvCxnSpPr>
        <p:spPr>
          <a:xfrm flipH="1">
            <a:off x="0" y="3554233"/>
            <a:ext cx="1056152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FA90B50-556E-45CB-B8C7-97036AC6154B}"/>
              </a:ext>
            </a:extLst>
          </p:cNvPr>
          <p:cNvSpPr txBox="1"/>
          <p:nvPr/>
        </p:nvSpPr>
        <p:spPr>
          <a:xfrm>
            <a:off x="95335" y="3127052"/>
            <a:ext cx="76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 ft</a:t>
            </a:r>
          </a:p>
        </p:txBody>
      </p:sp>
    </p:spTree>
    <p:extLst>
      <p:ext uri="{BB962C8B-B14F-4D97-AF65-F5344CB8AC3E}">
        <p14:creationId xmlns:p14="http://schemas.microsoft.com/office/powerpoint/2010/main" val="22862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ED89F0-4384-4650-8221-1B21D26DC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63A3D8-FE0E-4400-8DE8-493ED6C02BAB}"/>
              </a:ext>
            </a:extLst>
          </p:cNvPr>
          <p:cNvSpPr/>
          <p:nvPr/>
        </p:nvSpPr>
        <p:spPr>
          <a:xfrm>
            <a:off x="5712691" y="1579418"/>
            <a:ext cx="1722582" cy="2941782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5453B-CE14-470E-A7AE-7B99368B1A92}"/>
              </a:ext>
            </a:extLst>
          </p:cNvPr>
          <p:cNvSpPr/>
          <p:nvPr/>
        </p:nvSpPr>
        <p:spPr>
          <a:xfrm>
            <a:off x="7527637" y="1584037"/>
            <a:ext cx="618836" cy="591127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3C74F4B-EB09-412E-BA56-ADBC8C02E1D1}"/>
              </a:ext>
            </a:extLst>
          </p:cNvPr>
          <p:cNvSpPr/>
          <p:nvPr/>
        </p:nvSpPr>
        <p:spPr>
          <a:xfrm>
            <a:off x="1985818" y="1916545"/>
            <a:ext cx="591127" cy="665019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A128D-3416-4064-AD9C-406569521861}"/>
              </a:ext>
            </a:extLst>
          </p:cNvPr>
          <p:cNvSpPr/>
          <p:nvPr/>
        </p:nvSpPr>
        <p:spPr>
          <a:xfrm>
            <a:off x="1168400" y="1182255"/>
            <a:ext cx="9236364" cy="457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0D5069D-9EBB-40E6-8452-5DF54C2C2043}"/>
              </a:ext>
            </a:extLst>
          </p:cNvPr>
          <p:cNvSpPr/>
          <p:nvPr/>
        </p:nvSpPr>
        <p:spPr>
          <a:xfrm>
            <a:off x="5603585" y="1510146"/>
            <a:ext cx="591127" cy="5080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B96D6B-7FCC-4A0B-AF28-8EB51445382C}"/>
              </a:ext>
            </a:extLst>
          </p:cNvPr>
          <p:cNvSpPr/>
          <p:nvPr/>
        </p:nvSpPr>
        <p:spPr>
          <a:xfrm>
            <a:off x="7333673" y="2018146"/>
            <a:ext cx="2378364" cy="15655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D1A4F7-79B4-44D5-8D13-007802AA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B18AF1-60BB-42BF-A89E-D33CDC572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ED24CF-076D-4C8A-AE65-D8D5344A1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33" y="0"/>
            <a:ext cx="7830967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7C2F7B18-062B-4F52-8172-9D188B1E144D}"/>
              </a:ext>
            </a:extLst>
          </p:cNvPr>
          <p:cNvSpPr/>
          <p:nvPr/>
        </p:nvSpPr>
        <p:spPr>
          <a:xfrm>
            <a:off x="6799208" y="3368735"/>
            <a:ext cx="886691" cy="863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465E97-EB7F-4792-8C69-73F070150AEB}"/>
              </a:ext>
            </a:extLst>
          </p:cNvPr>
          <p:cNvSpPr txBox="1"/>
          <p:nvPr/>
        </p:nvSpPr>
        <p:spPr>
          <a:xfrm>
            <a:off x="32327" y="220207"/>
            <a:ext cx="44103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Secure Facility Design to ICD 705 standards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Architectural design from inception to contract documents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Structural Engineering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Mechanical Engineering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Piping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HVAC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Plumbing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Electrical Engineering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Alarm Systems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Access Control Systems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Intrusion Detection Systems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TEMPEST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Electronic Security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Fiber network design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Cost Estimating of ICD 705 Secure Facilities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Construction Management support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Secure Construction Management under a framework of a Construction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429</Words>
  <Application>Microsoft Office PowerPoint</Application>
  <PresentationFormat>Custom</PresentationFormat>
  <Paragraphs>78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Ifan Payne</dc:creator>
  <cp:lastModifiedBy>Miller, Kimela</cp:lastModifiedBy>
  <cp:revision>42</cp:revision>
  <dcterms:created xsi:type="dcterms:W3CDTF">2021-07-09T15:20:59Z</dcterms:created>
  <dcterms:modified xsi:type="dcterms:W3CDTF">2021-07-13T20:42:32Z</dcterms:modified>
</cp:coreProperties>
</file>