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Lst>
  <p:sldSz cy="5143500" cx="9144000"/>
  <p:notesSz cx="6858000" cy="9144000"/>
  <p:embeddedFontLst>
    <p:embeddedFont>
      <p:font typeface="Montserrat"/>
      <p:regular r:id="rId7"/>
      <p:bold r:id="rId8"/>
      <p:italic r:id="rId9"/>
      <p:boldItalic r:id="rId10"/>
    </p:embeddedFont>
    <p:embeddedFont>
      <p:font typeface="Average"/>
      <p:regular r:id="rId11"/>
    </p:embeddedFont>
    <p:embeddedFont>
      <p:font typeface="Oswald"/>
      <p:regular r:id="rId12"/>
      <p:bold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Average-regular.fntdata"/><Relationship Id="rId10" Type="http://schemas.openxmlformats.org/officeDocument/2006/relationships/font" Target="fonts/Montserrat-boldItalic.fntdata"/><Relationship Id="rId13" Type="http://schemas.openxmlformats.org/officeDocument/2006/relationships/font" Target="fonts/Oswald-bold.fntdata"/><Relationship Id="rId12"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Montserrat-regular.fntdata"/><Relationship Id="rId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78fa05646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78fa05646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5.png"/><Relationship Id="rId11" Type="http://schemas.openxmlformats.org/officeDocument/2006/relationships/image" Target="../media/image8.png"/><Relationship Id="rId10" Type="http://schemas.openxmlformats.org/officeDocument/2006/relationships/image" Target="../media/image7.png"/><Relationship Id="rId12" Type="http://schemas.openxmlformats.org/officeDocument/2006/relationships/image" Target="../media/image6.png"/><Relationship Id="rId9" Type="http://schemas.openxmlformats.org/officeDocument/2006/relationships/image" Target="../media/image10.png"/><Relationship Id="rId5" Type="http://schemas.openxmlformats.org/officeDocument/2006/relationships/image" Target="../media/image4.jp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58" name="Shape 58"/>
        <p:cNvGrpSpPr/>
        <p:nvPr/>
      </p:nvGrpSpPr>
      <p:grpSpPr>
        <a:xfrm>
          <a:off x="0" y="0"/>
          <a:ext cx="0" cy="0"/>
          <a:chOff x="0" y="0"/>
          <a:chExt cx="0" cy="0"/>
        </a:xfrm>
      </p:grpSpPr>
      <p:sp>
        <p:nvSpPr>
          <p:cNvPr id="59" name="Google Shape;59;p13"/>
          <p:cNvSpPr txBox="1"/>
          <p:nvPr>
            <p:ph type="title"/>
          </p:nvPr>
        </p:nvSpPr>
        <p:spPr>
          <a:xfrm>
            <a:off x="311700" y="185425"/>
            <a:ext cx="8520600" cy="832500"/>
          </a:xfrm>
          <a:prstGeom prst="rect">
            <a:avLst/>
          </a:prstGeom>
          <a:solidFill>
            <a:srgbClr val="FFFFFF"/>
          </a:solidFill>
          <a:ln cap="flat" cmpd="sng" w="28575">
            <a:solidFill>
              <a:srgbClr val="079EA6"/>
            </a:solidFill>
            <a:prstDash val="solid"/>
            <a:round/>
            <a:headEnd len="sm" w="sm" type="none"/>
            <a:tailEnd len="sm" w="sm" type="none"/>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73763"/>
                </a:solidFill>
                <a:latin typeface="Montserrat"/>
                <a:ea typeface="Montserrat"/>
                <a:cs typeface="Montserrat"/>
                <a:sym typeface="Montserrat"/>
              </a:rPr>
              <a:t>Steinhoff Prosthetic </a:t>
            </a:r>
            <a:r>
              <a:rPr b="1" lang="en" sz="1800">
                <a:solidFill>
                  <a:srgbClr val="073763"/>
                </a:solidFill>
                <a:latin typeface="Montserrat"/>
                <a:ea typeface="Montserrat"/>
                <a:cs typeface="Montserrat"/>
                <a:sym typeface="Montserrat"/>
              </a:rPr>
              <a:t>Research</a:t>
            </a:r>
            <a:r>
              <a:rPr b="1" lang="en" sz="1800">
                <a:solidFill>
                  <a:srgbClr val="073763"/>
                </a:solidFill>
                <a:latin typeface="Montserrat"/>
                <a:ea typeface="Montserrat"/>
                <a:cs typeface="Montserrat"/>
                <a:sym typeface="Montserrat"/>
              </a:rPr>
              <a:t> Initiative</a:t>
            </a:r>
            <a:endParaRPr b="1" sz="1800">
              <a:solidFill>
                <a:srgbClr val="073763"/>
              </a:solidFill>
              <a:latin typeface="Montserrat"/>
              <a:ea typeface="Montserrat"/>
              <a:cs typeface="Montserrat"/>
              <a:sym typeface="Montserrat"/>
            </a:endParaRPr>
          </a:p>
        </p:txBody>
      </p:sp>
      <p:sp>
        <p:nvSpPr>
          <p:cNvPr id="60" name="Google Shape;60;p13"/>
          <p:cNvSpPr txBox="1"/>
          <p:nvPr>
            <p:ph idx="1" type="body"/>
          </p:nvPr>
        </p:nvSpPr>
        <p:spPr>
          <a:xfrm>
            <a:off x="311700" y="1152475"/>
            <a:ext cx="2411400" cy="3839700"/>
          </a:xfrm>
          <a:prstGeom prst="rect">
            <a:avLst/>
          </a:prstGeom>
          <a:solidFill>
            <a:srgbClr val="FFFFFF"/>
          </a:solidFill>
          <a:ln cap="flat" cmpd="sng" w="28575">
            <a:solidFill>
              <a:srgbClr val="079EA6"/>
            </a:solidFill>
            <a:prstDash val="solid"/>
            <a:round/>
            <a:headEnd len="sm" w="sm" type="none"/>
            <a:tailEnd len="sm" w="sm" type="none"/>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1" name="Google Shape;61;p13"/>
          <p:cNvSpPr txBox="1"/>
          <p:nvPr>
            <p:ph idx="1" type="body"/>
          </p:nvPr>
        </p:nvSpPr>
        <p:spPr>
          <a:xfrm>
            <a:off x="6401350" y="1152144"/>
            <a:ext cx="2411400" cy="3839700"/>
          </a:xfrm>
          <a:prstGeom prst="rect">
            <a:avLst/>
          </a:prstGeom>
          <a:solidFill>
            <a:srgbClr val="FFFFFF"/>
          </a:solidFill>
          <a:ln cap="flat" cmpd="sng" w="28575">
            <a:solidFill>
              <a:srgbClr val="079EA6"/>
            </a:solidFill>
            <a:prstDash val="solid"/>
            <a:round/>
            <a:headEnd len="sm" w="sm" type="none"/>
            <a:tailEnd len="sm" w="sm" type="none"/>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62" name="Google Shape;62;p13"/>
          <p:cNvSpPr txBox="1"/>
          <p:nvPr>
            <p:ph idx="1" type="body"/>
          </p:nvPr>
        </p:nvSpPr>
        <p:spPr>
          <a:xfrm>
            <a:off x="2885488" y="1152144"/>
            <a:ext cx="3346200" cy="3839700"/>
          </a:xfrm>
          <a:prstGeom prst="rect">
            <a:avLst/>
          </a:prstGeom>
          <a:solidFill>
            <a:srgbClr val="FFFFFF"/>
          </a:solidFill>
          <a:ln cap="flat" cmpd="sng" w="28575">
            <a:solidFill>
              <a:srgbClr val="079EA6"/>
            </a:solidFill>
            <a:prstDash val="solid"/>
            <a:round/>
            <a:headEnd len="sm" w="sm" type="none"/>
            <a:tailEnd len="sm" w="sm" type="none"/>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95250" lvl="0" marL="171450" rtl="0" algn="l">
              <a:lnSpc>
                <a:spcPct val="200000"/>
              </a:lnSpc>
              <a:spcBef>
                <a:spcPts val="0"/>
              </a:spcBef>
              <a:spcAft>
                <a:spcPts val="0"/>
              </a:spcAft>
              <a:buClr>
                <a:srgbClr val="000000"/>
              </a:buClr>
              <a:buSzPts val="600"/>
              <a:buFont typeface="Average"/>
              <a:buChar char="●"/>
            </a:pPr>
            <a:r>
              <a:rPr lang="en" sz="600">
                <a:solidFill>
                  <a:srgbClr val="000000"/>
                </a:solidFill>
              </a:rPr>
              <a:t>EMG sensor placement worked best for the prosthetic when placed on the arm than </a:t>
            </a:r>
            <a:endParaRPr sz="600">
              <a:solidFill>
                <a:srgbClr val="000000"/>
              </a:solidFill>
            </a:endParaRPr>
          </a:p>
          <a:p>
            <a:pPr indent="-95250" lvl="0" marL="171450" rtl="0" algn="l">
              <a:lnSpc>
                <a:spcPct val="115000"/>
              </a:lnSpc>
              <a:spcBef>
                <a:spcPts val="0"/>
              </a:spcBef>
              <a:spcAft>
                <a:spcPts val="0"/>
              </a:spcAft>
              <a:buClr>
                <a:srgbClr val="000000"/>
              </a:buClr>
              <a:buSzPts val="600"/>
              <a:buFont typeface="Average"/>
              <a:buChar char="●"/>
            </a:pPr>
            <a:r>
              <a:rPr lang="en" sz="600">
                <a:solidFill>
                  <a:srgbClr val="000000"/>
                </a:solidFill>
              </a:rPr>
              <a:t>Created electronic compartment and battery </a:t>
            </a:r>
            <a:r>
              <a:rPr lang="en" sz="600">
                <a:solidFill>
                  <a:srgbClr val="000000"/>
                </a:solidFill>
              </a:rPr>
              <a:t>housing</a:t>
            </a:r>
            <a:r>
              <a:rPr lang="en" sz="600">
                <a:solidFill>
                  <a:srgbClr val="000000"/>
                </a:solidFill>
              </a:rPr>
              <a:t>.  </a:t>
            </a:r>
            <a:endParaRPr sz="600">
              <a:solidFill>
                <a:srgbClr val="000000"/>
              </a:solidFill>
            </a:endParaRPr>
          </a:p>
          <a:p>
            <a:pPr indent="-57150" lvl="0" marL="171450" rtl="0" algn="l">
              <a:lnSpc>
                <a:spcPct val="115000"/>
              </a:lnSpc>
              <a:spcBef>
                <a:spcPts val="0"/>
              </a:spcBef>
              <a:spcAft>
                <a:spcPts val="0"/>
              </a:spcAft>
              <a:buNone/>
            </a:pPr>
            <a:r>
              <a:t/>
            </a:r>
            <a:endParaRPr sz="600">
              <a:solidFill>
                <a:srgbClr val="000000"/>
              </a:solidFill>
            </a:endParaRPr>
          </a:p>
          <a:p>
            <a:pPr indent="-57150" lvl="0" marL="171450" rtl="0" algn="l">
              <a:lnSpc>
                <a:spcPct val="200000"/>
              </a:lnSpc>
              <a:spcBef>
                <a:spcPts val="0"/>
              </a:spcBef>
              <a:spcAft>
                <a:spcPts val="0"/>
              </a:spcAft>
              <a:buNone/>
            </a:pPr>
            <a:r>
              <a:t/>
            </a:r>
            <a:endParaRPr/>
          </a:p>
          <a:p>
            <a:pPr indent="0" lvl="0" marL="0" rtl="0" algn="l">
              <a:lnSpc>
                <a:spcPct val="100000"/>
              </a:lnSpc>
              <a:spcBef>
                <a:spcPts val="0"/>
              </a:spcBef>
              <a:spcAft>
                <a:spcPts val="0"/>
              </a:spcAft>
              <a:buNone/>
            </a:pPr>
            <a:r>
              <a:t/>
            </a:r>
            <a:endParaRPr sz="1000"/>
          </a:p>
          <a:p>
            <a:pPr indent="0" lvl="0" marL="0" rtl="0" algn="just">
              <a:lnSpc>
                <a:spcPct val="115000"/>
              </a:lnSpc>
              <a:spcBef>
                <a:spcPts val="0"/>
              </a:spcBef>
              <a:spcAft>
                <a:spcPts val="0"/>
              </a:spcAft>
              <a:buNone/>
            </a:pPr>
            <a:r>
              <a:t/>
            </a:r>
            <a:endParaRPr sz="600">
              <a:solidFill>
                <a:srgbClr val="000000"/>
              </a:solidFill>
            </a:endParaRPr>
          </a:p>
          <a:p>
            <a:pPr indent="0" lvl="0" marL="0" rtl="0" algn="just">
              <a:lnSpc>
                <a:spcPct val="115000"/>
              </a:lnSpc>
              <a:spcBef>
                <a:spcPts val="0"/>
              </a:spcBef>
              <a:spcAft>
                <a:spcPts val="0"/>
              </a:spcAft>
              <a:buNone/>
            </a:pPr>
            <a:r>
              <a:t/>
            </a:r>
            <a:endParaRPr sz="600">
              <a:solidFill>
                <a:srgbClr val="000000"/>
              </a:solidFill>
            </a:endParaRPr>
          </a:p>
          <a:p>
            <a:pPr indent="0" lvl="0" marL="0" rtl="0" algn="just">
              <a:lnSpc>
                <a:spcPct val="115000"/>
              </a:lnSpc>
              <a:spcBef>
                <a:spcPts val="0"/>
              </a:spcBef>
              <a:spcAft>
                <a:spcPts val="0"/>
              </a:spcAft>
              <a:buNone/>
            </a:pPr>
            <a:r>
              <a:t/>
            </a:r>
            <a:endParaRPr sz="500">
              <a:solidFill>
                <a:srgbClr val="000000"/>
              </a:solidFill>
            </a:endParaRPr>
          </a:p>
          <a:p>
            <a:pPr indent="-95250" lvl="0" marL="171450" rtl="0" algn="just">
              <a:lnSpc>
                <a:spcPct val="115000"/>
              </a:lnSpc>
              <a:spcBef>
                <a:spcPts val="0"/>
              </a:spcBef>
              <a:spcAft>
                <a:spcPts val="0"/>
              </a:spcAft>
              <a:buClr>
                <a:srgbClr val="000000"/>
              </a:buClr>
              <a:buSzPts val="600"/>
              <a:buFont typeface="Arial"/>
              <a:buChar char="●"/>
            </a:pPr>
            <a:r>
              <a:rPr lang="en" sz="600">
                <a:solidFill>
                  <a:srgbClr val="000000"/>
                </a:solidFill>
              </a:rPr>
              <a:t>Designed a lightweight battery pack </a:t>
            </a:r>
            <a:endParaRPr sz="600">
              <a:solidFill>
                <a:srgbClr val="000000"/>
              </a:solidFill>
            </a:endParaRPr>
          </a:p>
          <a:p>
            <a:pPr indent="-95250" lvl="0" marL="171450" rtl="0" algn="just">
              <a:lnSpc>
                <a:spcPct val="115000"/>
              </a:lnSpc>
              <a:spcBef>
                <a:spcPts val="0"/>
              </a:spcBef>
              <a:spcAft>
                <a:spcPts val="0"/>
              </a:spcAft>
              <a:buClr>
                <a:srgbClr val="000000"/>
              </a:buClr>
              <a:buSzPts val="600"/>
              <a:buFont typeface="Arial"/>
              <a:buChar char="●"/>
            </a:pPr>
            <a:r>
              <a:rPr lang="en" sz="600">
                <a:solidFill>
                  <a:srgbClr val="000000"/>
                </a:solidFill>
              </a:rPr>
              <a:t>Redesigned electronic compartment and battery housing to be compact and easier to use</a:t>
            </a:r>
            <a:endParaRPr sz="600">
              <a:solidFill>
                <a:srgbClr val="000000"/>
              </a:solidFill>
            </a:endParaRPr>
          </a:p>
          <a:p>
            <a:pPr indent="-95250" lvl="0" marL="171450" rtl="0" algn="just">
              <a:lnSpc>
                <a:spcPct val="115000"/>
              </a:lnSpc>
              <a:spcBef>
                <a:spcPts val="0"/>
              </a:spcBef>
              <a:spcAft>
                <a:spcPts val="0"/>
              </a:spcAft>
              <a:buClr>
                <a:srgbClr val="000000"/>
              </a:buClr>
              <a:buSzPts val="600"/>
              <a:buFont typeface="Arial"/>
              <a:buChar char="●"/>
            </a:pPr>
            <a:r>
              <a:rPr lang="en" sz="600">
                <a:solidFill>
                  <a:srgbClr val="000000"/>
                </a:solidFill>
              </a:rPr>
              <a:t>Redesigned the Servo horns to optimize the finger actuation with a new motor housing.</a:t>
            </a:r>
            <a:endParaRPr sz="600">
              <a:solidFill>
                <a:srgbClr val="000000"/>
              </a:solidFill>
            </a:endParaRPr>
          </a:p>
          <a:p>
            <a:pPr indent="-95250" lvl="0" marL="171450" rtl="0" algn="just">
              <a:lnSpc>
                <a:spcPct val="115000"/>
              </a:lnSpc>
              <a:spcBef>
                <a:spcPts val="0"/>
              </a:spcBef>
              <a:spcAft>
                <a:spcPts val="0"/>
              </a:spcAft>
              <a:buClr>
                <a:srgbClr val="000000"/>
              </a:buClr>
              <a:buSzPts val="600"/>
              <a:buFont typeface="Arial"/>
              <a:buChar char="●"/>
            </a:pPr>
            <a:r>
              <a:rPr lang="en" sz="600">
                <a:solidFill>
                  <a:srgbClr val="000000"/>
                </a:solidFill>
              </a:rPr>
              <a:t>Redesigned fingers on the prosthesis to allow for greater mobility as well as easier user interface.</a:t>
            </a:r>
            <a:endParaRPr sz="600">
              <a:solidFill>
                <a:srgbClr val="000000"/>
              </a:solidFill>
            </a:endParaRPr>
          </a:p>
          <a:p>
            <a:pPr indent="-95250" lvl="0" marL="171450" rtl="0" algn="just">
              <a:lnSpc>
                <a:spcPct val="115000"/>
              </a:lnSpc>
              <a:spcBef>
                <a:spcPts val="0"/>
              </a:spcBef>
              <a:spcAft>
                <a:spcPts val="0"/>
              </a:spcAft>
              <a:buClr>
                <a:srgbClr val="000000"/>
              </a:buClr>
              <a:buSzPts val="600"/>
              <a:buFont typeface="Average"/>
              <a:buChar char="●"/>
            </a:pPr>
            <a:r>
              <a:rPr lang="en" sz="600">
                <a:solidFill>
                  <a:srgbClr val="000000"/>
                </a:solidFill>
              </a:rPr>
              <a:t>Created PCBs that include A4950 motor drivers, Adafruit ItsyBitsy, and other electrical components to reduce the wiring of the prosthetic device.</a:t>
            </a:r>
            <a:endParaRPr sz="600">
              <a:solidFill>
                <a:srgbClr val="000000"/>
              </a:solidFill>
            </a:endParaRPr>
          </a:p>
          <a:p>
            <a:pPr indent="0" lvl="0" marL="457200" rtl="0" algn="l">
              <a:lnSpc>
                <a:spcPct val="115000"/>
              </a:lnSpc>
              <a:spcBef>
                <a:spcPts val="0"/>
              </a:spcBef>
              <a:spcAft>
                <a:spcPts val="0"/>
              </a:spcAft>
              <a:buNone/>
            </a:pPr>
            <a:r>
              <a:t/>
            </a:r>
            <a:endParaRPr sz="600">
              <a:solidFill>
                <a:srgbClr val="000000"/>
              </a:solidFill>
            </a:endParaRPr>
          </a:p>
          <a:p>
            <a:pPr indent="0" lvl="0" marL="457200" rtl="0" algn="l">
              <a:lnSpc>
                <a:spcPct val="200000"/>
              </a:lnSpc>
              <a:spcBef>
                <a:spcPts val="0"/>
              </a:spcBef>
              <a:spcAft>
                <a:spcPts val="0"/>
              </a:spcAft>
              <a:buNone/>
            </a:pPr>
            <a:r>
              <a:t/>
            </a:r>
            <a:endParaRPr/>
          </a:p>
        </p:txBody>
      </p:sp>
      <p:sp>
        <p:nvSpPr>
          <p:cNvPr id="63" name="Google Shape;63;p13"/>
          <p:cNvSpPr txBox="1"/>
          <p:nvPr/>
        </p:nvSpPr>
        <p:spPr>
          <a:xfrm>
            <a:off x="2291200" y="432750"/>
            <a:ext cx="4582500" cy="55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Average"/>
                <a:ea typeface="Average"/>
                <a:cs typeface="Average"/>
                <a:sym typeface="Average"/>
              </a:rPr>
              <a:t>Academic Advisor: Dr. Mostafa </a:t>
            </a:r>
            <a:r>
              <a:rPr lang="en" sz="1000">
                <a:solidFill>
                  <a:srgbClr val="222222"/>
                </a:solidFill>
                <a:highlight>
                  <a:srgbClr val="FFFFFF"/>
                </a:highlight>
                <a:latin typeface="Average"/>
                <a:ea typeface="Average"/>
                <a:cs typeface="Average"/>
                <a:sym typeface="Average"/>
              </a:rPr>
              <a:t>Hassanalian</a:t>
            </a:r>
            <a:endParaRPr sz="1000">
              <a:latin typeface="Average"/>
              <a:ea typeface="Average"/>
              <a:cs typeface="Average"/>
              <a:sym typeface="Average"/>
            </a:endParaRPr>
          </a:p>
          <a:p>
            <a:pPr indent="0" lvl="0" marL="0" rtl="0" algn="ctr">
              <a:spcBef>
                <a:spcPts val="0"/>
              </a:spcBef>
              <a:spcAft>
                <a:spcPts val="0"/>
              </a:spcAft>
              <a:buNone/>
            </a:pPr>
            <a:r>
              <a:rPr lang="en" sz="800">
                <a:latin typeface="Average"/>
                <a:ea typeface="Average"/>
                <a:cs typeface="Average"/>
                <a:sym typeface="Average"/>
              </a:rPr>
              <a:t>Marco Lozoya (Lead), Karl Schneller (Co-Lead), Lorena Velasquez (SO), Rodrigo Cervantes (PO), Veronica Sanchez, Megan Richardson, Dana Figueroa</a:t>
            </a:r>
            <a:endParaRPr sz="800">
              <a:latin typeface="Average"/>
              <a:ea typeface="Average"/>
              <a:cs typeface="Average"/>
              <a:sym typeface="Average"/>
            </a:endParaRPr>
          </a:p>
        </p:txBody>
      </p:sp>
      <p:sp>
        <p:nvSpPr>
          <p:cNvPr id="64" name="Google Shape;64;p13"/>
          <p:cNvSpPr txBox="1"/>
          <p:nvPr/>
        </p:nvSpPr>
        <p:spPr>
          <a:xfrm>
            <a:off x="320040" y="1161288"/>
            <a:ext cx="2395800" cy="244800"/>
          </a:xfrm>
          <a:prstGeom prst="rect">
            <a:avLst/>
          </a:prstGeom>
          <a:solidFill>
            <a:srgbClr val="073763"/>
          </a:solidFill>
          <a:ln>
            <a:noFill/>
          </a:ln>
        </p:spPr>
        <p:txBody>
          <a:bodyPr anchorCtr="0" anchor="t" bIns="36575" lIns="91425" spcFirstLastPara="1" rIns="91425" wrap="square" tIns="36575">
            <a:noAutofit/>
          </a:bodyPr>
          <a:lstStyle/>
          <a:p>
            <a:pPr indent="0" lvl="0" marL="0" marR="0" rtl="0" algn="ctr">
              <a:spcBef>
                <a:spcPts val="0"/>
              </a:spcBef>
              <a:spcAft>
                <a:spcPts val="0"/>
              </a:spcAft>
              <a:buNone/>
            </a:pPr>
            <a:r>
              <a:rPr lang="en" sz="1200">
                <a:solidFill>
                  <a:srgbClr val="FFFFFF"/>
                </a:solidFill>
                <a:latin typeface="Average"/>
                <a:ea typeface="Average"/>
                <a:cs typeface="Average"/>
                <a:sym typeface="Average"/>
              </a:rPr>
              <a:t>Background and Objective</a:t>
            </a:r>
            <a:endParaRPr sz="1200">
              <a:solidFill>
                <a:srgbClr val="FFFFFF"/>
              </a:solidFill>
              <a:latin typeface="Average"/>
              <a:ea typeface="Average"/>
              <a:cs typeface="Average"/>
              <a:sym typeface="Average"/>
            </a:endParaRPr>
          </a:p>
        </p:txBody>
      </p:sp>
      <p:sp>
        <p:nvSpPr>
          <p:cNvPr id="65" name="Google Shape;65;p13"/>
          <p:cNvSpPr txBox="1"/>
          <p:nvPr/>
        </p:nvSpPr>
        <p:spPr>
          <a:xfrm>
            <a:off x="320040" y="3719523"/>
            <a:ext cx="2395800" cy="2448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Previous Work</a:t>
            </a:r>
            <a:endParaRPr sz="1200">
              <a:solidFill>
                <a:srgbClr val="FFFFFF"/>
              </a:solidFill>
              <a:latin typeface="Average"/>
              <a:ea typeface="Average"/>
              <a:cs typeface="Average"/>
              <a:sym typeface="Average"/>
            </a:endParaRPr>
          </a:p>
        </p:txBody>
      </p:sp>
      <p:sp>
        <p:nvSpPr>
          <p:cNvPr id="66" name="Google Shape;66;p13"/>
          <p:cNvSpPr txBox="1"/>
          <p:nvPr/>
        </p:nvSpPr>
        <p:spPr>
          <a:xfrm>
            <a:off x="320040" y="2477658"/>
            <a:ext cx="2395800" cy="2448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Design Requirements</a:t>
            </a:r>
            <a:endParaRPr sz="1200">
              <a:solidFill>
                <a:srgbClr val="FFFFFF"/>
              </a:solidFill>
              <a:latin typeface="Average"/>
              <a:ea typeface="Average"/>
              <a:cs typeface="Average"/>
              <a:sym typeface="Average"/>
            </a:endParaRPr>
          </a:p>
        </p:txBody>
      </p:sp>
      <p:sp>
        <p:nvSpPr>
          <p:cNvPr id="67" name="Google Shape;67;p13"/>
          <p:cNvSpPr txBox="1"/>
          <p:nvPr/>
        </p:nvSpPr>
        <p:spPr>
          <a:xfrm>
            <a:off x="6409140" y="1161288"/>
            <a:ext cx="2395800" cy="2469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Conclusion</a:t>
            </a:r>
            <a:endParaRPr sz="1200">
              <a:solidFill>
                <a:srgbClr val="FFFFFF"/>
              </a:solidFill>
              <a:latin typeface="Average"/>
              <a:ea typeface="Average"/>
              <a:cs typeface="Average"/>
              <a:sym typeface="Average"/>
            </a:endParaRPr>
          </a:p>
        </p:txBody>
      </p:sp>
      <p:sp>
        <p:nvSpPr>
          <p:cNvPr id="68" name="Google Shape;68;p13"/>
          <p:cNvSpPr txBox="1"/>
          <p:nvPr/>
        </p:nvSpPr>
        <p:spPr>
          <a:xfrm>
            <a:off x="6409944" y="3630208"/>
            <a:ext cx="2395800" cy="2448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Fall 2020 Design Team</a:t>
            </a:r>
            <a:endParaRPr sz="1200">
              <a:solidFill>
                <a:srgbClr val="FFFFFF"/>
              </a:solidFill>
              <a:latin typeface="Average"/>
              <a:ea typeface="Average"/>
              <a:cs typeface="Average"/>
              <a:sym typeface="Average"/>
            </a:endParaRPr>
          </a:p>
        </p:txBody>
      </p:sp>
      <p:sp>
        <p:nvSpPr>
          <p:cNvPr id="69" name="Google Shape;69;p13"/>
          <p:cNvSpPr txBox="1"/>
          <p:nvPr/>
        </p:nvSpPr>
        <p:spPr>
          <a:xfrm>
            <a:off x="6409944" y="2441448"/>
            <a:ext cx="2395800" cy="2448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Future Work Spring 2021</a:t>
            </a:r>
            <a:endParaRPr sz="1200">
              <a:solidFill>
                <a:srgbClr val="FFFFFF"/>
              </a:solidFill>
              <a:latin typeface="Average"/>
              <a:ea typeface="Average"/>
              <a:cs typeface="Average"/>
              <a:sym typeface="Average"/>
            </a:endParaRPr>
          </a:p>
        </p:txBody>
      </p:sp>
      <p:sp>
        <p:nvSpPr>
          <p:cNvPr id="70" name="Google Shape;70;p13"/>
          <p:cNvSpPr txBox="1"/>
          <p:nvPr/>
        </p:nvSpPr>
        <p:spPr>
          <a:xfrm>
            <a:off x="2889504" y="1161288"/>
            <a:ext cx="3328500" cy="244800"/>
          </a:xfrm>
          <a:prstGeom prst="rect">
            <a:avLst/>
          </a:prstGeom>
          <a:solidFill>
            <a:srgbClr val="073763"/>
          </a:solidFill>
          <a:ln>
            <a:noFill/>
          </a:ln>
        </p:spPr>
        <p:txBody>
          <a:bodyPr anchorCtr="0" anchor="t" bIns="36575" lIns="91425" spcFirstLastPara="1" rIns="91425" wrap="square" tIns="36575">
            <a:noAutofit/>
          </a:bodyPr>
          <a:lstStyle/>
          <a:p>
            <a:pPr indent="0" lvl="0" marL="0" rtl="0" algn="ctr">
              <a:spcBef>
                <a:spcPts val="0"/>
              </a:spcBef>
              <a:spcAft>
                <a:spcPts val="0"/>
              </a:spcAft>
              <a:buNone/>
            </a:pPr>
            <a:r>
              <a:rPr lang="en" sz="1200">
                <a:solidFill>
                  <a:srgbClr val="FFFFFF"/>
                </a:solidFill>
                <a:latin typeface="Average"/>
                <a:ea typeface="Average"/>
                <a:cs typeface="Average"/>
                <a:sym typeface="Average"/>
              </a:rPr>
              <a:t>Results</a:t>
            </a:r>
            <a:endParaRPr sz="1200">
              <a:solidFill>
                <a:srgbClr val="FFFFFF"/>
              </a:solidFill>
              <a:latin typeface="Average"/>
              <a:ea typeface="Average"/>
              <a:cs typeface="Average"/>
              <a:sym typeface="Average"/>
            </a:endParaRPr>
          </a:p>
        </p:txBody>
      </p:sp>
      <p:sp>
        <p:nvSpPr>
          <p:cNvPr id="71" name="Google Shape;71;p13"/>
          <p:cNvSpPr txBox="1"/>
          <p:nvPr/>
        </p:nvSpPr>
        <p:spPr>
          <a:xfrm>
            <a:off x="329184" y="1408176"/>
            <a:ext cx="2377500" cy="1060800"/>
          </a:xfrm>
          <a:prstGeom prst="rect">
            <a:avLst/>
          </a:prstGeom>
          <a:solidFill>
            <a:srgbClr val="FFFFFF"/>
          </a:solidFill>
          <a:ln>
            <a:noFill/>
          </a:ln>
        </p:spPr>
        <p:txBody>
          <a:bodyPr anchorCtr="0" anchor="t" bIns="9125" lIns="91425" spcFirstLastPara="1" rIns="91425" wrap="square" tIns="27425">
            <a:noAutofit/>
          </a:bodyPr>
          <a:lstStyle/>
          <a:p>
            <a:pPr indent="0" lvl="0" marL="45720" rtl="0" algn="l">
              <a:lnSpc>
                <a:spcPct val="115000"/>
              </a:lnSpc>
              <a:spcBef>
                <a:spcPts val="0"/>
              </a:spcBef>
              <a:spcAft>
                <a:spcPts val="0"/>
              </a:spcAft>
              <a:buNone/>
            </a:pPr>
            <a:r>
              <a:t/>
            </a:r>
            <a:endParaRPr sz="600">
              <a:latin typeface="Average"/>
              <a:ea typeface="Average"/>
              <a:cs typeface="Average"/>
              <a:sym typeface="Average"/>
            </a:endParaRPr>
          </a:p>
          <a:p>
            <a:pPr indent="0" lvl="0" marL="45720" rtl="0" algn="l">
              <a:lnSpc>
                <a:spcPct val="115000"/>
              </a:lnSpc>
              <a:spcBef>
                <a:spcPts val="0"/>
              </a:spcBef>
              <a:spcAft>
                <a:spcPts val="0"/>
              </a:spcAft>
              <a:buNone/>
            </a:pPr>
            <a:r>
              <a:t/>
            </a:r>
            <a:endParaRPr sz="600">
              <a:latin typeface="Average"/>
              <a:ea typeface="Average"/>
              <a:cs typeface="Average"/>
              <a:sym typeface="Average"/>
            </a:endParaRPr>
          </a:p>
          <a:p>
            <a:pPr indent="0" lvl="0" marL="45720" rtl="0" algn="just">
              <a:lnSpc>
                <a:spcPct val="115000"/>
              </a:lnSpc>
              <a:spcBef>
                <a:spcPts val="0"/>
              </a:spcBef>
              <a:spcAft>
                <a:spcPts val="0"/>
              </a:spcAft>
              <a:buNone/>
            </a:pPr>
            <a:r>
              <a:rPr lang="en" sz="600">
                <a:latin typeface="Average"/>
                <a:ea typeface="Average"/>
                <a:cs typeface="Average"/>
                <a:sym typeface="Average"/>
              </a:rPr>
              <a:t>The purpose of this project is to create a custom prosthetic for Edie Steinhoff, a New Mexico Tech Employee.. The team has continued to research innovative ways to  provide Edie with a final prosthetic that has accurate grip type classifications and high-level control while also being developed at a low cost since 2017..</a:t>
            </a:r>
            <a:endParaRPr sz="600">
              <a:latin typeface="Average"/>
              <a:ea typeface="Average"/>
              <a:cs typeface="Average"/>
              <a:sym typeface="Average"/>
            </a:endParaRPr>
          </a:p>
        </p:txBody>
      </p:sp>
      <p:sp>
        <p:nvSpPr>
          <p:cNvPr id="72" name="Google Shape;72;p13"/>
          <p:cNvSpPr txBox="1"/>
          <p:nvPr/>
        </p:nvSpPr>
        <p:spPr>
          <a:xfrm>
            <a:off x="320040" y="2710876"/>
            <a:ext cx="2395800" cy="10149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600">
                <a:latin typeface="Average"/>
                <a:ea typeface="Average"/>
                <a:cs typeface="Average"/>
                <a:sym typeface="Average"/>
              </a:rPr>
              <a:t>The goal of the finished design is to meet the following requirements:</a:t>
            </a:r>
            <a:endParaRPr sz="600">
              <a:latin typeface="Average"/>
              <a:ea typeface="Average"/>
              <a:cs typeface="Average"/>
              <a:sym typeface="Average"/>
            </a:endParaRPr>
          </a:p>
          <a:p>
            <a:pPr indent="0" lvl="0" marL="0" marR="0" rtl="0" algn="l">
              <a:lnSpc>
                <a:spcPct val="115000"/>
              </a:lnSpc>
              <a:spcBef>
                <a:spcPts val="0"/>
              </a:spcBef>
              <a:spcAft>
                <a:spcPts val="0"/>
              </a:spcAft>
              <a:buNone/>
            </a:pPr>
            <a:r>
              <a:t/>
            </a:r>
            <a:endParaRPr sz="600">
              <a:latin typeface="Average"/>
              <a:ea typeface="Average"/>
              <a:cs typeface="Average"/>
              <a:sym typeface="Average"/>
            </a:endParaRPr>
          </a:p>
          <a:p>
            <a:pPr indent="-56388" lvl="0" marL="246888" rtl="0" algn="l">
              <a:lnSpc>
                <a:spcPct val="115000"/>
              </a:lnSpc>
              <a:spcBef>
                <a:spcPts val="0"/>
              </a:spcBef>
              <a:spcAft>
                <a:spcPts val="0"/>
              </a:spcAft>
              <a:buSzPts val="600"/>
              <a:buFont typeface="Average"/>
              <a:buChar char="●"/>
            </a:pPr>
            <a:r>
              <a:rPr lang="en" sz="600">
                <a:latin typeface="Average"/>
                <a:ea typeface="Average"/>
                <a:cs typeface="Average"/>
                <a:sym typeface="Average"/>
              </a:rPr>
              <a:t>Simple, sleek, and low </a:t>
            </a:r>
            <a:r>
              <a:rPr lang="en" sz="600">
                <a:latin typeface="Average"/>
                <a:ea typeface="Average"/>
                <a:cs typeface="Average"/>
                <a:sym typeface="Average"/>
              </a:rPr>
              <a:t>maintenance</a:t>
            </a:r>
            <a:r>
              <a:rPr lang="en" sz="600">
                <a:latin typeface="Average"/>
                <a:ea typeface="Average"/>
                <a:cs typeface="Average"/>
                <a:sym typeface="Average"/>
              </a:rPr>
              <a:t> design</a:t>
            </a:r>
            <a:endParaRPr sz="600">
              <a:latin typeface="Average"/>
              <a:ea typeface="Average"/>
              <a:cs typeface="Average"/>
              <a:sym typeface="Average"/>
            </a:endParaRPr>
          </a:p>
          <a:p>
            <a:pPr indent="-56388" lvl="0" marL="246888" rtl="0" algn="l">
              <a:lnSpc>
                <a:spcPct val="115000"/>
              </a:lnSpc>
              <a:spcBef>
                <a:spcPts val="0"/>
              </a:spcBef>
              <a:spcAft>
                <a:spcPts val="0"/>
              </a:spcAft>
              <a:buSzPts val="600"/>
              <a:buFont typeface="Average"/>
              <a:buChar char="●"/>
            </a:pPr>
            <a:r>
              <a:rPr lang="en" sz="600">
                <a:latin typeface="Average"/>
                <a:ea typeface="Average"/>
                <a:cs typeface="Average"/>
                <a:sym typeface="Average"/>
              </a:rPr>
              <a:t>Moderate cost in the range of ~$500 to $600</a:t>
            </a:r>
            <a:endParaRPr sz="600">
              <a:latin typeface="Average"/>
              <a:ea typeface="Average"/>
              <a:cs typeface="Average"/>
              <a:sym typeface="Average"/>
            </a:endParaRPr>
          </a:p>
          <a:p>
            <a:pPr indent="-56388" lvl="0" marL="246888" rtl="0" algn="l">
              <a:lnSpc>
                <a:spcPct val="115000"/>
              </a:lnSpc>
              <a:spcBef>
                <a:spcPts val="0"/>
              </a:spcBef>
              <a:spcAft>
                <a:spcPts val="0"/>
              </a:spcAft>
              <a:buSzPts val="600"/>
              <a:buFont typeface="Average"/>
              <a:buChar char="●"/>
            </a:pPr>
            <a:r>
              <a:rPr lang="en" sz="600">
                <a:latin typeface="Average"/>
                <a:ea typeface="Average"/>
                <a:cs typeface="Average"/>
                <a:sym typeface="Average"/>
              </a:rPr>
              <a:t>High dexterity and mobility</a:t>
            </a:r>
            <a:endParaRPr sz="600">
              <a:latin typeface="Average"/>
              <a:ea typeface="Average"/>
              <a:cs typeface="Average"/>
              <a:sym typeface="Average"/>
            </a:endParaRPr>
          </a:p>
          <a:p>
            <a:pPr indent="-56388" lvl="0" marL="246888" rtl="0" algn="l">
              <a:lnSpc>
                <a:spcPct val="115000"/>
              </a:lnSpc>
              <a:spcBef>
                <a:spcPts val="0"/>
              </a:spcBef>
              <a:spcAft>
                <a:spcPts val="0"/>
              </a:spcAft>
              <a:buSzPts val="600"/>
              <a:buFont typeface="Average"/>
              <a:buChar char="●"/>
            </a:pPr>
            <a:r>
              <a:rPr lang="en" sz="600">
                <a:latin typeface="Average"/>
                <a:ea typeface="Average"/>
                <a:cs typeface="Average"/>
                <a:sym typeface="Average"/>
              </a:rPr>
              <a:t>Highly Responsive</a:t>
            </a:r>
            <a:endParaRPr sz="600">
              <a:latin typeface="Average"/>
              <a:ea typeface="Average"/>
              <a:cs typeface="Average"/>
              <a:sym typeface="Average"/>
            </a:endParaRPr>
          </a:p>
        </p:txBody>
      </p:sp>
      <p:sp>
        <p:nvSpPr>
          <p:cNvPr id="73" name="Google Shape;73;p13"/>
          <p:cNvSpPr txBox="1"/>
          <p:nvPr/>
        </p:nvSpPr>
        <p:spPr>
          <a:xfrm>
            <a:off x="6409950" y="2679199"/>
            <a:ext cx="2395800" cy="951000"/>
          </a:xfrm>
          <a:prstGeom prst="rect">
            <a:avLst/>
          </a:prstGeom>
          <a:solidFill>
            <a:srgbClr val="FFFFFF"/>
          </a:solid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600">
                <a:latin typeface="Average"/>
                <a:ea typeface="Average"/>
                <a:cs typeface="Average"/>
                <a:sym typeface="Average"/>
              </a:rPr>
              <a:t>In Spring of 2020 the team plans to complete the following tasks:</a:t>
            </a:r>
            <a:endParaRPr sz="600">
              <a:latin typeface="Average"/>
              <a:ea typeface="Average"/>
              <a:cs typeface="Average"/>
              <a:sym typeface="Average"/>
            </a:endParaRPr>
          </a:p>
          <a:p>
            <a:pPr indent="0" lvl="0" marL="0" rtl="0" algn="just">
              <a:lnSpc>
                <a:spcPct val="115000"/>
              </a:lnSpc>
              <a:spcBef>
                <a:spcPts val="0"/>
              </a:spcBef>
              <a:spcAft>
                <a:spcPts val="0"/>
              </a:spcAft>
              <a:buNone/>
            </a:pPr>
            <a:r>
              <a:t/>
            </a:r>
            <a:endParaRPr sz="300">
              <a:latin typeface="Average"/>
              <a:ea typeface="Average"/>
              <a:cs typeface="Average"/>
              <a:sym typeface="Average"/>
            </a:endParaRPr>
          </a:p>
          <a:p>
            <a:pPr indent="-56388" lvl="0" marL="246888" marR="91440" rtl="0" algn="just">
              <a:lnSpc>
                <a:spcPct val="115000"/>
              </a:lnSpc>
              <a:spcBef>
                <a:spcPts val="0"/>
              </a:spcBef>
              <a:spcAft>
                <a:spcPts val="0"/>
              </a:spcAft>
              <a:buSzPts val="600"/>
              <a:buFont typeface="Average"/>
              <a:buChar char="●"/>
            </a:pPr>
            <a:r>
              <a:rPr lang="en" sz="600">
                <a:latin typeface="Average"/>
                <a:ea typeface="Average"/>
                <a:cs typeface="Average"/>
                <a:sym typeface="Average"/>
              </a:rPr>
              <a:t>Assemble the palm of the hand with the fingers</a:t>
            </a:r>
            <a:endParaRPr sz="600">
              <a:latin typeface="Average"/>
              <a:ea typeface="Average"/>
              <a:cs typeface="Average"/>
              <a:sym typeface="Average"/>
            </a:endParaRPr>
          </a:p>
          <a:p>
            <a:pPr indent="-56388" lvl="0" marL="246888" marR="91440" rtl="0" algn="just">
              <a:lnSpc>
                <a:spcPct val="115000"/>
              </a:lnSpc>
              <a:spcBef>
                <a:spcPts val="0"/>
              </a:spcBef>
              <a:spcAft>
                <a:spcPts val="0"/>
              </a:spcAft>
              <a:buSzPts val="600"/>
              <a:buFont typeface="Average"/>
              <a:buChar char="●"/>
            </a:pPr>
            <a:r>
              <a:rPr lang="en" sz="600">
                <a:latin typeface="Average"/>
                <a:ea typeface="Average"/>
                <a:cs typeface="Average"/>
                <a:sym typeface="Average"/>
              </a:rPr>
              <a:t>Connect hand to electronic housing through fabric</a:t>
            </a:r>
            <a:endParaRPr sz="600">
              <a:latin typeface="Average"/>
              <a:ea typeface="Average"/>
              <a:cs typeface="Average"/>
              <a:sym typeface="Average"/>
            </a:endParaRPr>
          </a:p>
          <a:p>
            <a:pPr indent="-56388" lvl="0" marL="246888" marR="91440" rtl="0" algn="just">
              <a:lnSpc>
                <a:spcPct val="115000"/>
              </a:lnSpc>
              <a:spcBef>
                <a:spcPts val="0"/>
              </a:spcBef>
              <a:spcAft>
                <a:spcPts val="0"/>
              </a:spcAft>
              <a:buSzPts val="600"/>
              <a:buFont typeface="Average"/>
              <a:buChar char="●"/>
            </a:pPr>
            <a:r>
              <a:rPr lang="en" sz="600">
                <a:latin typeface="Average"/>
                <a:ea typeface="Average"/>
                <a:cs typeface="Average"/>
                <a:sym typeface="Average"/>
              </a:rPr>
              <a:t>Ensure that the fingers can properly move with the correct movement.</a:t>
            </a:r>
            <a:endParaRPr sz="600">
              <a:latin typeface="Average"/>
              <a:ea typeface="Average"/>
              <a:cs typeface="Average"/>
              <a:sym typeface="Average"/>
            </a:endParaRPr>
          </a:p>
          <a:p>
            <a:pPr indent="-56388" lvl="0" marL="246888" marR="91440" rtl="0" algn="just">
              <a:lnSpc>
                <a:spcPct val="115000"/>
              </a:lnSpc>
              <a:spcBef>
                <a:spcPts val="0"/>
              </a:spcBef>
              <a:spcAft>
                <a:spcPts val="0"/>
              </a:spcAft>
              <a:buSzPts val="600"/>
              <a:buFont typeface="Average"/>
              <a:buChar char="●"/>
            </a:pPr>
            <a:r>
              <a:rPr lang="en" sz="600">
                <a:latin typeface="Average"/>
                <a:ea typeface="Average"/>
                <a:cs typeface="Average"/>
                <a:sym typeface="Average"/>
              </a:rPr>
              <a:t>Make sure the Emg sensors work with the code.</a:t>
            </a:r>
            <a:endParaRPr sz="600">
              <a:latin typeface="Average"/>
              <a:ea typeface="Average"/>
              <a:cs typeface="Average"/>
              <a:sym typeface="Average"/>
            </a:endParaRPr>
          </a:p>
          <a:p>
            <a:pPr indent="-56388" lvl="0" marL="246888" marR="91440" rtl="0" algn="just">
              <a:lnSpc>
                <a:spcPct val="115000"/>
              </a:lnSpc>
              <a:spcBef>
                <a:spcPts val="0"/>
              </a:spcBef>
              <a:spcAft>
                <a:spcPts val="0"/>
              </a:spcAft>
              <a:buSzPts val="600"/>
              <a:buFont typeface="Average"/>
              <a:buChar char="●"/>
            </a:pPr>
            <a:r>
              <a:rPr lang="en" sz="600">
                <a:latin typeface="Average"/>
                <a:ea typeface="Average"/>
                <a:cs typeface="Average"/>
                <a:sym typeface="Average"/>
              </a:rPr>
              <a:t>Ensure the prosthetic is comfortable for use</a:t>
            </a:r>
            <a:endParaRPr sz="600">
              <a:latin typeface="Average"/>
              <a:ea typeface="Average"/>
              <a:cs typeface="Average"/>
              <a:sym typeface="Average"/>
            </a:endParaRPr>
          </a:p>
        </p:txBody>
      </p:sp>
      <p:sp>
        <p:nvSpPr>
          <p:cNvPr id="74" name="Google Shape;74;p13"/>
          <p:cNvSpPr txBox="1"/>
          <p:nvPr/>
        </p:nvSpPr>
        <p:spPr>
          <a:xfrm>
            <a:off x="6496275" y="1408200"/>
            <a:ext cx="2246400" cy="1014900"/>
          </a:xfrm>
          <a:prstGeom prst="rect">
            <a:avLst/>
          </a:prstGeom>
          <a:solidFill>
            <a:srgbClr val="FFFFFF"/>
          </a:solidFill>
          <a:ln>
            <a:noFill/>
          </a:ln>
        </p:spPr>
        <p:txBody>
          <a:bodyPr anchorCtr="0" anchor="t" bIns="91425" lIns="91425" spcFirstLastPara="1" rIns="91425" wrap="square" tIns="45700">
            <a:noAutofit/>
          </a:bodyPr>
          <a:lstStyle/>
          <a:p>
            <a:pPr indent="0" lvl="0" marL="45720" marR="91440" rtl="0" algn="ctr">
              <a:lnSpc>
                <a:spcPct val="115000"/>
              </a:lnSpc>
              <a:spcBef>
                <a:spcPts val="0"/>
              </a:spcBef>
              <a:spcAft>
                <a:spcPts val="0"/>
              </a:spcAft>
              <a:buNone/>
            </a:pPr>
            <a:r>
              <a:rPr lang="en" sz="550">
                <a:latin typeface="Average"/>
                <a:ea typeface="Average"/>
                <a:cs typeface="Average"/>
                <a:sym typeface="Average"/>
              </a:rPr>
              <a:t>While redesigning the prosthesis so that the PCB, battery pack, and motors could all fit into the </a:t>
            </a:r>
            <a:r>
              <a:rPr lang="en" sz="550">
                <a:latin typeface="Average"/>
                <a:ea typeface="Average"/>
                <a:cs typeface="Average"/>
                <a:sym typeface="Average"/>
              </a:rPr>
              <a:t>electrical-component </a:t>
            </a:r>
            <a:r>
              <a:rPr lang="en" sz="550">
                <a:latin typeface="Average"/>
                <a:ea typeface="Average"/>
                <a:cs typeface="Average"/>
                <a:sym typeface="Average"/>
              </a:rPr>
              <a:t>housing, we realized there is a limit to how sleek the prosthetic can get.  While doing this we </a:t>
            </a:r>
            <a:r>
              <a:rPr lang="en" sz="550">
                <a:latin typeface="Average"/>
                <a:ea typeface="Average"/>
                <a:cs typeface="Average"/>
                <a:sym typeface="Average"/>
              </a:rPr>
              <a:t>realized</a:t>
            </a:r>
            <a:r>
              <a:rPr lang="en" sz="550">
                <a:latin typeface="Average"/>
                <a:ea typeface="Average"/>
                <a:cs typeface="Average"/>
                <a:sym typeface="Average"/>
              </a:rPr>
              <a:t> that the compact assembly of the prosthetic was more bulky </a:t>
            </a:r>
            <a:r>
              <a:rPr lang="en" sz="550">
                <a:latin typeface="Average"/>
                <a:ea typeface="Average"/>
                <a:cs typeface="Average"/>
                <a:sym typeface="Average"/>
              </a:rPr>
              <a:t>than</a:t>
            </a:r>
            <a:r>
              <a:rPr lang="en" sz="550">
                <a:latin typeface="Average"/>
                <a:ea typeface="Average"/>
                <a:cs typeface="Average"/>
                <a:sym typeface="Average"/>
              </a:rPr>
              <a:t> expected meaning in the future, there may be need for </a:t>
            </a:r>
            <a:r>
              <a:rPr lang="en" sz="550">
                <a:latin typeface="Average"/>
                <a:ea typeface="Average"/>
                <a:cs typeface="Average"/>
                <a:sym typeface="Average"/>
              </a:rPr>
              <a:t>further revisions </a:t>
            </a:r>
            <a:r>
              <a:rPr lang="en" sz="550">
                <a:latin typeface="Average"/>
                <a:ea typeface="Average"/>
                <a:cs typeface="Average"/>
                <a:sym typeface="Average"/>
              </a:rPr>
              <a:t>on how to add more support for the </a:t>
            </a:r>
            <a:r>
              <a:rPr lang="en" sz="550">
                <a:latin typeface="Average"/>
                <a:ea typeface="Average"/>
                <a:cs typeface="Average"/>
                <a:sym typeface="Average"/>
              </a:rPr>
              <a:t>electronics</a:t>
            </a:r>
            <a:r>
              <a:rPr lang="en" sz="550">
                <a:latin typeface="Average"/>
                <a:ea typeface="Average"/>
                <a:cs typeface="Average"/>
                <a:sym typeface="Average"/>
              </a:rPr>
              <a:t> housing. The recreation of the the tab on the fingers to stop the string from slipping out of the track to allow the fingers to move. It did not print out as </a:t>
            </a:r>
            <a:r>
              <a:rPr lang="en" sz="550">
                <a:latin typeface="Average"/>
                <a:ea typeface="Average"/>
                <a:cs typeface="Average"/>
                <a:sym typeface="Average"/>
              </a:rPr>
              <a:t>successfully</a:t>
            </a:r>
            <a:r>
              <a:rPr lang="en" sz="550">
                <a:latin typeface="Average"/>
                <a:ea typeface="Average"/>
                <a:cs typeface="Average"/>
                <a:sym typeface="Average"/>
              </a:rPr>
              <a:t> as it should have so that will need to be improved.</a:t>
            </a:r>
            <a:endParaRPr sz="550">
              <a:latin typeface="Average"/>
              <a:ea typeface="Average"/>
              <a:cs typeface="Average"/>
              <a:sym typeface="Average"/>
            </a:endParaRPr>
          </a:p>
          <a:p>
            <a:pPr indent="0" lvl="0" marL="0" rtl="0" algn="l">
              <a:spcBef>
                <a:spcPts val="0"/>
              </a:spcBef>
              <a:spcAft>
                <a:spcPts val="0"/>
              </a:spcAft>
              <a:buNone/>
            </a:pPr>
            <a:r>
              <a:t/>
            </a:r>
            <a:endParaRPr sz="550">
              <a:latin typeface="Average"/>
              <a:ea typeface="Average"/>
              <a:cs typeface="Average"/>
              <a:sym typeface="Average"/>
            </a:endParaRPr>
          </a:p>
        </p:txBody>
      </p:sp>
      <p:pic>
        <p:nvPicPr>
          <p:cNvPr id="75" name="Google Shape;75;p13"/>
          <p:cNvPicPr preferRelativeResize="0"/>
          <p:nvPr/>
        </p:nvPicPr>
        <p:blipFill rotWithShape="1">
          <a:blip r:embed="rId3">
            <a:alphaModFix/>
          </a:blip>
          <a:srcRect b="0" l="0" r="0" t="0"/>
          <a:stretch/>
        </p:blipFill>
        <p:spPr>
          <a:xfrm>
            <a:off x="7341075" y="323113"/>
            <a:ext cx="1399200" cy="557100"/>
          </a:xfrm>
          <a:prstGeom prst="rect">
            <a:avLst/>
          </a:prstGeom>
          <a:noFill/>
          <a:ln>
            <a:noFill/>
          </a:ln>
        </p:spPr>
      </p:pic>
      <p:sp>
        <p:nvSpPr>
          <p:cNvPr id="76" name="Google Shape;76;p13"/>
          <p:cNvSpPr txBox="1"/>
          <p:nvPr/>
        </p:nvSpPr>
        <p:spPr>
          <a:xfrm>
            <a:off x="3429263" y="2376775"/>
            <a:ext cx="2340300" cy="639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i="1" lang="en" sz="550">
                <a:latin typeface="Average"/>
                <a:ea typeface="Average"/>
                <a:cs typeface="Average"/>
                <a:sym typeface="Average"/>
              </a:rPr>
              <a:t>Figure 2 : Electronic housing and battery housing fully assembled(right). Palm with the Electronic assembly (center). PCB that fits into the PCB housing (left).</a:t>
            </a:r>
            <a:endParaRPr i="1" sz="550">
              <a:latin typeface="Average"/>
              <a:ea typeface="Average"/>
              <a:cs typeface="Average"/>
              <a:sym typeface="Average"/>
            </a:endParaRPr>
          </a:p>
        </p:txBody>
      </p:sp>
      <p:pic>
        <p:nvPicPr>
          <p:cNvPr id="77" name="Google Shape;77;p13"/>
          <p:cNvPicPr preferRelativeResize="0"/>
          <p:nvPr/>
        </p:nvPicPr>
        <p:blipFill>
          <a:blip r:embed="rId4">
            <a:alphaModFix/>
          </a:blip>
          <a:stretch>
            <a:fillRect/>
          </a:stretch>
        </p:blipFill>
        <p:spPr>
          <a:xfrm>
            <a:off x="373925" y="323150"/>
            <a:ext cx="1783075" cy="557026"/>
          </a:xfrm>
          <a:prstGeom prst="rect">
            <a:avLst/>
          </a:prstGeom>
          <a:noFill/>
          <a:ln>
            <a:noFill/>
          </a:ln>
        </p:spPr>
      </p:pic>
      <p:pic>
        <p:nvPicPr>
          <p:cNvPr id="78" name="Google Shape;78;p13"/>
          <p:cNvPicPr preferRelativeResize="0"/>
          <p:nvPr/>
        </p:nvPicPr>
        <p:blipFill rotWithShape="1">
          <a:blip r:embed="rId5">
            <a:alphaModFix/>
          </a:blip>
          <a:srcRect b="0" l="0" r="73571" t="0"/>
          <a:stretch/>
        </p:blipFill>
        <p:spPr>
          <a:xfrm>
            <a:off x="373934" y="3995125"/>
            <a:ext cx="611250" cy="864525"/>
          </a:xfrm>
          <a:prstGeom prst="rect">
            <a:avLst/>
          </a:prstGeom>
          <a:noFill/>
          <a:ln>
            <a:noFill/>
          </a:ln>
        </p:spPr>
      </p:pic>
      <p:sp>
        <p:nvSpPr>
          <p:cNvPr id="79" name="Google Shape;79;p13"/>
          <p:cNvSpPr txBox="1"/>
          <p:nvPr/>
        </p:nvSpPr>
        <p:spPr>
          <a:xfrm>
            <a:off x="2931750" y="4772375"/>
            <a:ext cx="3278700" cy="63900"/>
          </a:xfrm>
          <a:prstGeom prst="rect">
            <a:avLst/>
          </a:prstGeom>
          <a:noFill/>
          <a:ln>
            <a:noFill/>
          </a:ln>
        </p:spPr>
        <p:txBody>
          <a:bodyPr anchorCtr="0" anchor="t" bIns="91425" lIns="91425" spcFirstLastPara="1" rIns="91425" wrap="square" tIns="0">
            <a:noAutofit/>
          </a:bodyPr>
          <a:lstStyle/>
          <a:p>
            <a:pPr indent="0" lvl="0" marL="0" rtl="0" algn="ctr">
              <a:spcBef>
                <a:spcPts val="0"/>
              </a:spcBef>
              <a:spcAft>
                <a:spcPts val="0"/>
              </a:spcAft>
              <a:buNone/>
            </a:pPr>
            <a:r>
              <a:rPr i="1" lang="en" sz="550">
                <a:latin typeface="Average"/>
                <a:ea typeface="Average"/>
                <a:cs typeface="Average"/>
                <a:sym typeface="Average"/>
              </a:rPr>
              <a:t>Figures 3 and 4: The new battery pack fully soldered (left)  and the battery pack housing attached to the electronic housing (right)</a:t>
            </a:r>
            <a:endParaRPr i="1" sz="550">
              <a:latin typeface="Average"/>
              <a:ea typeface="Average"/>
              <a:cs typeface="Average"/>
              <a:sym typeface="Average"/>
            </a:endParaRPr>
          </a:p>
        </p:txBody>
      </p:sp>
      <p:sp>
        <p:nvSpPr>
          <p:cNvPr id="80" name="Google Shape;80;p13"/>
          <p:cNvSpPr txBox="1"/>
          <p:nvPr/>
        </p:nvSpPr>
        <p:spPr>
          <a:xfrm>
            <a:off x="500275" y="4805528"/>
            <a:ext cx="2136600" cy="16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550">
                <a:latin typeface="Average"/>
                <a:ea typeface="Average"/>
                <a:cs typeface="Average"/>
                <a:sym typeface="Average"/>
              </a:rPr>
              <a:t>Figure 1: Fall 2019 assembled prosthetic</a:t>
            </a:r>
            <a:endParaRPr i="1" sz="550">
              <a:latin typeface="Average"/>
              <a:ea typeface="Average"/>
              <a:cs typeface="Average"/>
              <a:sym typeface="Average"/>
            </a:endParaRPr>
          </a:p>
          <a:p>
            <a:pPr indent="0" lvl="0" marL="0" rtl="0" algn="l">
              <a:spcBef>
                <a:spcPts val="0"/>
              </a:spcBef>
              <a:spcAft>
                <a:spcPts val="0"/>
              </a:spcAft>
              <a:buNone/>
            </a:pPr>
            <a:r>
              <a:t/>
            </a:r>
            <a:endParaRPr>
              <a:latin typeface="Average"/>
              <a:ea typeface="Average"/>
              <a:cs typeface="Average"/>
              <a:sym typeface="Average"/>
            </a:endParaRPr>
          </a:p>
        </p:txBody>
      </p:sp>
      <p:pic>
        <p:nvPicPr>
          <p:cNvPr id="81" name="Google Shape;81;p13"/>
          <p:cNvPicPr preferRelativeResize="0"/>
          <p:nvPr/>
        </p:nvPicPr>
        <p:blipFill rotWithShape="1">
          <a:blip r:embed="rId6">
            <a:alphaModFix/>
          </a:blip>
          <a:srcRect b="18237" l="14880" r="13919" t="10633"/>
          <a:stretch/>
        </p:blipFill>
        <p:spPr>
          <a:xfrm>
            <a:off x="983625" y="3995113"/>
            <a:ext cx="563675" cy="864525"/>
          </a:xfrm>
          <a:prstGeom prst="rect">
            <a:avLst/>
          </a:prstGeom>
          <a:noFill/>
          <a:ln>
            <a:noFill/>
          </a:ln>
        </p:spPr>
      </p:pic>
      <p:sp>
        <p:nvSpPr>
          <p:cNvPr id="82" name="Google Shape;82;p13"/>
          <p:cNvSpPr txBox="1"/>
          <p:nvPr/>
        </p:nvSpPr>
        <p:spPr>
          <a:xfrm>
            <a:off x="1564075" y="4018475"/>
            <a:ext cx="1072800" cy="817800"/>
          </a:xfrm>
          <a:prstGeom prst="rect">
            <a:avLst/>
          </a:prstGeom>
          <a:solidFill>
            <a:srgbClr val="FFFFFF"/>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Used EMG sensors</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Smaller motors</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Compact design</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Redesign of fingers</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Different printing material</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New socket </a:t>
            </a:r>
            <a:endParaRPr sz="600">
              <a:latin typeface="Average"/>
              <a:ea typeface="Average"/>
              <a:cs typeface="Average"/>
              <a:sym typeface="Average"/>
            </a:endParaRPr>
          </a:p>
          <a:p>
            <a:pPr indent="-95250" lvl="0" marL="57150" marR="0" rtl="0" algn="l">
              <a:spcBef>
                <a:spcPts val="0"/>
              </a:spcBef>
              <a:spcAft>
                <a:spcPts val="0"/>
              </a:spcAft>
              <a:buSzPts val="600"/>
              <a:buFont typeface="Average"/>
              <a:buChar char="●"/>
            </a:pPr>
            <a:r>
              <a:rPr lang="en" sz="600">
                <a:latin typeface="Average"/>
                <a:ea typeface="Average"/>
                <a:cs typeface="Average"/>
                <a:sym typeface="Average"/>
              </a:rPr>
              <a:t>Wiring Diagram  </a:t>
            </a:r>
            <a:endParaRPr sz="600">
              <a:latin typeface="Average"/>
              <a:ea typeface="Average"/>
              <a:cs typeface="Average"/>
              <a:sym typeface="Average"/>
            </a:endParaRPr>
          </a:p>
          <a:p>
            <a:pPr indent="0" lvl="0" marL="171450" marR="0" rtl="0" algn="l">
              <a:spcBef>
                <a:spcPts val="0"/>
              </a:spcBef>
              <a:spcAft>
                <a:spcPts val="0"/>
              </a:spcAft>
              <a:buNone/>
            </a:pPr>
            <a:r>
              <a:t/>
            </a:r>
            <a:endParaRPr sz="600">
              <a:latin typeface="Average"/>
              <a:ea typeface="Average"/>
              <a:cs typeface="Average"/>
              <a:sym typeface="Average"/>
            </a:endParaRPr>
          </a:p>
          <a:p>
            <a:pPr indent="0" lvl="0" marL="457200" rtl="0" algn="l">
              <a:spcBef>
                <a:spcPts val="0"/>
              </a:spcBef>
              <a:spcAft>
                <a:spcPts val="0"/>
              </a:spcAft>
              <a:buNone/>
            </a:pPr>
            <a:r>
              <a:t/>
            </a:r>
            <a:endParaRPr>
              <a:latin typeface="Average"/>
              <a:ea typeface="Average"/>
              <a:cs typeface="Average"/>
              <a:sym typeface="Average"/>
            </a:endParaRPr>
          </a:p>
        </p:txBody>
      </p:sp>
      <p:pic>
        <p:nvPicPr>
          <p:cNvPr id="83" name="Google Shape;83;p13"/>
          <p:cNvPicPr preferRelativeResize="0"/>
          <p:nvPr/>
        </p:nvPicPr>
        <p:blipFill>
          <a:blip r:embed="rId7">
            <a:alphaModFix/>
          </a:blip>
          <a:stretch>
            <a:fillRect/>
          </a:stretch>
        </p:blipFill>
        <p:spPr>
          <a:xfrm>
            <a:off x="3059773" y="3563415"/>
            <a:ext cx="1347047" cy="1014900"/>
          </a:xfrm>
          <a:prstGeom prst="rect">
            <a:avLst/>
          </a:prstGeom>
          <a:noFill/>
          <a:ln>
            <a:noFill/>
          </a:ln>
        </p:spPr>
      </p:pic>
      <p:pic>
        <p:nvPicPr>
          <p:cNvPr id="84" name="Google Shape;84;p13"/>
          <p:cNvPicPr preferRelativeResize="0"/>
          <p:nvPr/>
        </p:nvPicPr>
        <p:blipFill>
          <a:blip r:embed="rId8">
            <a:alphaModFix/>
          </a:blip>
          <a:stretch>
            <a:fillRect/>
          </a:stretch>
        </p:blipFill>
        <p:spPr>
          <a:xfrm>
            <a:off x="6419088" y="3877056"/>
            <a:ext cx="2377440" cy="1097280"/>
          </a:xfrm>
          <a:prstGeom prst="rect">
            <a:avLst/>
          </a:prstGeom>
          <a:noFill/>
          <a:ln>
            <a:noFill/>
          </a:ln>
        </p:spPr>
      </p:pic>
      <p:pic>
        <p:nvPicPr>
          <p:cNvPr id="85" name="Google Shape;85;p13"/>
          <p:cNvPicPr preferRelativeResize="0"/>
          <p:nvPr/>
        </p:nvPicPr>
        <p:blipFill>
          <a:blip r:embed="rId9">
            <a:alphaModFix/>
          </a:blip>
          <a:stretch>
            <a:fillRect/>
          </a:stretch>
        </p:blipFill>
        <p:spPr>
          <a:xfrm>
            <a:off x="4829725" y="3411350"/>
            <a:ext cx="989302" cy="1319028"/>
          </a:xfrm>
          <a:prstGeom prst="rect">
            <a:avLst/>
          </a:prstGeom>
          <a:noFill/>
          <a:ln>
            <a:noFill/>
          </a:ln>
        </p:spPr>
      </p:pic>
      <p:pic>
        <p:nvPicPr>
          <p:cNvPr id="86" name="Google Shape;86;p13"/>
          <p:cNvPicPr preferRelativeResize="0"/>
          <p:nvPr/>
        </p:nvPicPr>
        <p:blipFill>
          <a:blip r:embed="rId10">
            <a:alphaModFix/>
          </a:blip>
          <a:stretch>
            <a:fillRect/>
          </a:stretch>
        </p:blipFill>
        <p:spPr>
          <a:xfrm>
            <a:off x="5320800" y="1528225"/>
            <a:ext cx="448751" cy="798447"/>
          </a:xfrm>
          <a:prstGeom prst="rect">
            <a:avLst/>
          </a:prstGeom>
          <a:noFill/>
          <a:ln>
            <a:noFill/>
          </a:ln>
        </p:spPr>
      </p:pic>
      <p:pic>
        <p:nvPicPr>
          <p:cNvPr id="87" name="Google Shape;87;p13"/>
          <p:cNvPicPr preferRelativeResize="0"/>
          <p:nvPr/>
        </p:nvPicPr>
        <p:blipFill>
          <a:blip r:embed="rId11">
            <a:alphaModFix/>
          </a:blip>
          <a:stretch>
            <a:fillRect/>
          </a:stretch>
        </p:blipFill>
        <p:spPr>
          <a:xfrm>
            <a:off x="4304075" y="1528225"/>
            <a:ext cx="448751" cy="798400"/>
          </a:xfrm>
          <a:prstGeom prst="rect">
            <a:avLst/>
          </a:prstGeom>
          <a:noFill/>
          <a:ln>
            <a:noFill/>
          </a:ln>
        </p:spPr>
      </p:pic>
      <p:sp>
        <p:nvSpPr>
          <p:cNvPr id="88" name="Google Shape;88;p13"/>
          <p:cNvSpPr txBox="1"/>
          <p:nvPr/>
        </p:nvSpPr>
        <p:spPr>
          <a:xfrm>
            <a:off x="6554975" y="3876675"/>
            <a:ext cx="50700" cy="50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cxnSp>
        <p:nvCxnSpPr>
          <p:cNvPr id="89" name="Google Shape;89;p13"/>
          <p:cNvCxnSpPr>
            <a:stCxn id="83" idx="3"/>
            <a:endCxn id="85" idx="1"/>
          </p:cNvCxnSpPr>
          <p:nvPr/>
        </p:nvCxnSpPr>
        <p:spPr>
          <a:xfrm>
            <a:off x="4406820" y="4070865"/>
            <a:ext cx="423000" cy="0"/>
          </a:xfrm>
          <a:prstGeom prst="straightConnector1">
            <a:avLst/>
          </a:prstGeom>
          <a:noFill/>
          <a:ln cap="flat" cmpd="sng" w="9525">
            <a:solidFill>
              <a:schemeClr val="dk2"/>
            </a:solidFill>
            <a:prstDash val="solid"/>
            <a:round/>
            <a:headEnd len="med" w="med" type="none"/>
            <a:tailEnd len="med" w="med" type="triangle"/>
          </a:ln>
        </p:spPr>
      </p:cxnSp>
      <p:cxnSp>
        <p:nvCxnSpPr>
          <p:cNvPr id="90" name="Google Shape;90;p13"/>
          <p:cNvCxnSpPr>
            <a:stCxn id="91" idx="3"/>
            <a:endCxn id="87" idx="1"/>
          </p:cNvCxnSpPr>
          <p:nvPr/>
        </p:nvCxnSpPr>
        <p:spPr>
          <a:xfrm>
            <a:off x="3790394" y="1924525"/>
            <a:ext cx="513600" cy="3000"/>
          </a:xfrm>
          <a:prstGeom prst="straightConnector1">
            <a:avLst/>
          </a:prstGeom>
          <a:noFill/>
          <a:ln cap="flat" cmpd="sng" w="9525">
            <a:solidFill>
              <a:schemeClr val="dk2"/>
            </a:solidFill>
            <a:prstDash val="solid"/>
            <a:round/>
            <a:headEnd len="med" w="med" type="none"/>
            <a:tailEnd len="med" w="med" type="triangle"/>
          </a:ln>
        </p:spPr>
      </p:cxnSp>
      <p:pic>
        <p:nvPicPr>
          <p:cNvPr id="91" name="Google Shape;91;p13"/>
          <p:cNvPicPr preferRelativeResize="0"/>
          <p:nvPr/>
        </p:nvPicPr>
        <p:blipFill>
          <a:blip r:embed="rId12">
            <a:alphaModFix/>
          </a:blip>
          <a:stretch>
            <a:fillRect/>
          </a:stretch>
        </p:blipFill>
        <p:spPr>
          <a:xfrm>
            <a:off x="3487175" y="1525300"/>
            <a:ext cx="303219" cy="798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719CAC"/>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