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90CD9"/>
    <a:srgbClr val="2233F2"/>
    <a:srgbClr val="0042BD"/>
    <a:srgbClr val="5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4" d="100"/>
          <a:sy n="14" d="100"/>
        </p:scale>
        <p:origin x="296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8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8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5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8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5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3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9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2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8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7DB5F98-5C27-483E-A8FA-F250A366D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4782" y="361937"/>
            <a:ext cx="11460882" cy="36732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B4E1F3-BBD5-43A0-907D-F2A671D1F842}"/>
              </a:ext>
            </a:extLst>
          </p:cNvPr>
          <p:cNvSpPr txBox="1"/>
          <p:nvPr/>
        </p:nvSpPr>
        <p:spPr>
          <a:xfrm>
            <a:off x="30259507" y="28006790"/>
            <a:ext cx="12571434" cy="410573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dirty="0">
                <a:solidFill>
                  <a:srgbClr val="2233F2"/>
                </a:solidFill>
                <a:latin typeface="Stencil" panose="040409050D0802020404" pitchFamily="82" charset="0"/>
                <a:cs typeface="Calibri"/>
              </a:rPr>
              <a:t>Fall 2020 Team</a:t>
            </a:r>
          </a:p>
          <a:p>
            <a:pPr algn="ctr"/>
            <a:r>
              <a:rPr lang="en-US" sz="3400" dirty="0">
                <a:latin typeface="Times New Roman"/>
                <a:cs typeface="Calibri"/>
              </a:rPr>
              <a:t>Adam Shannon, Jack Rains, Dade Lincoln, Leonor Merino Osornio</a:t>
            </a:r>
          </a:p>
          <a:p>
            <a:pPr algn="ctr"/>
            <a:endParaRPr lang="en-US" sz="4320" dirty="0">
              <a:latin typeface="Times New Roman"/>
              <a:cs typeface="Calibri"/>
            </a:endParaRPr>
          </a:p>
          <a:p>
            <a:pPr algn="ctr"/>
            <a:r>
              <a:rPr lang="en-US" sz="5000" dirty="0">
                <a:solidFill>
                  <a:srgbClr val="2233F2"/>
                </a:solidFill>
                <a:latin typeface="Stencil" panose="040409050D0802020404" pitchFamily="82" charset="0"/>
                <a:cs typeface="Calibri"/>
              </a:rPr>
              <a:t>Acknowledgements</a:t>
            </a:r>
          </a:p>
          <a:p>
            <a:pPr algn="ctr"/>
            <a:r>
              <a:rPr lang="en-US" sz="3400" dirty="0">
                <a:latin typeface="Times New Roman"/>
                <a:cs typeface="Calibri"/>
              </a:rPr>
              <a:t>Dr. O'Malley</a:t>
            </a:r>
          </a:p>
          <a:p>
            <a:pPr algn="ctr"/>
            <a:r>
              <a:rPr lang="en-US" sz="3400" dirty="0">
                <a:latin typeface="Times New Roman"/>
                <a:cs typeface="Calibri"/>
              </a:rPr>
              <a:t>Mr. Ruff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52AF2-24A6-4BDE-9F4C-E17F679B92ED}"/>
              </a:ext>
            </a:extLst>
          </p:cNvPr>
          <p:cNvSpPr txBox="1"/>
          <p:nvPr/>
        </p:nvSpPr>
        <p:spPr>
          <a:xfrm>
            <a:off x="1079461" y="1185976"/>
            <a:ext cx="25546755" cy="20251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0" b="1" dirty="0">
                <a:solidFill>
                  <a:srgbClr val="2233F2"/>
                </a:solidFill>
                <a:latin typeface="Stencil" panose="040409050D0802020404" pitchFamily="82" charset="0"/>
                <a:ea typeface="Verdana"/>
                <a:cs typeface="Calibri"/>
              </a:rPr>
              <a:t>NMT Robot Combat Arena</a:t>
            </a:r>
            <a:endParaRPr lang="en-US" sz="11000" dirty="0">
              <a:solidFill>
                <a:srgbClr val="2233F2"/>
              </a:solidFill>
              <a:latin typeface="Stencil" panose="040409050D0802020404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60BE4-17FC-4E58-B923-2F10B0B8B73A}"/>
              </a:ext>
            </a:extLst>
          </p:cNvPr>
          <p:cNvSpPr txBox="1"/>
          <p:nvPr/>
        </p:nvSpPr>
        <p:spPr>
          <a:xfrm>
            <a:off x="1079461" y="4153338"/>
            <a:ext cx="12212291" cy="496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500" b="1" dirty="0">
                <a:solidFill>
                  <a:srgbClr val="2233F2"/>
                </a:solidFill>
                <a:latin typeface="Stencil" panose="040409050D0802020404" pitchFamily="82" charset="0"/>
                <a:cs typeface="Calibri"/>
              </a:rPr>
              <a:t>Background and Objective</a:t>
            </a:r>
          </a:p>
          <a:p>
            <a:r>
              <a:rPr lang="en-US" sz="4100" dirty="0">
                <a:latin typeface="Times New Roman"/>
                <a:cs typeface="Calibri"/>
              </a:rPr>
              <a:t>The goal of this project was to build a robot combat arena for New Mexico Tech to use for on-campus events that adheres to four aspects and meets the SPARC rules set by Dallas Area Robot Combat (DARC). The four aspects include portability, durability, modularity, and cost efficiency.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90743-57D1-467F-BD6C-E094E7814138}"/>
              </a:ext>
            </a:extLst>
          </p:cNvPr>
          <p:cNvSpPr txBox="1"/>
          <p:nvPr/>
        </p:nvSpPr>
        <p:spPr>
          <a:xfrm>
            <a:off x="1079461" y="9450051"/>
            <a:ext cx="12212291" cy="150595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500" b="1" dirty="0">
                <a:solidFill>
                  <a:srgbClr val="2233F2"/>
                </a:solidFill>
                <a:latin typeface="Stencil" panose="040409050D0802020404" pitchFamily="82" charset="0"/>
                <a:cs typeface="Calibri"/>
              </a:rPr>
              <a:t>Specifications</a:t>
            </a:r>
          </a:p>
          <a:p>
            <a:r>
              <a:rPr lang="en-US" sz="4100" dirty="0">
                <a:latin typeface="Times New Roman"/>
                <a:cs typeface="Calibri"/>
              </a:rPr>
              <a:t>Frame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8' x 8' x 8' pallet rack on castors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Arena height is 4' from the ground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2' viewing area</a:t>
            </a:r>
          </a:p>
          <a:p>
            <a:r>
              <a:rPr lang="en-US" sz="4100" dirty="0">
                <a:latin typeface="Times New Roman"/>
                <a:cs typeface="Calibri"/>
              </a:rPr>
              <a:t>Floor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Four 2' x 8' wood sections 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Sections composed of 2'' x 4'' wood grid covered by ½'' thick waferboard with 12 gauge steel sheeting on top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Angle iron bumpers placed on two opposing sides</a:t>
            </a:r>
          </a:p>
          <a:p>
            <a:r>
              <a:rPr lang="en-US" sz="4100" dirty="0">
                <a:latin typeface="Times New Roman"/>
                <a:cs typeface="Calibri"/>
              </a:rPr>
              <a:t>Ceiling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Two 4' x 8' plywood boards, ½'' thick with cut in air vents</a:t>
            </a:r>
          </a:p>
          <a:p>
            <a:r>
              <a:rPr lang="en-US" sz="4100" dirty="0">
                <a:latin typeface="Times New Roman"/>
                <a:cs typeface="Calibri"/>
              </a:rPr>
              <a:t>Windows/ Doors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Four 2' x 8' polycarbonate sheets suspended by 2 industrial hinges with 2 latches on the bottom each</a:t>
            </a:r>
          </a:p>
          <a:p>
            <a:r>
              <a:rPr lang="en-US" sz="4100" dirty="0">
                <a:latin typeface="Times New Roman"/>
                <a:cs typeface="Calibri"/>
              </a:rPr>
              <a:t>Electronics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White LED strips on the ceiling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LED timer display suspended from ceiling</a:t>
            </a:r>
          </a:p>
          <a:p>
            <a:pPr marL="2674620" lvl="1" indent="-1028700">
              <a:buFont typeface="Wingdings"/>
              <a:buChar char="§"/>
            </a:pPr>
            <a:r>
              <a:rPr lang="en-US" sz="4100" dirty="0">
                <a:latin typeface="Times New Roman"/>
                <a:cs typeface="Calibri"/>
              </a:rPr>
              <a:t>One button for referee to start/reset timer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04C5A-37D9-4118-B6E8-07586F78BACF}"/>
              </a:ext>
            </a:extLst>
          </p:cNvPr>
          <p:cNvSpPr txBox="1"/>
          <p:nvPr/>
        </p:nvSpPr>
        <p:spPr>
          <a:xfrm>
            <a:off x="30259507" y="4280882"/>
            <a:ext cx="12571434" cy="228616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500" b="1" dirty="0">
                <a:solidFill>
                  <a:srgbClr val="2233F2"/>
                </a:solidFill>
                <a:latin typeface="Stencil" panose="040409050D0802020404" pitchFamily="82" charset="0"/>
                <a:cs typeface="Calibri"/>
              </a:rPr>
              <a:t>Testing</a:t>
            </a:r>
          </a:p>
          <a:p>
            <a:r>
              <a:rPr lang="en-US" sz="4100" dirty="0">
                <a:latin typeface="Times New Roman"/>
                <a:cs typeface="Calibri"/>
              </a:rPr>
              <a:t>Assembly/Disassembly</a:t>
            </a:r>
          </a:p>
          <a:p>
            <a:pPr marL="2300605" lvl="1" indent="-457200">
              <a:buFont typeface="Wingdings" panose="05000000000000000000" pitchFamily="2" charset="2"/>
              <a:buChar char="§"/>
            </a:pPr>
            <a:r>
              <a:rPr lang="en-US" sz="4100" dirty="0">
                <a:latin typeface="Times New Roman"/>
                <a:cs typeface="Calibri"/>
              </a:rPr>
              <a:t>Approximately 1 hour to assemble and 1 hour to disassemble</a:t>
            </a:r>
          </a:p>
          <a:p>
            <a:pPr marL="2300605" lvl="1" indent="-457200">
              <a:buFont typeface="Wingdings" panose="05000000000000000000" pitchFamily="2" charset="2"/>
              <a:buChar char="§"/>
            </a:pPr>
            <a:r>
              <a:rPr lang="en-US" sz="4100" dirty="0">
                <a:latin typeface="Times New Roman"/>
                <a:cs typeface="Calibri"/>
              </a:rPr>
              <a:t>3 people recommended </a:t>
            </a:r>
          </a:p>
          <a:p>
            <a:r>
              <a:rPr lang="en-US" sz="4100" dirty="0">
                <a:latin typeface="Times New Roman"/>
                <a:cs typeface="Calibri"/>
              </a:rPr>
              <a:t>Efficiency</a:t>
            </a:r>
          </a:p>
          <a:p>
            <a:pPr marL="2300630" lvl="1" indent="-457200">
              <a:buFont typeface="Wingdings" panose="05000000000000000000" pitchFamily="2" charset="2"/>
              <a:buChar char="§"/>
            </a:pP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Warped floor prevents smooth movement for robot with weapons located near the floor</a:t>
            </a: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  <a:p>
            <a:endParaRPr lang="en-US" sz="3400" dirty="0">
              <a:latin typeface="Candara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1A98BF-75EF-4E7F-B5E5-B3900AE718C4}"/>
              </a:ext>
            </a:extLst>
          </p:cNvPr>
          <p:cNvSpPr txBox="1"/>
          <p:nvPr/>
        </p:nvSpPr>
        <p:spPr>
          <a:xfrm>
            <a:off x="14061860" y="4153338"/>
            <a:ext cx="15427539" cy="22877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500" b="1" dirty="0">
                <a:solidFill>
                  <a:srgbClr val="2233F2"/>
                </a:solidFill>
                <a:latin typeface="Stencil" panose="040409050D0802020404" pitchFamily="82" charset="0"/>
                <a:cs typeface="Calibri"/>
              </a:rPr>
              <a:t>Construction</a:t>
            </a: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pPr algn="ctr"/>
            <a:endParaRPr lang="en-US" sz="9000" dirty="0">
              <a:latin typeface="Candara"/>
              <a:cs typeface="Calibri"/>
            </a:endParaRPr>
          </a:p>
          <a:p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  <a:p>
            <a:pPr algn="ctr"/>
            <a:endParaRPr lang="en-US" sz="3000" dirty="0">
              <a:latin typeface="Candara"/>
              <a:cs typeface="Calibri"/>
            </a:endParaRPr>
          </a:p>
        </p:txBody>
      </p:sp>
      <p:pic>
        <p:nvPicPr>
          <p:cNvPr id="12" name="Picture 13" descr="Diagram, schematic&#10;&#10;Description automatically generated">
            <a:extLst>
              <a:ext uri="{FF2B5EF4-FFF2-40B4-BE49-F238E27FC236}">
                <a16:creationId xmlns:a16="http://schemas.microsoft.com/office/drawing/2014/main" id="{63E4E09D-BF10-482F-8A73-26DACA8D34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10" r="-154" b="-255"/>
          <a:stretch/>
        </p:blipFill>
        <p:spPr>
          <a:xfrm>
            <a:off x="14464916" y="5445510"/>
            <a:ext cx="14662956" cy="7650004"/>
          </a:xfrm>
          <a:prstGeom prst="rect">
            <a:avLst/>
          </a:prstGeom>
          <a:ln w="635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F79639-C698-462C-A5F5-E1EB17057515}"/>
              </a:ext>
            </a:extLst>
          </p:cNvPr>
          <p:cNvSpPr txBox="1"/>
          <p:nvPr/>
        </p:nvSpPr>
        <p:spPr>
          <a:xfrm>
            <a:off x="14464915" y="13044238"/>
            <a:ext cx="7121455" cy="88639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/>
                <a:cs typeface="Calibri"/>
              </a:rPr>
              <a:t>Figure 1. Electronics wiring layout</a:t>
            </a:r>
            <a:endParaRPr lang="en-US" sz="3600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9C61A-548D-4CEE-B279-427F924606BA}"/>
              </a:ext>
            </a:extLst>
          </p:cNvPr>
          <p:cNvSpPr txBox="1"/>
          <p:nvPr/>
        </p:nvSpPr>
        <p:spPr>
          <a:xfrm>
            <a:off x="54545666" y="94133729"/>
            <a:ext cx="9875520" cy="325001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129">
                <a:cs typeface="Calibri"/>
              </a:rPr>
              <a:t>Pic of window </a:t>
            </a:r>
          </a:p>
          <a:p>
            <a:r>
              <a:rPr lang="en-US" sz="26129">
                <a:cs typeface="Calibri"/>
              </a:rPr>
              <a:t>And pic of floor assembled</a:t>
            </a:r>
            <a:endParaRPr lang="en-US" sz="26129" dirty="0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F307D-AE2B-44B9-9214-7B7D708BA87A}"/>
              </a:ext>
            </a:extLst>
          </p:cNvPr>
          <p:cNvSpPr txBox="1"/>
          <p:nvPr/>
        </p:nvSpPr>
        <p:spPr>
          <a:xfrm>
            <a:off x="1079461" y="24791878"/>
            <a:ext cx="12212291" cy="71404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500" b="1" dirty="0">
                <a:solidFill>
                  <a:srgbClr val="2233F2"/>
                </a:solidFill>
                <a:latin typeface="Stencil" panose="040409050D0802020404" pitchFamily="82" charset="0"/>
              </a:rPr>
              <a:t>Progress</a:t>
            </a:r>
            <a:endParaRPr lang="en-US" sz="5500" dirty="0">
              <a:latin typeface="Stencil" panose="040409050D0802020404" pitchFamily="8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100" dirty="0">
                <a:latin typeface="Times New Roman"/>
                <a:cs typeface="Times New Roman"/>
              </a:rPr>
              <a:t>Attached steel sheets to wooden floor section with liquid nails 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100" dirty="0">
                <a:latin typeface="Times New Roman"/>
                <a:cs typeface="Times New Roman"/>
              </a:rPr>
              <a:t>Cut ventilation into ceiling 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100" dirty="0">
                <a:latin typeface="Times New Roman"/>
                <a:cs typeface="Times New Roman"/>
              </a:rPr>
              <a:t>Attached LED lights to ceiling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100" dirty="0">
                <a:latin typeface="Times New Roman"/>
                <a:cs typeface="Times New Roman"/>
              </a:rPr>
              <a:t>Cut polycarbonate for windows/doors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100" dirty="0">
                <a:latin typeface="Times New Roman"/>
                <a:cs typeface="Times New Roman"/>
              </a:rPr>
              <a:t>Attached hinges and latches to frame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100" dirty="0">
                <a:latin typeface="Times New Roman"/>
                <a:cs typeface="Times New Roman"/>
              </a:rPr>
              <a:t>Attached angle iron to floor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100" dirty="0">
                <a:latin typeface="Times New Roman"/>
                <a:cs typeface="Times New Roman"/>
              </a:rPr>
              <a:t> Painted arena frame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100" dirty="0">
                <a:latin typeface="Times New Roman"/>
                <a:cs typeface="Times New Roman"/>
              </a:rPr>
              <a:t>Completed button and timer display</a:t>
            </a:r>
          </a:p>
          <a:p>
            <a:pPr marL="685800" indent="-685800">
              <a:buFont typeface="Wingdings"/>
              <a:buChar char="ü"/>
            </a:pPr>
            <a:endParaRPr lang="en-US" sz="3400" dirty="0">
              <a:latin typeface="Times New Roman"/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CB8A79-AD9E-4A68-999F-B3487BB30B48}"/>
              </a:ext>
            </a:extLst>
          </p:cNvPr>
          <p:cNvSpPr txBox="1"/>
          <p:nvPr/>
        </p:nvSpPr>
        <p:spPr>
          <a:xfrm>
            <a:off x="14061860" y="27472890"/>
            <a:ext cx="15427539" cy="461664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500" b="1" dirty="0">
                <a:solidFill>
                  <a:srgbClr val="2233F2"/>
                </a:solidFill>
                <a:latin typeface="Stencil" panose="040409050D0802020404" pitchFamily="82" charset="0"/>
                <a:cs typeface="Calibri"/>
              </a:rPr>
              <a:t>Future Improvements</a:t>
            </a:r>
            <a:endParaRPr lang="en-US" sz="5500" dirty="0">
              <a:latin typeface="Stencil" panose="040409050D0802020404" pitchFamily="82" charset="0"/>
            </a:endParaRPr>
          </a:p>
          <a:p>
            <a:r>
              <a:rPr lang="en-US" sz="4100" dirty="0">
                <a:latin typeface="Times New Roman"/>
                <a:cs typeface="Calibri"/>
              </a:rPr>
              <a:t>Repair warped floor</a:t>
            </a:r>
          </a:p>
          <a:p>
            <a:r>
              <a:rPr lang="en-US" sz="4100" dirty="0">
                <a:latin typeface="Times New Roman"/>
                <a:cs typeface="Calibri"/>
              </a:rPr>
              <a:t>Setup timer and electronics</a:t>
            </a:r>
          </a:p>
          <a:p>
            <a:r>
              <a:rPr lang="en-US" sz="4100" dirty="0">
                <a:latin typeface="Times New Roman"/>
                <a:cs typeface="Calibri"/>
              </a:rPr>
              <a:t>Add 3D printed timer case </a:t>
            </a:r>
          </a:p>
          <a:p>
            <a:r>
              <a:rPr lang="en-US" sz="4100" dirty="0">
                <a:latin typeface="Times New Roman"/>
                <a:cs typeface="Calibri"/>
              </a:rPr>
              <a:t>Add ¾’’ x ¾’’ aluminum angle to windows</a:t>
            </a:r>
          </a:p>
          <a:p>
            <a:r>
              <a:rPr lang="en-US" sz="4100" dirty="0">
                <a:latin typeface="Times New Roman"/>
                <a:cs typeface="Calibri"/>
              </a:rPr>
              <a:t>Add obstacles</a:t>
            </a:r>
          </a:p>
          <a:p>
            <a:endParaRPr lang="en-US" sz="3400" dirty="0">
              <a:latin typeface="Times New Roman"/>
              <a:cs typeface="Calibri"/>
            </a:endParaRPr>
          </a:p>
        </p:txBody>
      </p:sp>
      <p:pic>
        <p:nvPicPr>
          <p:cNvPr id="10" name="Picture 14" descr="A group of people in a room&#10;&#10;Description automatically generated">
            <a:extLst>
              <a:ext uri="{FF2B5EF4-FFF2-40B4-BE49-F238E27FC236}">
                <a16:creationId xmlns:a16="http://schemas.microsoft.com/office/drawing/2014/main" id="{2DA29F6C-C456-47BD-900D-2CA05710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4916" y="14583628"/>
            <a:ext cx="14662956" cy="11299236"/>
          </a:xfrm>
          <a:prstGeom prst="rect">
            <a:avLst/>
          </a:prstGeom>
        </p:spPr>
      </p:pic>
      <p:pic>
        <p:nvPicPr>
          <p:cNvPr id="17" name="Picture 18" descr="A picture containing indoor, ceiling, building, platform&#10;&#10;Description automatically generated">
            <a:extLst>
              <a:ext uri="{FF2B5EF4-FFF2-40B4-BE49-F238E27FC236}">
                <a16:creationId xmlns:a16="http://schemas.microsoft.com/office/drawing/2014/main" id="{F338A828-6B05-4334-996D-1384D8B2F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9265" y="9945562"/>
            <a:ext cx="10471916" cy="78134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87C5CE-C3C5-4755-A9A3-9162975B05E8}"/>
              </a:ext>
            </a:extLst>
          </p:cNvPr>
          <p:cNvSpPr txBox="1"/>
          <p:nvPr/>
        </p:nvSpPr>
        <p:spPr>
          <a:xfrm>
            <a:off x="14464915" y="26058471"/>
            <a:ext cx="6256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Times New Roman"/>
                <a:cs typeface="Calibri"/>
              </a:rPr>
              <a:t>Figure 2. Completed arena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7FA65-A9FC-4A29-ABDE-F4FAFEAC56AD}"/>
              </a:ext>
            </a:extLst>
          </p:cNvPr>
          <p:cNvSpPr txBox="1"/>
          <p:nvPr/>
        </p:nvSpPr>
        <p:spPr>
          <a:xfrm>
            <a:off x="31309265" y="17850668"/>
            <a:ext cx="57835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Times New Roman"/>
                <a:cs typeface="Calibri"/>
              </a:rPr>
              <a:t>Figure 3. Robot testing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A01A92-1E51-4DC8-A73F-118815085D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4438" b="19570"/>
          <a:stretch/>
        </p:blipFill>
        <p:spPr>
          <a:xfrm>
            <a:off x="31309265" y="18832079"/>
            <a:ext cx="10471916" cy="72263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EC7A39-C0EA-4996-8333-1998CA3394E1}"/>
              </a:ext>
            </a:extLst>
          </p:cNvPr>
          <p:cNvSpPr txBox="1"/>
          <p:nvPr/>
        </p:nvSpPr>
        <p:spPr>
          <a:xfrm>
            <a:off x="31309265" y="26241704"/>
            <a:ext cx="819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Robot crashing into window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343</Words>
  <Application>Microsoft Office PowerPoint</Application>
  <PresentationFormat>Custom</PresentationFormat>
  <Paragraphs>110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Stencil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Leonor Merino</dc:creator>
  <cp:lastModifiedBy>Leonor Merino</cp:lastModifiedBy>
  <cp:revision>1455</cp:revision>
  <dcterms:created xsi:type="dcterms:W3CDTF">2020-11-17T03:43:53Z</dcterms:created>
  <dcterms:modified xsi:type="dcterms:W3CDTF">2020-12-02T07:45:47Z</dcterms:modified>
</cp:coreProperties>
</file>