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30"/>
  </p:notesMasterIdLst>
  <p:handoutMasterIdLst>
    <p:handoutMasterId r:id="rId31"/>
  </p:handoutMasterIdLst>
  <p:sldIdLst>
    <p:sldId id="380" r:id="rId2"/>
    <p:sldId id="485" r:id="rId3"/>
    <p:sldId id="499" r:id="rId4"/>
    <p:sldId id="389" r:id="rId5"/>
    <p:sldId id="453" r:id="rId6"/>
    <p:sldId id="451" r:id="rId7"/>
    <p:sldId id="391" r:id="rId8"/>
    <p:sldId id="484" r:id="rId9"/>
    <p:sldId id="490" r:id="rId10"/>
    <p:sldId id="474" r:id="rId11"/>
    <p:sldId id="477" r:id="rId12"/>
    <p:sldId id="491" r:id="rId13"/>
    <p:sldId id="492" r:id="rId14"/>
    <p:sldId id="495" r:id="rId15"/>
    <p:sldId id="494" r:id="rId16"/>
    <p:sldId id="493" r:id="rId17"/>
    <p:sldId id="463" r:id="rId18"/>
    <p:sldId id="480" r:id="rId19"/>
    <p:sldId id="482" r:id="rId20"/>
    <p:sldId id="439" r:id="rId21"/>
    <p:sldId id="497" r:id="rId22"/>
    <p:sldId id="498" r:id="rId23"/>
    <p:sldId id="496" r:id="rId24"/>
    <p:sldId id="486" r:id="rId25"/>
    <p:sldId id="487" r:id="rId26"/>
    <p:sldId id="488" r:id="rId27"/>
    <p:sldId id="489" r:id="rId28"/>
    <p:sldId id="358"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226"/>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30" autoAdjust="0"/>
  </p:normalViewPr>
  <p:slideViewPr>
    <p:cSldViewPr>
      <p:cViewPr varScale="1">
        <p:scale>
          <a:sx n="67" d="100"/>
          <a:sy n="67" d="100"/>
        </p:scale>
        <p:origin x="78" y="204"/>
      </p:cViewPr>
      <p:guideLst>
        <p:guide orient="horz" pos="2160"/>
        <p:guide pos="2880"/>
      </p:guideLst>
    </p:cSldViewPr>
  </p:slideViewPr>
  <p:notesTextViewPr>
    <p:cViewPr>
      <p:scale>
        <a:sx n="1" d="1"/>
        <a:sy n="1" d="1"/>
      </p:scale>
      <p:origin x="0" y="0"/>
    </p:cViewPr>
  </p:notesTextViewPr>
  <p:sorterViewPr>
    <p:cViewPr>
      <p:scale>
        <a:sx n="60" d="100"/>
        <a:sy n="60" d="100"/>
      </p:scale>
      <p:origin x="0" y="996"/>
    </p:cViewPr>
  </p:sorterViewPr>
  <p:notesViewPr>
    <p:cSldViewPr>
      <p:cViewPr varScale="1">
        <p:scale>
          <a:sx n="99" d="100"/>
          <a:sy n="99" d="100"/>
        </p:scale>
        <p:origin x="-261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r>
              <a:rPr lang="en-US" dirty="0"/>
              <a:t>Tech Title IX Adjudicator Training- Jan. 2019</a:t>
            </a:r>
          </a:p>
        </p:txBody>
      </p:sp>
      <p:sp>
        <p:nvSpPr>
          <p:cNvPr id="3" name="Slide Number Placeholder 2"/>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12AC0481-A1CC-40FE-B5AA-7F5DC047C549}" type="slidenum">
              <a:rPr lang="en-US" smtClean="0"/>
              <a:t>‹#›</a:t>
            </a:fld>
            <a:endParaRPr lang="en-US" dirty="0"/>
          </a:p>
        </p:txBody>
      </p:sp>
    </p:spTree>
    <p:extLst>
      <p:ext uri="{BB962C8B-B14F-4D97-AF65-F5344CB8AC3E}">
        <p14:creationId xmlns:p14="http://schemas.microsoft.com/office/powerpoint/2010/main" val="1960966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dirty="0"/>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6C3CF9BA-9FA7-4316-A0D9-A848E3B65954}" type="datetimeFigureOut">
              <a:rPr lang="en-US" smtClean="0"/>
              <a:t>9/22/2026</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9EB4EA22-3A11-402B-B107-4F8FC983AF52}" type="slidenum">
              <a:rPr lang="en-US" smtClean="0"/>
              <a:t>‹#›</a:t>
            </a:fld>
            <a:endParaRPr lang="en-US" dirty="0"/>
          </a:p>
        </p:txBody>
      </p:sp>
    </p:spTree>
    <p:extLst>
      <p:ext uri="{BB962C8B-B14F-4D97-AF65-F5344CB8AC3E}">
        <p14:creationId xmlns:p14="http://schemas.microsoft.com/office/powerpoint/2010/main" val="1648966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dirty="0"/>
          </a:p>
        </p:txBody>
      </p:sp>
    </p:spTree>
    <p:extLst>
      <p:ext uri="{BB962C8B-B14F-4D97-AF65-F5344CB8AC3E}">
        <p14:creationId xmlns:p14="http://schemas.microsoft.com/office/powerpoint/2010/main" val="643179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B4EA22-3A11-402B-B107-4F8FC983AF52}" type="slidenum">
              <a:rPr lang="en-US" smtClean="0"/>
              <a:t>7</a:t>
            </a:fld>
            <a:endParaRPr lang="en-US" dirty="0"/>
          </a:p>
        </p:txBody>
      </p:sp>
    </p:spTree>
    <p:extLst>
      <p:ext uri="{BB962C8B-B14F-4D97-AF65-F5344CB8AC3E}">
        <p14:creationId xmlns:p14="http://schemas.microsoft.com/office/powerpoint/2010/main" val="2258595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73EC18-EAFE-42FC-A8C3-246699ADDB5E}"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2A396D-4FB9-4DBB-BB6B-9AD055AA93DA}" type="slidenum">
              <a:rPr lang="en-US" smtClean="0"/>
              <a:t>‹#›</a:t>
            </a:fld>
            <a:endParaRPr lang="en-US" dirty="0"/>
          </a:p>
        </p:txBody>
      </p:sp>
    </p:spTree>
    <p:extLst>
      <p:ext uri="{BB962C8B-B14F-4D97-AF65-F5344CB8AC3E}">
        <p14:creationId xmlns:p14="http://schemas.microsoft.com/office/powerpoint/2010/main" val="622752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73EC18-EAFE-42FC-A8C3-246699ADDB5E}"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2A396D-4FB9-4DBB-BB6B-9AD055AA93DA}" type="slidenum">
              <a:rPr lang="en-US" smtClean="0"/>
              <a:t>‹#›</a:t>
            </a:fld>
            <a:endParaRPr lang="en-US" dirty="0"/>
          </a:p>
        </p:txBody>
      </p:sp>
    </p:spTree>
    <p:extLst>
      <p:ext uri="{BB962C8B-B14F-4D97-AF65-F5344CB8AC3E}">
        <p14:creationId xmlns:p14="http://schemas.microsoft.com/office/powerpoint/2010/main" val="2334890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73EC18-EAFE-42FC-A8C3-246699ADDB5E}"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2A396D-4FB9-4DBB-BB6B-9AD055AA93DA}" type="slidenum">
              <a:rPr lang="en-US" smtClean="0"/>
              <a:t>‹#›</a:t>
            </a:fld>
            <a:endParaRPr lang="en-US" dirty="0"/>
          </a:p>
        </p:txBody>
      </p:sp>
    </p:spTree>
    <p:extLst>
      <p:ext uri="{BB962C8B-B14F-4D97-AF65-F5344CB8AC3E}">
        <p14:creationId xmlns:p14="http://schemas.microsoft.com/office/powerpoint/2010/main" val="1276865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73EC18-EAFE-42FC-A8C3-246699ADDB5E}"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2A396D-4FB9-4DBB-BB6B-9AD055AA93DA}" type="slidenum">
              <a:rPr lang="en-US" smtClean="0"/>
              <a:t>‹#›</a:t>
            </a:fld>
            <a:endParaRPr lang="en-US" dirty="0"/>
          </a:p>
        </p:txBody>
      </p:sp>
    </p:spTree>
    <p:extLst>
      <p:ext uri="{BB962C8B-B14F-4D97-AF65-F5344CB8AC3E}">
        <p14:creationId xmlns:p14="http://schemas.microsoft.com/office/powerpoint/2010/main" val="413556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73EC18-EAFE-42FC-A8C3-246699ADDB5E}" type="datetimeFigureOut">
              <a:rPr lang="en-US" smtClean="0"/>
              <a:t>9/22/2026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52A396D-4FB9-4DBB-BB6B-9AD055AA93DA}" type="slidenum">
              <a:rPr lang="en-US" smtClean="0"/>
              <a:t>‹#›</a:t>
            </a:fld>
            <a:endParaRPr lang="en-US" dirty="0"/>
          </a:p>
        </p:txBody>
      </p:sp>
    </p:spTree>
    <p:extLst>
      <p:ext uri="{BB962C8B-B14F-4D97-AF65-F5344CB8AC3E}">
        <p14:creationId xmlns:p14="http://schemas.microsoft.com/office/powerpoint/2010/main" val="2456556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73EC18-EAFE-42FC-A8C3-246699ADDB5E}" type="datetimeFigureOut">
              <a:rPr lang="en-US" smtClean="0"/>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52A396D-4FB9-4DBB-BB6B-9AD055AA93DA}" type="slidenum">
              <a:rPr lang="en-US" smtClean="0"/>
              <a:t>‹#›</a:t>
            </a:fld>
            <a:endParaRPr lang="en-US" dirty="0"/>
          </a:p>
        </p:txBody>
      </p:sp>
    </p:spTree>
    <p:extLst>
      <p:ext uri="{BB962C8B-B14F-4D97-AF65-F5344CB8AC3E}">
        <p14:creationId xmlns:p14="http://schemas.microsoft.com/office/powerpoint/2010/main" val="1234602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73EC18-EAFE-42FC-A8C3-246699ADDB5E}" type="datetimeFigureOut">
              <a:rPr lang="en-US" smtClean="0"/>
              <a:t>9/22/2026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52A396D-4FB9-4DBB-BB6B-9AD055AA93DA}" type="slidenum">
              <a:rPr lang="en-US" smtClean="0"/>
              <a:t>‹#›</a:t>
            </a:fld>
            <a:endParaRPr lang="en-US" dirty="0"/>
          </a:p>
        </p:txBody>
      </p:sp>
    </p:spTree>
    <p:extLst>
      <p:ext uri="{BB962C8B-B14F-4D97-AF65-F5344CB8AC3E}">
        <p14:creationId xmlns:p14="http://schemas.microsoft.com/office/powerpoint/2010/main" val="565083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73EC18-EAFE-42FC-A8C3-246699ADDB5E}"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2A396D-4FB9-4DBB-BB6B-9AD055AA93DA}" type="slidenum">
              <a:rPr lang="en-US" smtClean="0"/>
              <a:t>‹#›</a:t>
            </a:fld>
            <a:endParaRPr lang="en-US" dirty="0"/>
          </a:p>
        </p:txBody>
      </p:sp>
    </p:spTree>
    <p:extLst>
      <p:ext uri="{BB962C8B-B14F-4D97-AF65-F5344CB8AC3E}">
        <p14:creationId xmlns:p14="http://schemas.microsoft.com/office/powerpoint/2010/main" val="2992230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73EC18-EAFE-42FC-A8C3-246699ADDB5E}" type="datetimeFigureOut">
              <a:rPr lang="en-US" smtClean="0"/>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2A396D-4FB9-4DBB-BB6B-9AD055AA93DA}" type="slidenum">
              <a:rPr lang="en-US" smtClean="0"/>
              <a:t>‹#›</a:t>
            </a:fld>
            <a:endParaRPr lang="en-US" dirty="0"/>
          </a:p>
        </p:txBody>
      </p:sp>
    </p:spTree>
    <p:extLst>
      <p:ext uri="{BB962C8B-B14F-4D97-AF65-F5344CB8AC3E}">
        <p14:creationId xmlns:p14="http://schemas.microsoft.com/office/powerpoint/2010/main" val="1572785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73EC18-EAFE-42FC-A8C3-246699ADDB5E}"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2A396D-4FB9-4DBB-BB6B-9AD055AA93DA}" type="slidenum">
              <a:rPr lang="en-US" smtClean="0"/>
              <a:t>‹#›</a:t>
            </a:fld>
            <a:endParaRPr lang="en-US" dirty="0"/>
          </a:p>
        </p:txBody>
      </p:sp>
    </p:spTree>
    <p:extLst>
      <p:ext uri="{BB962C8B-B14F-4D97-AF65-F5344CB8AC3E}">
        <p14:creationId xmlns:p14="http://schemas.microsoft.com/office/powerpoint/2010/main" val="3081223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73EC18-EAFE-42FC-A8C3-246699ADDB5E}"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2A396D-4FB9-4DBB-BB6B-9AD055AA93DA}" type="slidenum">
              <a:rPr lang="en-US" smtClean="0"/>
              <a:t>‹#›</a:t>
            </a:fld>
            <a:endParaRPr lang="en-US" dirty="0"/>
          </a:p>
        </p:txBody>
      </p:sp>
    </p:spTree>
    <p:extLst>
      <p:ext uri="{BB962C8B-B14F-4D97-AF65-F5344CB8AC3E}">
        <p14:creationId xmlns:p14="http://schemas.microsoft.com/office/powerpoint/2010/main" val="3239849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4">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7D4B28D-BD47-8092-F202-DCD18D1BAEA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835819" y="1198517"/>
            <a:ext cx="3328988" cy="4438650"/>
          </a:xfrm>
          <a:prstGeom prst="rect">
            <a:avLst/>
          </a:prstGeom>
        </p:spPr>
      </p:pic>
      <p:sp>
        <p:nvSpPr>
          <p:cNvPr id="2" name="Title 1">
            <a:extLst>
              <a:ext uri="{FF2B5EF4-FFF2-40B4-BE49-F238E27FC236}">
                <a16:creationId xmlns:a16="http://schemas.microsoft.com/office/drawing/2014/main" id="{6DD4D61D-AA1D-D414-2D63-F3B4B0760D17}"/>
              </a:ext>
            </a:extLst>
          </p:cNvPr>
          <p:cNvSpPr>
            <a:spLocks noGrp="1"/>
          </p:cNvSpPr>
          <p:nvPr>
            <p:ph type="title"/>
          </p:nvPr>
        </p:nvSpPr>
        <p:spPr>
          <a:xfrm>
            <a:off x="1448031" y="2801929"/>
            <a:ext cx="6515101" cy="2565902"/>
          </a:xfrm>
        </p:spPr>
        <p:txBody>
          <a:bodyPr anchor="b">
            <a:normAutofit/>
          </a:bodyPr>
          <a:lstStyle>
            <a:lvl1pPr>
              <a:lnSpc>
                <a:spcPct val="80000"/>
              </a:lnSpc>
              <a:defRPr sz="4950">
                <a:latin typeface="+mj-lt"/>
              </a:defRPr>
            </a:lvl1pPr>
          </a:lstStyle>
          <a:p>
            <a:r>
              <a:rPr lang="en-US"/>
              <a:t>Click to edit Master title style</a:t>
            </a:r>
            <a:endParaRPr lang="en-US" dirty="0"/>
          </a:p>
        </p:txBody>
      </p:sp>
      <p:sp>
        <p:nvSpPr>
          <p:cNvPr id="9" name="Text Placeholder 8">
            <a:extLst>
              <a:ext uri="{FF2B5EF4-FFF2-40B4-BE49-F238E27FC236}">
                <a16:creationId xmlns:a16="http://schemas.microsoft.com/office/drawing/2014/main" id="{D1B0EE02-7A0B-46A0-5F6E-CFBC94BDF56D}"/>
              </a:ext>
            </a:extLst>
          </p:cNvPr>
          <p:cNvSpPr>
            <a:spLocks noGrp="1"/>
          </p:cNvSpPr>
          <p:nvPr>
            <p:ph type="body" sz="quarter" idx="13"/>
          </p:nvPr>
        </p:nvSpPr>
        <p:spPr>
          <a:xfrm>
            <a:off x="1009568" y="1726269"/>
            <a:ext cx="2268674" cy="547908"/>
          </a:xfrm>
        </p:spPr>
        <p:txBody>
          <a:bodyPr>
            <a:noAutofit/>
          </a:bodyPr>
          <a:lstStyle>
            <a:lvl1pPr marL="0" indent="0">
              <a:buNone/>
              <a:defRPr sz="1200"/>
            </a:lvl1pPr>
            <a:lvl2pPr marL="171450" indent="0">
              <a:buNone/>
              <a:defRPr sz="1050"/>
            </a:lvl2pPr>
            <a:lvl3pPr marL="342900" indent="0">
              <a:buNone/>
              <a:defRPr sz="900"/>
            </a:lvl3pPr>
            <a:lvl4pPr marL="514350" indent="0">
              <a:buNone/>
              <a:defRPr sz="825"/>
            </a:lvl4pPr>
            <a:lvl5pPr marL="685800" indent="0">
              <a:buNone/>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3667AE0A-CAE3-D199-2942-E05831D340A1}"/>
              </a:ext>
            </a:extLst>
          </p:cNvPr>
          <p:cNvSpPr>
            <a:spLocks noGrp="1"/>
          </p:cNvSpPr>
          <p:nvPr>
            <p:ph type="dt" sz="half" idx="10"/>
          </p:nvPr>
        </p:nvSpPr>
        <p:spPr>
          <a:xfrm>
            <a:off x="260349" y="6529916"/>
            <a:ext cx="2463256" cy="328084"/>
          </a:xfrm>
          <a:prstGeom prst="rect">
            <a:avLst/>
          </a:prstGeom>
        </p:spPr>
        <p:txBody>
          <a:bodyPr/>
          <a:lstStyle/>
          <a:p>
            <a:fld id="{BE4564F8-E916-4EFF-887D-D1E1BBF6454B}" type="datetime1">
              <a:rPr lang="en-US" smtClean="0"/>
              <a:t>9/22/2026</a:t>
            </a:fld>
            <a:endParaRPr lang="en-US" dirty="0"/>
          </a:p>
        </p:txBody>
      </p:sp>
      <p:sp>
        <p:nvSpPr>
          <p:cNvPr id="4" name="Footer Placeholder 3">
            <a:extLst>
              <a:ext uri="{FF2B5EF4-FFF2-40B4-BE49-F238E27FC236}">
                <a16:creationId xmlns:a16="http://schemas.microsoft.com/office/drawing/2014/main" id="{BFDFBF0A-E355-74AD-4A6E-8FD2BD7A6CAA}"/>
              </a:ext>
            </a:extLst>
          </p:cNvPr>
          <p:cNvSpPr>
            <a:spLocks noGrp="1"/>
          </p:cNvSpPr>
          <p:nvPr>
            <p:ph type="ftr" sz="quarter" idx="11"/>
          </p:nvPr>
        </p:nvSpPr>
        <p:spPr>
          <a:xfrm>
            <a:off x="6495015" y="6529916"/>
            <a:ext cx="2104054"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D971D965-1C87-6430-A8A7-B6EB43D86FCD}"/>
              </a:ext>
            </a:extLst>
          </p:cNvPr>
          <p:cNvSpPr>
            <a:spLocks noGrp="1"/>
          </p:cNvSpPr>
          <p:nvPr>
            <p:ph type="sldNum" sz="quarter" idx="12"/>
          </p:nvPr>
        </p:nvSpPr>
        <p:spPr>
          <a:xfrm>
            <a:off x="8561746" y="6529916"/>
            <a:ext cx="321905" cy="328084"/>
          </a:xfrm>
          <a:prstGeom prst="rect">
            <a:avLst/>
          </a:prstGeom>
        </p:spPr>
        <p:txBody>
          <a:bodyPr/>
          <a:lstStyle/>
          <a:p>
            <a:fld id="{CC057153-B650-4DEB-B370-79DDCFDCE934}" type="slidenum">
              <a:rPr lang="en-US" smtClean="0"/>
              <a:t>‹#›</a:t>
            </a:fld>
            <a:endParaRPr lang="en-US" dirty="0"/>
          </a:p>
        </p:txBody>
      </p:sp>
      <p:cxnSp>
        <p:nvCxnSpPr>
          <p:cNvPr id="11" name="Straight Connector 10">
            <a:extLst>
              <a:ext uri="{FF2B5EF4-FFF2-40B4-BE49-F238E27FC236}">
                <a16:creationId xmlns:a16="http://schemas.microsoft.com/office/drawing/2014/main" id="{57236231-7728-F430-19B7-A4956EAFC196}"/>
              </a:ext>
            </a:extLst>
          </p:cNvPr>
          <p:cNvCxnSpPr/>
          <p:nvPr/>
        </p:nvCxnSpPr>
        <p:spPr>
          <a:xfrm>
            <a:off x="1087821" y="2522483"/>
            <a:ext cx="0" cy="262495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8679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4652" y="907303"/>
            <a:ext cx="3271266" cy="1386965"/>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44652" y="2438545"/>
            <a:ext cx="3275188" cy="3512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989A950D-4E95-617D-73A8-2088AA91A845}"/>
              </a:ext>
            </a:extLst>
          </p:cNvPr>
          <p:cNvSpPr>
            <a:spLocks noGrp="1"/>
          </p:cNvSpPr>
          <p:nvPr>
            <p:ph type="pic" sz="quarter" idx="13"/>
          </p:nvPr>
        </p:nvSpPr>
        <p:spPr>
          <a:xfrm>
            <a:off x="4312067" y="333756"/>
            <a:ext cx="4564904" cy="6190488"/>
          </a:xfrm>
          <a:custGeom>
            <a:avLst/>
            <a:gdLst>
              <a:gd name="connsiteX0" fmla="*/ 0 w 6086539"/>
              <a:gd name="connsiteY0" fmla="*/ 0 h 6181344"/>
              <a:gd name="connsiteX1" fmla="*/ 5900171 w 6086539"/>
              <a:gd name="connsiteY1" fmla="*/ 0 h 6181344"/>
              <a:gd name="connsiteX2" fmla="*/ 6086539 w 6086539"/>
              <a:gd name="connsiteY2" fmla="*/ 186368 h 6181344"/>
              <a:gd name="connsiteX3" fmla="*/ 6086539 w 6086539"/>
              <a:gd name="connsiteY3" fmla="*/ 5994976 h 6181344"/>
              <a:gd name="connsiteX4" fmla="*/ 5900171 w 6086539"/>
              <a:gd name="connsiteY4" fmla="*/ 6181344 h 6181344"/>
              <a:gd name="connsiteX5" fmla="*/ 0 w 6086539"/>
              <a:gd name="connsiteY5" fmla="*/ 6181344 h 618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539" h="6181344">
                <a:moveTo>
                  <a:pt x="0" y="0"/>
                </a:moveTo>
                <a:lnTo>
                  <a:pt x="5900171" y="0"/>
                </a:lnTo>
                <a:cubicBezTo>
                  <a:pt x="6003099" y="0"/>
                  <a:pt x="6086539" y="83440"/>
                  <a:pt x="6086539" y="186368"/>
                </a:cubicBezTo>
                <a:lnTo>
                  <a:pt x="6086539" y="5994976"/>
                </a:lnTo>
                <a:cubicBezTo>
                  <a:pt x="6086539" y="6097904"/>
                  <a:pt x="6003099" y="6181344"/>
                  <a:pt x="5900171" y="6181344"/>
                </a:cubicBezTo>
                <a:lnTo>
                  <a:pt x="0" y="6181344"/>
                </a:lnTo>
                <a:close/>
              </a:path>
            </a:pathLst>
          </a:custGeom>
          <a:blipFill>
            <a:blip r:embed="rId2" cstate="print">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dirty="0"/>
              <a:t>Click icon to add picture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870" y="6529916"/>
            <a:ext cx="1523305" cy="328084"/>
          </a:xfrm>
          <a:prstGeom prst="rect">
            <a:avLst/>
          </a:prstGeom>
        </p:spPr>
        <p:txBody>
          <a:bodyPr/>
          <a:lstStyle/>
          <a:p>
            <a:fld id="{D5E635FD-01E5-4F9B-B7E3-4E8E4D553502}" type="datetime1">
              <a:rPr lang="en-US" smtClean="0"/>
              <a:t>9/22/2026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626175" y="6529916"/>
            <a:ext cx="2104054" cy="328084"/>
          </a:xfrm>
          <a:prstGeom prst="rect">
            <a:avLst/>
          </a:prstGeo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692906" y="6529916"/>
            <a:ext cx="321905" cy="328084"/>
          </a:xfrm>
          <a:prstGeom prst="rect">
            <a:avLst/>
          </a:prstGeo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4" name="Rectangle: Rounded Corners 3">
            <a:extLst>
              <a:ext uri="{FF2B5EF4-FFF2-40B4-BE49-F238E27FC236}">
                <a16:creationId xmlns:a16="http://schemas.microsoft.com/office/drawing/2014/main" id="{6C6B2973-B39B-795B-C998-BD99945AC583}"/>
              </a:ext>
            </a:extLst>
          </p:cNvPr>
          <p:cNvSpPr/>
          <p:nvPr/>
        </p:nvSpPr>
        <p:spPr>
          <a:xfrm>
            <a:off x="260350" y="328085"/>
            <a:ext cx="8623301"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3587641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74320" y="5218032"/>
            <a:ext cx="8595360" cy="786384"/>
          </a:xfrm>
        </p:spPr>
        <p:txBody>
          <a:bodyPr anchor="b">
            <a:normAutofit/>
          </a:bodyPr>
          <a:lstStyle>
            <a:lvl1pPr algn="l">
              <a:defRPr sz="3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74320" y="5972630"/>
            <a:ext cx="8595360" cy="480373"/>
          </a:xfrm>
        </p:spPr>
        <p:txBody>
          <a:bodyPr anchor="t">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1" y="1"/>
            <a:ext cx="9143999" cy="4986425"/>
          </a:xfrm>
          <a:blipFill dpi="0" rotWithShape="1">
            <a:blip r:embed="rId2" cstate="print">
              <a:alphaModFix amt="70000"/>
              <a:extLst>
                <a:ext uri="{28A0092B-C50C-407E-A947-70E740481C1C}">
                  <a14:useLocalDpi xmlns:a14="http://schemas.microsoft.com/office/drawing/2010/main" val="0"/>
                </a:ext>
              </a:extLst>
            </a:blip>
            <a:srcRect/>
            <a:stretch>
              <a:fillRect/>
            </a:stretch>
          </a:blipFill>
        </p:spPr>
        <p:txBody>
          <a:bodyPr/>
          <a:lstStyle/>
          <a:p>
            <a:r>
              <a:rPr lang="en-US" dirty="0"/>
              <a:t>Click icon to add picture</a:t>
            </a:r>
          </a:p>
        </p:txBody>
      </p:sp>
      <p:sp>
        <p:nvSpPr>
          <p:cNvPr id="4" name="Date Placeholder 2">
            <a:extLst>
              <a:ext uri="{FF2B5EF4-FFF2-40B4-BE49-F238E27FC236}">
                <a16:creationId xmlns:a16="http://schemas.microsoft.com/office/drawing/2014/main" id="{0FC0FA77-D157-35E3-0B4D-11C0F67E63F3}"/>
              </a:ext>
            </a:extLst>
          </p:cNvPr>
          <p:cNvSpPr>
            <a:spLocks noGrp="1"/>
          </p:cNvSpPr>
          <p:nvPr>
            <p:ph type="dt" sz="half" idx="10"/>
          </p:nvPr>
        </p:nvSpPr>
        <p:spPr>
          <a:xfrm>
            <a:off x="260349" y="6529916"/>
            <a:ext cx="2463256" cy="328084"/>
          </a:xfrm>
        </p:spPr>
        <p:txBody>
          <a:bodyPr/>
          <a:lstStyle/>
          <a:p>
            <a:fld id="{175A1B29-DFBD-4673-8328-3ED6619AAB50}" type="datetime1">
              <a:rPr lang="en-US" smtClean="0"/>
              <a:t>9/22/2026</a:t>
            </a:fld>
            <a:endParaRPr lang="en-US" dirty="0"/>
          </a:p>
        </p:txBody>
      </p:sp>
      <p:sp>
        <p:nvSpPr>
          <p:cNvPr id="5" name="Footer Placeholder 3">
            <a:extLst>
              <a:ext uri="{FF2B5EF4-FFF2-40B4-BE49-F238E27FC236}">
                <a16:creationId xmlns:a16="http://schemas.microsoft.com/office/drawing/2014/main" id="{9D55EDDF-CA01-E393-D8E9-0618A68B21A8}"/>
              </a:ext>
            </a:extLst>
          </p:cNvPr>
          <p:cNvSpPr>
            <a:spLocks noGrp="1"/>
          </p:cNvSpPr>
          <p:nvPr>
            <p:ph type="ftr" sz="quarter" idx="11"/>
          </p:nvPr>
        </p:nvSpPr>
        <p:spPr>
          <a:xfrm>
            <a:off x="6495015" y="6529916"/>
            <a:ext cx="2104054" cy="328084"/>
          </a:xfrm>
        </p:spPr>
        <p:txBody>
          <a:bodyPr/>
          <a:lstStyle/>
          <a:p>
            <a:r>
              <a:rPr lang="en-US" dirty="0"/>
              <a:t>Sample Footer Text</a:t>
            </a:r>
          </a:p>
        </p:txBody>
      </p:sp>
      <p:sp>
        <p:nvSpPr>
          <p:cNvPr id="6" name="Slide Number Placeholder 4">
            <a:extLst>
              <a:ext uri="{FF2B5EF4-FFF2-40B4-BE49-F238E27FC236}">
                <a16:creationId xmlns:a16="http://schemas.microsoft.com/office/drawing/2014/main" id="{AFD1BB6C-22F1-3135-9434-A294C25CC3D5}"/>
              </a:ext>
            </a:extLst>
          </p:cNvPr>
          <p:cNvSpPr>
            <a:spLocks noGrp="1"/>
          </p:cNvSpPr>
          <p:nvPr>
            <p:ph type="sldNum" sz="quarter" idx="12"/>
          </p:nvPr>
        </p:nvSpPr>
        <p:spPr>
          <a:xfrm>
            <a:off x="8561746" y="6529916"/>
            <a:ext cx="321905" cy="328084"/>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227268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Number Larg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783080" y="4421770"/>
            <a:ext cx="5644134" cy="1933310"/>
          </a:xfrm>
        </p:spPr>
        <p:txBody>
          <a:bodyPr>
            <a:normAutofit/>
          </a:bodyPr>
          <a:lstStyle>
            <a:lvl1pPr algn="ctr">
              <a:lnSpc>
                <a:spcPct val="110000"/>
              </a:lnSpc>
              <a:defRPr sz="1500" b="0" cap="none" baseline="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17220" y="1353388"/>
            <a:ext cx="7907274" cy="3273331"/>
          </a:xfrm>
        </p:spPr>
        <p:txBody>
          <a:bodyPr anchor="b">
            <a:normAutofit/>
          </a:bodyPr>
          <a:lstStyle>
            <a:lvl1pPr marL="0" indent="0" algn="ctr">
              <a:lnSpc>
                <a:spcPct val="90000"/>
              </a:lnSpc>
              <a:buNone/>
              <a:defRPr sz="15750" b="0">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260349" y="6529916"/>
            <a:ext cx="2463256" cy="328084"/>
          </a:xfrm>
          <a:prstGeom prst="rect">
            <a:avLst/>
          </a:prstGeom>
        </p:spPr>
        <p:txBody>
          <a:bodyPr/>
          <a:lstStyle/>
          <a:p>
            <a:fld id="{175A1B29-DFBD-4673-8328-3ED6619AAB50}" type="datetime1">
              <a:rPr lang="en-US" smtClean="0"/>
              <a:t>9/22/2026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a:xfrm>
            <a:off x="6495015" y="6529916"/>
            <a:ext cx="2104054"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8561746" y="6529916"/>
            <a:ext cx="321905" cy="328084"/>
          </a:xfrm>
          <a:prstGeom prst="rect">
            <a:avLst/>
          </a:prstGeom>
        </p:spPr>
        <p:txBody>
          <a:bodyPr/>
          <a:lstStyle/>
          <a:p>
            <a:fld id="{CC057153-B650-4DEB-B370-79DDCFDCE934}" type="slidenum">
              <a:rPr lang="en-US" smtClean="0"/>
              <a:t>‹#›</a:t>
            </a:fld>
            <a:endParaRPr lang="en-US" dirty="0"/>
          </a:p>
        </p:txBody>
      </p:sp>
      <p:sp>
        <p:nvSpPr>
          <p:cNvPr id="8" name="Rectangle: Rounded Corners 7">
            <a:extLst>
              <a:ext uri="{FF2B5EF4-FFF2-40B4-BE49-F238E27FC236}">
                <a16:creationId xmlns:a16="http://schemas.microsoft.com/office/drawing/2014/main" id="{A42EF41C-4509-4150-C0F1-83BB756ACF5F}"/>
              </a:ext>
            </a:extLst>
          </p:cNvPr>
          <p:cNvSpPr/>
          <p:nvPr/>
        </p:nvSpPr>
        <p:spPr>
          <a:xfrm>
            <a:off x="260350" y="328085"/>
            <a:ext cx="8623301"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36575711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17">
              <a:schemeClr val="bg1"/>
            </a:gs>
            <a:gs pos="72000">
              <a:schemeClr val="bg1"/>
            </a:gs>
            <a:gs pos="93000">
              <a:srgbClr val="F0EBD5"/>
            </a:gs>
            <a:gs pos="100000">
              <a:srgbClr val="D1C39F"/>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73EC18-EAFE-42FC-A8C3-246699ADDB5E}" type="datetimeFigureOut">
              <a:rPr lang="en-US" smtClean="0"/>
              <a:t>9/22/2026</a:t>
            </a:fld>
            <a:endParaRPr lang="en-US" dirty="0"/>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2A396D-4FB9-4DBB-BB6B-9AD055AA93DA}" type="slidenum">
              <a:rPr lang="en-US" smtClean="0"/>
              <a:t>‹#›</a:t>
            </a:fld>
            <a:endParaRPr lang="en-US" dirty="0"/>
          </a:p>
        </p:txBody>
      </p:sp>
    </p:spTree>
    <p:extLst>
      <p:ext uri="{BB962C8B-B14F-4D97-AF65-F5344CB8AC3E}">
        <p14:creationId xmlns:p14="http://schemas.microsoft.com/office/powerpoint/2010/main" val="383949618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nmt.edu/titleix/NMT%20Sexual%20Misconduct%20Policy%202019.pdf"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brainshark.com/trainedsolutions/nmtstudentv2tix" TargetMode="External"/><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www.jutice.gov/ovw/sexual-assault"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4.xml"/><Relationship Id="rId5" Type="http://schemas.openxmlformats.org/officeDocument/2006/relationships/hyperlink" Target="https://cm.maxient.com/reportingform.php?NewMexicoTech&amp;layout_id=1" TargetMode="External"/><Relationship Id="rId4" Type="http://schemas.openxmlformats.org/officeDocument/2006/relationships/hyperlink" Target="mailto:titleixcoordinator@nmt.edu"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nmt.edu/studentlife/dos/NMT%20Drug%20and%20Alcohol%20Policy.pdf" TargetMode="Externa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png"/><Relationship Id="rId3" Type="http://schemas.openxmlformats.org/officeDocument/2006/relationships/image" Target="../media/image17.jpeg"/><Relationship Id="rId7" Type="http://schemas.openxmlformats.org/officeDocument/2006/relationships/image" Target="../media/image21.jpeg"/><Relationship Id="rId12" Type="http://schemas.openxmlformats.org/officeDocument/2006/relationships/image" Target="../media/image26.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jpeg"/><Relationship Id="rId11" Type="http://schemas.openxmlformats.org/officeDocument/2006/relationships/image" Target="../media/image25.png"/><Relationship Id="rId5" Type="http://schemas.openxmlformats.org/officeDocument/2006/relationships/image" Target="../media/image19.jpeg"/><Relationship Id="rId10" Type="http://schemas.openxmlformats.org/officeDocument/2006/relationships/image" Target="../media/image24.png"/><Relationship Id="rId4" Type="http://schemas.openxmlformats.org/officeDocument/2006/relationships/image" Target="../media/image18.jpeg"/><Relationship Id="rId9" Type="http://schemas.openxmlformats.org/officeDocument/2006/relationships/image" Target="../media/image23.png"/></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9.jpe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mailto:deanofstudents@npe.nmt.edu" TargetMode="External"/><Relationship Id="rId1" Type="http://schemas.openxmlformats.org/officeDocument/2006/relationships/slideLayout" Target="../slideLayouts/slideLayout15.xml"/><Relationship Id="rId5" Type="http://schemas.openxmlformats.org/officeDocument/2006/relationships/image" Target="../media/image8.jpe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hyperlink" Target="mailto:titleixcoordinator@nmt.edu" TargetMode="External"/><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38697" y="5348015"/>
            <a:ext cx="560" cy="110938"/>
          </a:xfrm>
          <a:custGeom>
            <a:avLst/>
            <a:gdLst/>
            <a:ahLst/>
            <a:cxnLst/>
            <a:rect l="l" t="t" r="r" b="b"/>
            <a:pathLst>
              <a:path w="634" h="125729">
                <a:moveTo>
                  <a:pt x="0" y="125312"/>
                </a:moveTo>
                <a:lnTo>
                  <a:pt x="59" y="0"/>
                </a:lnTo>
                <a:lnTo>
                  <a:pt x="0" y="125312"/>
                </a:lnTo>
                <a:close/>
              </a:path>
            </a:pathLst>
          </a:custGeom>
          <a:solidFill>
            <a:srgbClr val="FFD441"/>
          </a:solidFill>
        </p:spPr>
        <p:txBody>
          <a:bodyPr wrap="square" lIns="0" tIns="0" rIns="0" bIns="0" rtlCol="0"/>
          <a:lstStyle/>
          <a:p>
            <a:endParaRPr sz="1588" dirty="0"/>
          </a:p>
        </p:txBody>
      </p:sp>
      <p:sp>
        <p:nvSpPr>
          <p:cNvPr id="3" name="object 3"/>
          <p:cNvSpPr/>
          <p:nvPr/>
        </p:nvSpPr>
        <p:spPr>
          <a:xfrm>
            <a:off x="538697" y="5458584"/>
            <a:ext cx="560" cy="996203"/>
          </a:xfrm>
          <a:custGeom>
            <a:avLst/>
            <a:gdLst/>
            <a:ahLst/>
            <a:cxnLst/>
            <a:rect l="l" t="t" r="r" b="b"/>
            <a:pathLst>
              <a:path w="634" h="1129029">
                <a:moveTo>
                  <a:pt x="0" y="1128804"/>
                </a:moveTo>
                <a:lnTo>
                  <a:pt x="57" y="0"/>
                </a:lnTo>
                <a:lnTo>
                  <a:pt x="0" y="1128804"/>
                </a:lnTo>
                <a:close/>
              </a:path>
            </a:pathLst>
          </a:custGeom>
          <a:solidFill>
            <a:srgbClr val="8E1121"/>
          </a:solidFill>
        </p:spPr>
        <p:txBody>
          <a:bodyPr wrap="square" lIns="0" tIns="0" rIns="0" bIns="0" rtlCol="0"/>
          <a:lstStyle/>
          <a:p>
            <a:endParaRPr sz="1588" dirty="0"/>
          </a:p>
        </p:txBody>
      </p:sp>
      <p:sp>
        <p:nvSpPr>
          <p:cNvPr id="4" name="object 4"/>
          <p:cNvSpPr/>
          <p:nvPr/>
        </p:nvSpPr>
        <p:spPr>
          <a:xfrm>
            <a:off x="764767" y="619719"/>
            <a:ext cx="338979" cy="338978"/>
          </a:xfrm>
          <a:custGeom>
            <a:avLst/>
            <a:gdLst/>
            <a:ahLst/>
            <a:cxnLst/>
            <a:rect l="l" t="t" r="r" b="b"/>
            <a:pathLst>
              <a:path w="384175" h="384175">
                <a:moveTo>
                  <a:pt x="190477" y="0"/>
                </a:moveTo>
                <a:lnTo>
                  <a:pt x="145491" y="5673"/>
                </a:lnTo>
                <a:lnTo>
                  <a:pt x="103894" y="21389"/>
                </a:lnTo>
                <a:lnTo>
                  <a:pt x="67304" y="45982"/>
                </a:lnTo>
                <a:lnTo>
                  <a:pt x="37149" y="78395"/>
                </a:lnTo>
                <a:lnTo>
                  <a:pt x="14986" y="117502"/>
                </a:lnTo>
                <a:lnTo>
                  <a:pt x="2337" y="162190"/>
                </a:lnTo>
                <a:lnTo>
                  <a:pt x="0" y="193329"/>
                </a:lnTo>
                <a:lnTo>
                  <a:pt x="707" y="208610"/>
                </a:lnTo>
                <a:lnTo>
                  <a:pt x="9845" y="252627"/>
                </a:lnTo>
                <a:lnTo>
                  <a:pt x="28638" y="292716"/>
                </a:lnTo>
                <a:lnTo>
                  <a:pt x="55976" y="327354"/>
                </a:lnTo>
                <a:lnTo>
                  <a:pt x="90748" y="355017"/>
                </a:lnTo>
                <a:lnTo>
                  <a:pt x="131844" y="374179"/>
                </a:lnTo>
                <a:lnTo>
                  <a:pt x="177851" y="383286"/>
                </a:lnTo>
                <a:lnTo>
                  <a:pt x="193343" y="383814"/>
                </a:lnTo>
                <a:lnTo>
                  <a:pt x="208625" y="383105"/>
                </a:lnTo>
                <a:lnTo>
                  <a:pt x="252640" y="373964"/>
                </a:lnTo>
                <a:lnTo>
                  <a:pt x="292727" y="355169"/>
                </a:lnTo>
                <a:lnTo>
                  <a:pt x="327362" y="327829"/>
                </a:lnTo>
                <a:lnTo>
                  <a:pt x="355022" y="293056"/>
                </a:lnTo>
                <a:lnTo>
                  <a:pt x="374183" y="251961"/>
                </a:lnTo>
                <a:lnTo>
                  <a:pt x="383291" y="205955"/>
                </a:lnTo>
                <a:lnTo>
                  <a:pt x="383821" y="190465"/>
                </a:lnTo>
                <a:lnTo>
                  <a:pt x="383113" y="175185"/>
                </a:lnTo>
                <a:lnTo>
                  <a:pt x="373976" y="131173"/>
                </a:lnTo>
                <a:lnTo>
                  <a:pt x="355183" y="91089"/>
                </a:lnTo>
                <a:lnTo>
                  <a:pt x="327844" y="56455"/>
                </a:lnTo>
                <a:lnTo>
                  <a:pt x="293072" y="28795"/>
                </a:lnTo>
                <a:lnTo>
                  <a:pt x="251977" y="9634"/>
                </a:lnTo>
                <a:lnTo>
                  <a:pt x="205969" y="528"/>
                </a:lnTo>
                <a:lnTo>
                  <a:pt x="190477" y="0"/>
                </a:lnTo>
                <a:close/>
              </a:path>
            </a:pathLst>
          </a:custGeom>
          <a:solidFill>
            <a:srgbClr val="ADB579"/>
          </a:solidFill>
        </p:spPr>
        <p:txBody>
          <a:bodyPr wrap="square" lIns="0" tIns="0" rIns="0" bIns="0" rtlCol="0"/>
          <a:lstStyle/>
          <a:p>
            <a:endParaRPr sz="1588" dirty="0"/>
          </a:p>
        </p:txBody>
      </p:sp>
      <p:sp>
        <p:nvSpPr>
          <p:cNvPr id="5" name="object 5"/>
          <p:cNvSpPr/>
          <p:nvPr/>
        </p:nvSpPr>
        <p:spPr>
          <a:xfrm>
            <a:off x="1111207" y="766825"/>
            <a:ext cx="238685" cy="238685"/>
          </a:xfrm>
          <a:custGeom>
            <a:avLst/>
            <a:gdLst/>
            <a:ahLst/>
            <a:cxnLst/>
            <a:rect l="l" t="t" r="r" b="b"/>
            <a:pathLst>
              <a:path w="270509" h="270509">
                <a:moveTo>
                  <a:pt x="136336" y="0"/>
                </a:moveTo>
                <a:lnTo>
                  <a:pt x="97988" y="5280"/>
                </a:lnTo>
                <a:lnTo>
                  <a:pt x="53005" y="28427"/>
                </a:lnTo>
                <a:lnTo>
                  <a:pt x="26333" y="56279"/>
                </a:lnTo>
                <a:lnTo>
                  <a:pt x="7823" y="91760"/>
                </a:lnTo>
                <a:lnTo>
                  <a:pt x="0" y="132463"/>
                </a:lnTo>
                <a:lnTo>
                  <a:pt x="370" y="145677"/>
                </a:lnTo>
                <a:lnTo>
                  <a:pt x="8929" y="183390"/>
                </a:lnTo>
                <a:lnTo>
                  <a:pt x="27625" y="216697"/>
                </a:lnTo>
                <a:lnTo>
                  <a:pt x="55210" y="243707"/>
                </a:lnTo>
                <a:lnTo>
                  <a:pt x="90083" y="262293"/>
                </a:lnTo>
                <a:lnTo>
                  <a:pt x="130452" y="270321"/>
                </a:lnTo>
                <a:lnTo>
                  <a:pt x="143829" y="270142"/>
                </a:lnTo>
                <a:lnTo>
                  <a:pt x="182045" y="262031"/>
                </a:lnTo>
                <a:lnTo>
                  <a:pt x="215886" y="243648"/>
                </a:lnTo>
                <a:lnTo>
                  <a:pt x="243112" y="216647"/>
                </a:lnTo>
                <a:lnTo>
                  <a:pt x="261916" y="182325"/>
                </a:lnTo>
                <a:lnTo>
                  <a:pt x="270381" y="135144"/>
                </a:lnTo>
                <a:lnTo>
                  <a:pt x="269747" y="122162"/>
                </a:lnTo>
                <a:lnTo>
                  <a:pt x="260556" y="85157"/>
                </a:lnTo>
                <a:lnTo>
                  <a:pt x="232876" y="42906"/>
                </a:lnTo>
                <a:lnTo>
                  <a:pt x="202029" y="18935"/>
                </a:lnTo>
                <a:lnTo>
                  <a:pt x="163805" y="3636"/>
                </a:lnTo>
                <a:lnTo>
                  <a:pt x="136336" y="0"/>
                </a:lnTo>
                <a:close/>
              </a:path>
            </a:pathLst>
          </a:custGeom>
          <a:solidFill>
            <a:srgbClr val="C99630"/>
          </a:solidFill>
        </p:spPr>
        <p:txBody>
          <a:bodyPr wrap="square" lIns="0" tIns="0" rIns="0" bIns="0" rtlCol="0"/>
          <a:lstStyle/>
          <a:p>
            <a:endParaRPr sz="1588" dirty="0"/>
          </a:p>
        </p:txBody>
      </p:sp>
      <p:sp>
        <p:nvSpPr>
          <p:cNvPr id="6" name="object 6"/>
          <p:cNvSpPr/>
          <p:nvPr/>
        </p:nvSpPr>
        <p:spPr>
          <a:xfrm>
            <a:off x="674019" y="1126480"/>
            <a:ext cx="281268" cy="281268"/>
          </a:xfrm>
          <a:custGeom>
            <a:avLst/>
            <a:gdLst/>
            <a:ahLst/>
            <a:cxnLst/>
            <a:rect l="l" t="t" r="r" b="b"/>
            <a:pathLst>
              <a:path w="318769" h="318769">
                <a:moveTo>
                  <a:pt x="154625" y="0"/>
                </a:moveTo>
                <a:lnTo>
                  <a:pt x="115943" y="5928"/>
                </a:lnTo>
                <a:lnTo>
                  <a:pt x="80522" y="20847"/>
                </a:lnTo>
                <a:lnTo>
                  <a:pt x="49790" y="43746"/>
                </a:lnTo>
                <a:lnTo>
                  <a:pt x="25179" y="73618"/>
                </a:lnTo>
                <a:lnTo>
                  <a:pt x="8117" y="109454"/>
                </a:lnTo>
                <a:lnTo>
                  <a:pt x="244" y="149717"/>
                </a:lnTo>
                <a:lnTo>
                  <a:pt x="0" y="163125"/>
                </a:lnTo>
                <a:lnTo>
                  <a:pt x="871" y="176331"/>
                </a:lnTo>
                <a:lnTo>
                  <a:pt x="9802" y="214204"/>
                </a:lnTo>
                <a:lnTo>
                  <a:pt x="27401" y="248334"/>
                </a:lnTo>
                <a:lnTo>
                  <a:pt x="52638" y="277278"/>
                </a:lnTo>
                <a:lnTo>
                  <a:pt x="84477" y="299592"/>
                </a:lnTo>
                <a:lnTo>
                  <a:pt x="121886" y="313832"/>
                </a:lnTo>
                <a:lnTo>
                  <a:pt x="162476" y="318305"/>
                </a:lnTo>
                <a:lnTo>
                  <a:pt x="175732" y="317486"/>
                </a:lnTo>
                <a:lnTo>
                  <a:pt x="213754" y="308683"/>
                </a:lnTo>
                <a:lnTo>
                  <a:pt x="248022" y="291190"/>
                </a:lnTo>
                <a:lnTo>
                  <a:pt x="277076" y="266070"/>
                </a:lnTo>
                <a:lnTo>
                  <a:pt x="299458" y="234389"/>
                </a:lnTo>
                <a:lnTo>
                  <a:pt x="313708" y="197211"/>
                </a:lnTo>
                <a:lnTo>
                  <a:pt x="318264" y="154182"/>
                </a:lnTo>
                <a:lnTo>
                  <a:pt x="317314" y="141046"/>
                </a:lnTo>
                <a:lnTo>
                  <a:pt x="308191" y="103389"/>
                </a:lnTo>
                <a:lnTo>
                  <a:pt x="290428" y="69461"/>
                </a:lnTo>
                <a:lnTo>
                  <a:pt x="265014" y="40683"/>
                </a:lnTo>
                <a:lnTo>
                  <a:pt x="232939" y="18475"/>
                </a:lnTo>
                <a:lnTo>
                  <a:pt x="195190" y="4257"/>
                </a:lnTo>
                <a:lnTo>
                  <a:pt x="154625" y="0"/>
                </a:lnTo>
                <a:close/>
              </a:path>
            </a:pathLst>
          </a:custGeom>
          <a:solidFill>
            <a:srgbClr val="91A5A4"/>
          </a:solidFill>
        </p:spPr>
        <p:txBody>
          <a:bodyPr wrap="square" lIns="0" tIns="0" rIns="0" bIns="0" rtlCol="0"/>
          <a:lstStyle/>
          <a:p>
            <a:endParaRPr sz="1588" dirty="0"/>
          </a:p>
        </p:txBody>
      </p:sp>
      <p:sp>
        <p:nvSpPr>
          <p:cNvPr id="7" name="object 7"/>
          <p:cNvSpPr/>
          <p:nvPr/>
        </p:nvSpPr>
        <p:spPr>
          <a:xfrm>
            <a:off x="899144" y="988193"/>
            <a:ext cx="161925" cy="161925"/>
          </a:xfrm>
          <a:custGeom>
            <a:avLst/>
            <a:gdLst/>
            <a:ahLst/>
            <a:cxnLst/>
            <a:rect l="l" t="t" r="r" b="b"/>
            <a:pathLst>
              <a:path w="183515" h="183515">
                <a:moveTo>
                  <a:pt x="86008" y="0"/>
                </a:moveTo>
                <a:lnTo>
                  <a:pt x="39750" y="16792"/>
                </a:lnTo>
                <a:lnTo>
                  <a:pt x="13995" y="45712"/>
                </a:lnTo>
                <a:lnTo>
                  <a:pt x="0" y="86660"/>
                </a:lnTo>
                <a:lnTo>
                  <a:pt x="226" y="99152"/>
                </a:lnTo>
                <a:lnTo>
                  <a:pt x="18090" y="144238"/>
                </a:lnTo>
                <a:lnTo>
                  <a:pt x="47937" y="169306"/>
                </a:lnTo>
                <a:lnTo>
                  <a:pt x="90435" y="182998"/>
                </a:lnTo>
                <a:lnTo>
                  <a:pt x="103690" y="182196"/>
                </a:lnTo>
                <a:lnTo>
                  <a:pt x="139941" y="169114"/>
                </a:lnTo>
                <a:lnTo>
                  <a:pt x="167492" y="142511"/>
                </a:lnTo>
                <a:lnTo>
                  <a:pt x="181934" y="105597"/>
                </a:lnTo>
                <a:lnTo>
                  <a:pt x="182966" y="87613"/>
                </a:lnTo>
                <a:lnTo>
                  <a:pt x="181514" y="74970"/>
                </a:lnTo>
                <a:lnTo>
                  <a:pt x="158913" y="30671"/>
                </a:lnTo>
                <a:lnTo>
                  <a:pt x="126536" y="8034"/>
                </a:lnTo>
                <a:lnTo>
                  <a:pt x="86008" y="0"/>
                </a:lnTo>
                <a:close/>
              </a:path>
            </a:pathLst>
          </a:custGeom>
          <a:solidFill>
            <a:srgbClr val="C6B12E"/>
          </a:solidFill>
        </p:spPr>
        <p:txBody>
          <a:bodyPr wrap="square" lIns="0" tIns="0" rIns="0" bIns="0" rtlCol="0"/>
          <a:lstStyle/>
          <a:p>
            <a:endParaRPr sz="1588" dirty="0"/>
          </a:p>
        </p:txBody>
      </p:sp>
      <p:sp>
        <p:nvSpPr>
          <p:cNvPr id="8" name="object 8"/>
          <p:cNvSpPr/>
          <p:nvPr/>
        </p:nvSpPr>
        <p:spPr>
          <a:xfrm>
            <a:off x="1099506" y="579460"/>
            <a:ext cx="161925" cy="161925"/>
          </a:xfrm>
          <a:custGeom>
            <a:avLst/>
            <a:gdLst/>
            <a:ahLst/>
            <a:cxnLst/>
            <a:rect l="l" t="t" r="r" b="b"/>
            <a:pathLst>
              <a:path w="183515" h="183515">
                <a:moveTo>
                  <a:pt x="86027" y="0"/>
                </a:moveTo>
                <a:lnTo>
                  <a:pt x="39758" y="16794"/>
                </a:lnTo>
                <a:lnTo>
                  <a:pt x="13994" y="45713"/>
                </a:lnTo>
                <a:lnTo>
                  <a:pt x="0" y="86657"/>
                </a:lnTo>
                <a:lnTo>
                  <a:pt x="226" y="99154"/>
                </a:lnTo>
                <a:lnTo>
                  <a:pt x="18086" y="144245"/>
                </a:lnTo>
                <a:lnTo>
                  <a:pt x="47929" y="169311"/>
                </a:lnTo>
                <a:lnTo>
                  <a:pt x="90419" y="183005"/>
                </a:lnTo>
                <a:lnTo>
                  <a:pt x="103674" y="182204"/>
                </a:lnTo>
                <a:lnTo>
                  <a:pt x="139927" y="169122"/>
                </a:lnTo>
                <a:lnTo>
                  <a:pt x="167483" y="142519"/>
                </a:lnTo>
                <a:lnTo>
                  <a:pt x="181934" y="105607"/>
                </a:lnTo>
                <a:lnTo>
                  <a:pt x="182963" y="87643"/>
                </a:lnTo>
                <a:lnTo>
                  <a:pt x="181513" y="74996"/>
                </a:lnTo>
                <a:lnTo>
                  <a:pt x="158920" y="30681"/>
                </a:lnTo>
                <a:lnTo>
                  <a:pt x="126550" y="8035"/>
                </a:lnTo>
                <a:lnTo>
                  <a:pt x="86027" y="0"/>
                </a:lnTo>
                <a:close/>
              </a:path>
            </a:pathLst>
          </a:custGeom>
          <a:solidFill>
            <a:srgbClr val="7B131C"/>
          </a:solidFill>
        </p:spPr>
        <p:txBody>
          <a:bodyPr wrap="square" lIns="0" tIns="0" rIns="0" bIns="0" rtlCol="0"/>
          <a:lstStyle/>
          <a:p>
            <a:endParaRPr sz="1588" dirty="0"/>
          </a:p>
        </p:txBody>
      </p:sp>
      <p:sp>
        <p:nvSpPr>
          <p:cNvPr id="9" name="object 9"/>
          <p:cNvSpPr/>
          <p:nvPr/>
        </p:nvSpPr>
        <p:spPr>
          <a:xfrm>
            <a:off x="1059268" y="1327067"/>
            <a:ext cx="161925" cy="161925"/>
          </a:xfrm>
          <a:custGeom>
            <a:avLst/>
            <a:gdLst/>
            <a:ahLst/>
            <a:cxnLst/>
            <a:rect l="l" t="t" r="r" b="b"/>
            <a:pathLst>
              <a:path w="183515" h="183514">
                <a:moveTo>
                  <a:pt x="86025" y="0"/>
                </a:moveTo>
                <a:lnTo>
                  <a:pt x="39753" y="16787"/>
                </a:lnTo>
                <a:lnTo>
                  <a:pt x="13991" y="45701"/>
                </a:lnTo>
                <a:lnTo>
                  <a:pt x="0" y="86630"/>
                </a:lnTo>
                <a:lnTo>
                  <a:pt x="225" y="99126"/>
                </a:lnTo>
                <a:lnTo>
                  <a:pt x="18081" y="144225"/>
                </a:lnTo>
                <a:lnTo>
                  <a:pt x="47920" y="169302"/>
                </a:lnTo>
                <a:lnTo>
                  <a:pt x="90406" y="183006"/>
                </a:lnTo>
                <a:lnTo>
                  <a:pt x="103664" y="182203"/>
                </a:lnTo>
                <a:lnTo>
                  <a:pt x="139920" y="169119"/>
                </a:lnTo>
                <a:lnTo>
                  <a:pt x="167474" y="142512"/>
                </a:lnTo>
                <a:lnTo>
                  <a:pt x="181918" y="105586"/>
                </a:lnTo>
                <a:lnTo>
                  <a:pt x="182952" y="87637"/>
                </a:lnTo>
                <a:lnTo>
                  <a:pt x="181507" y="74991"/>
                </a:lnTo>
                <a:lnTo>
                  <a:pt x="158925" y="30678"/>
                </a:lnTo>
                <a:lnTo>
                  <a:pt x="126556" y="8034"/>
                </a:lnTo>
                <a:lnTo>
                  <a:pt x="86025" y="0"/>
                </a:lnTo>
                <a:close/>
              </a:path>
            </a:pathLst>
          </a:custGeom>
          <a:solidFill>
            <a:srgbClr val="FFCD33"/>
          </a:solidFill>
        </p:spPr>
        <p:txBody>
          <a:bodyPr wrap="square" lIns="0" tIns="0" rIns="0" bIns="0" rtlCol="0"/>
          <a:lstStyle/>
          <a:p>
            <a:endParaRPr sz="1588" dirty="0"/>
          </a:p>
        </p:txBody>
      </p:sp>
      <p:sp>
        <p:nvSpPr>
          <p:cNvPr id="10" name="object 10"/>
          <p:cNvSpPr/>
          <p:nvPr/>
        </p:nvSpPr>
        <p:spPr>
          <a:xfrm>
            <a:off x="973478" y="1182695"/>
            <a:ext cx="87967" cy="87966"/>
          </a:xfrm>
          <a:custGeom>
            <a:avLst/>
            <a:gdLst/>
            <a:ahLst/>
            <a:cxnLst/>
            <a:rect l="l" t="t" r="r" b="b"/>
            <a:pathLst>
              <a:path w="99694" h="99694">
                <a:moveTo>
                  <a:pt x="43930" y="0"/>
                </a:moveTo>
                <a:lnTo>
                  <a:pt x="4076" y="29297"/>
                </a:lnTo>
                <a:lnTo>
                  <a:pt x="0" y="55646"/>
                </a:lnTo>
                <a:lnTo>
                  <a:pt x="3167" y="68223"/>
                </a:lnTo>
                <a:lnTo>
                  <a:pt x="42158" y="99375"/>
                </a:lnTo>
                <a:lnTo>
                  <a:pt x="55587" y="99643"/>
                </a:lnTo>
                <a:lnTo>
                  <a:pt x="68182" y="96487"/>
                </a:lnTo>
                <a:lnTo>
                  <a:pt x="99364" y="57575"/>
                </a:lnTo>
                <a:lnTo>
                  <a:pt x="99626" y="43892"/>
                </a:lnTo>
                <a:lnTo>
                  <a:pt x="96436" y="31335"/>
                </a:lnTo>
                <a:lnTo>
                  <a:pt x="57330" y="234"/>
                </a:lnTo>
                <a:lnTo>
                  <a:pt x="43930" y="0"/>
                </a:lnTo>
                <a:close/>
              </a:path>
            </a:pathLst>
          </a:custGeom>
          <a:solidFill>
            <a:srgbClr val="ADB579"/>
          </a:solidFill>
        </p:spPr>
        <p:txBody>
          <a:bodyPr wrap="square" lIns="0" tIns="0" rIns="0" bIns="0" rtlCol="0"/>
          <a:lstStyle/>
          <a:p>
            <a:endParaRPr sz="1588" dirty="0"/>
          </a:p>
        </p:txBody>
      </p:sp>
      <p:sp>
        <p:nvSpPr>
          <p:cNvPr id="11" name="object 11"/>
          <p:cNvSpPr/>
          <p:nvPr/>
        </p:nvSpPr>
        <p:spPr>
          <a:xfrm>
            <a:off x="1011287" y="540758"/>
            <a:ext cx="87967" cy="87966"/>
          </a:xfrm>
          <a:custGeom>
            <a:avLst/>
            <a:gdLst/>
            <a:ahLst/>
            <a:cxnLst/>
            <a:rect l="l" t="t" r="r" b="b"/>
            <a:pathLst>
              <a:path w="99694" h="99695">
                <a:moveTo>
                  <a:pt x="43939" y="0"/>
                </a:moveTo>
                <a:lnTo>
                  <a:pt x="4077" y="29303"/>
                </a:lnTo>
                <a:lnTo>
                  <a:pt x="0" y="55659"/>
                </a:lnTo>
                <a:lnTo>
                  <a:pt x="3167" y="68238"/>
                </a:lnTo>
                <a:lnTo>
                  <a:pt x="42158" y="99384"/>
                </a:lnTo>
                <a:lnTo>
                  <a:pt x="55587" y="99653"/>
                </a:lnTo>
                <a:lnTo>
                  <a:pt x="68182" y="96499"/>
                </a:lnTo>
                <a:lnTo>
                  <a:pt x="99364" y="57584"/>
                </a:lnTo>
                <a:lnTo>
                  <a:pt x="99626" y="43900"/>
                </a:lnTo>
                <a:lnTo>
                  <a:pt x="96436" y="31343"/>
                </a:lnTo>
                <a:lnTo>
                  <a:pt x="57338" y="233"/>
                </a:lnTo>
                <a:lnTo>
                  <a:pt x="43939" y="0"/>
                </a:lnTo>
                <a:close/>
              </a:path>
            </a:pathLst>
          </a:custGeom>
          <a:solidFill>
            <a:srgbClr val="9E4777"/>
          </a:solidFill>
        </p:spPr>
        <p:txBody>
          <a:bodyPr wrap="square" lIns="0" tIns="0" rIns="0" bIns="0" rtlCol="0"/>
          <a:lstStyle/>
          <a:p>
            <a:endParaRPr sz="1588" dirty="0"/>
          </a:p>
        </p:txBody>
      </p:sp>
      <p:sp>
        <p:nvSpPr>
          <p:cNvPr id="12" name="object 12"/>
          <p:cNvSpPr/>
          <p:nvPr/>
        </p:nvSpPr>
        <p:spPr>
          <a:xfrm>
            <a:off x="1067771" y="1024586"/>
            <a:ext cx="281268" cy="281268"/>
          </a:xfrm>
          <a:custGeom>
            <a:avLst/>
            <a:gdLst/>
            <a:ahLst/>
            <a:cxnLst/>
            <a:rect l="l" t="t" r="r" b="b"/>
            <a:pathLst>
              <a:path w="318769" h="318769">
                <a:moveTo>
                  <a:pt x="154630" y="0"/>
                </a:moveTo>
                <a:lnTo>
                  <a:pt x="115953" y="5932"/>
                </a:lnTo>
                <a:lnTo>
                  <a:pt x="80533" y="20854"/>
                </a:lnTo>
                <a:lnTo>
                  <a:pt x="49801" y="43756"/>
                </a:lnTo>
                <a:lnTo>
                  <a:pt x="25187" y="73628"/>
                </a:lnTo>
                <a:lnTo>
                  <a:pt x="8121" y="109462"/>
                </a:lnTo>
                <a:lnTo>
                  <a:pt x="245" y="149721"/>
                </a:lnTo>
                <a:lnTo>
                  <a:pt x="0" y="163129"/>
                </a:lnTo>
                <a:lnTo>
                  <a:pt x="871" y="176336"/>
                </a:lnTo>
                <a:lnTo>
                  <a:pt x="9802" y="214208"/>
                </a:lnTo>
                <a:lnTo>
                  <a:pt x="27404" y="248337"/>
                </a:lnTo>
                <a:lnTo>
                  <a:pt x="52643" y="277279"/>
                </a:lnTo>
                <a:lnTo>
                  <a:pt x="84483" y="299591"/>
                </a:lnTo>
                <a:lnTo>
                  <a:pt x="121892" y="313829"/>
                </a:lnTo>
                <a:lnTo>
                  <a:pt x="162480" y="318302"/>
                </a:lnTo>
                <a:lnTo>
                  <a:pt x="175736" y="317483"/>
                </a:lnTo>
                <a:lnTo>
                  <a:pt x="213757" y="308683"/>
                </a:lnTo>
                <a:lnTo>
                  <a:pt x="248024" y="291192"/>
                </a:lnTo>
                <a:lnTo>
                  <a:pt x="277080" y="266074"/>
                </a:lnTo>
                <a:lnTo>
                  <a:pt x="299464" y="234389"/>
                </a:lnTo>
                <a:lnTo>
                  <a:pt x="313719" y="197202"/>
                </a:lnTo>
                <a:lnTo>
                  <a:pt x="318277" y="154176"/>
                </a:lnTo>
                <a:lnTo>
                  <a:pt x="317327" y="141044"/>
                </a:lnTo>
                <a:lnTo>
                  <a:pt x="308203" y="103393"/>
                </a:lnTo>
                <a:lnTo>
                  <a:pt x="290439" y="69468"/>
                </a:lnTo>
                <a:lnTo>
                  <a:pt x="265024" y="40690"/>
                </a:lnTo>
                <a:lnTo>
                  <a:pt x="232945" y="18479"/>
                </a:lnTo>
                <a:lnTo>
                  <a:pt x="195192" y="4257"/>
                </a:lnTo>
                <a:lnTo>
                  <a:pt x="154630" y="0"/>
                </a:lnTo>
                <a:close/>
              </a:path>
            </a:pathLst>
          </a:custGeom>
          <a:solidFill>
            <a:srgbClr val="CACA97"/>
          </a:solidFill>
        </p:spPr>
        <p:txBody>
          <a:bodyPr wrap="square" lIns="0" tIns="0" rIns="0" bIns="0" rtlCol="0"/>
          <a:lstStyle/>
          <a:p>
            <a:endParaRPr sz="1588" dirty="0"/>
          </a:p>
        </p:txBody>
      </p:sp>
      <p:sp>
        <p:nvSpPr>
          <p:cNvPr id="13" name="object 13"/>
          <p:cNvSpPr/>
          <p:nvPr/>
        </p:nvSpPr>
        <p:spPr>
          <a:xfrm>
            <a:off x="670624" y="922394"/>
            <a:ext cx="177053" cy="177053"/>
          </a:xfrm>
          <a:custGeom>
            <a:avLst/>
            <a:gdLst/>
            <a:ahLst/>
            <a:cxnLst/>
            <a:rect l="l" t="t" r="r" b="b"/>
            <a:pathLst>
              <a:path w="200659" h="200659">
                <a:moveTo>
                  <a:pt x="101765" y="0"/>
                </a:moveTo>
                <a:lnTo>
                  <a:pt x="63381" y="7036"/>
                </a:lnTo>
                <a:lnTo>
                  <a:pt x="31180" y="27676"/>
                </a:lnTo>
                <a:lnTo>
                  <a:pt x="8807" y="59287"/>
                </a:lnTo>
                <a:lnTo>
                  <a:pt x="0" y="98707"/>
                </a:lnTo>
                <a:lnTo>
                  <a:pt x="654" y="111978"/>
                </a:lnTo>
                <a:lnTo>
                  <a:pt x="12477" y="148750"/>
                </a:lnTo>
                <a:lnTo>
                  <a:pt x="37025" y="178119"/>
                </a:lnTo>
                <a:lnTo>
                  <a:pt x="71647" y="196426"/>
                </a:lnTo>
                <a:lnTo>
                  <a:pt x="98536" y="200613"/>
                </a:lnTo>
                <a:lnTo>
                  <a:pt x="111825" y="199977"/>
                </a:lnTo>
                <a:lnTo>
                  <a:pt x="148651" y="188193"/>
                </a:lnTo>
                <a:lnTo>
                  <a:pt x="178062" y="163683"/>
                </a:lnTo>
                <a:lnTo>
                  <a:pt x="196385" y="129129"/>
                </a:lnTo>
                <a:lnTo>
                  <a:pt x="200606" y="101677"/>
                </a:lnTo>
                <a:lnTo>
                  <a:pt x="199920" y="88431"/>
                </a:lnTo>
                <a:lnTo>
                  <a:pt x="188029" y="51734"/>
                </a:lnTo>
                <a:lnTo>
                  <a:pt x="163414" y="22426"/>
                </a:lnTo>
                <a:lnTo>
                  <a:pt x="128680" y="4146"/>
                </a:lnTo>
                <a:lnTo>
                  <a:pt x="101765" y="0"/>
                </a:lnTo>
                <a:close/>
              </a:path>
            </a:pathLst>
          </a:custGeom>
          <a:solidFill>
            <a:srgbClr val="CACA97"/>
          </a:solidFill>
        </p:spPr>
        <p:txBody>
          <a:bodyPr wrap="square" lIns="0" tIns="0" rIns="0" bIns="0" rtlCol="0"/>
          <a:lstStyle/>
          <a:p>
            <a:endParaRPr sz="1588" dirty="0"/>
          </a:p>
        </p:txBody>
      </p:sp>
      <p:sp>
        <p:nvSpPr>
          <p:cNvPr id="14" name="object 14"/>
          <p:cNvSpPr/>
          <p:nvPr/>
        </p:nvSpPr>
        <p:spPr>
          <a:xfrm>
            <a:off x="6804074" y="6229288"/>
            <a:ext cx="1675671" cy="108293"/>
          </a:xfrm>
          <a:prstGeom prst="rect">
            <a:avLst/>
          </a:prstGeom>
          <a:blipFill>
            <a:blip r:embed="rId3" cstate="print"/>
            <a:stretch>
              <a:fillRect/>
            </a:stretch>
          </a:blipFill>
        </p:spPr>
        <p:txBody>
          <a:bodyPr wrap="square" lIns="0" tIns="0" rIns="0" bIns="0" rtlCol="0"/>
          <a:lstStyle/>
          <a:p>
            <a:endParaRPr sz="1588" dirty="0"/>
          </a:p>
        </p:txBody>
      </p:sp>
      <p:sp>
        <p:nvSpPr>
          <p:cNvPr id="15" name="object 15"/>
          <p:cNvSpPr/>
          <p:nvPr/>
        </p:nvSpPr>
        <p:spPr>
          <a:xfrm>
            <a:off x="6961785" y="5604459"/>
            <a:ext cx="1357211" cy="265354"/>
          </a:xfrm>
          <a:prstGeom prst="rect">
            <a:avLst/>
          </a:prstGeom>
          <a:blipFill>
            <a:blip r:embed="rId4" cstate="print"/>
            <a:stretch>
              <a:fillRect/>
            </a:stretch>
          </a:blipFill>
        </p:spPr>
        <p:txBody>
          <a:bodyPr wrap="square" lIns="0" tIns="0" rIns="0" bIns="0" rtlCol="0"/>
          <a:lstStyle/>
          <a:p>
            <a:endParaRPr sz="1588" dirty="0"/>
          </a:p>
        </p:txBody>
      </p:sp>
      <p:sp>
        <p:nvSpPr>
          <p:cNvPr id="16" name="object 16"/>
          <p:cNvSpPr/>
          <p:nvPr/>
        </p:nvSpPr>
        <p:spPr>
          <a:xfrm>
            <a:off x="6804052" y="5932389"/>
            <a:ext cx="1675693" cy="123511"/>
          </a:xfrm>
          <a:prstGeom prst="rect">
            <a:avLst/>
          </a:prstGeom>
          <a:blipFill>
            <a:blip r:embed="rId5" cstate="print"/>
            <a:stretch>
              <a:fillRect/>
            </a:stretch>
          </a:blipFill>
        </p:spPr>
        <p:txBody>
          <a:bodyPr wrap="square" lIns="0" tIns="0" rIns="0" bIns="0" rtlCol="0"/>
          <a:lstStyle/>
          <a:p>
            <a:endParaRPr sz="1588" dirty="0"/>
          </a:p>
        </p:txBody>
      </p:sp>
      <p:sp>
        <p:nvSpPr>
          <p:cNvPr id="17" name="object 17"/>
          <p:cNvSpPr/>
          <p:nvPr/>
        </p:nvSpPr>
        <p:spPr>
          <a:xfrm>
            <a:off x="538697" y="2805953"/>
            <a:ext cx="8068235" cy="89647"/>
          </a:xfrm>
          <a:custGeom>
            <a:avLst/>
            <a:gdLst/>
            <a:ahLst/>
            <a:cxnLst/>
            <a:rect l="l" t="t" r="r" b="b"/>
            <a:pathLst>
              <a:path w="9144000" h="101600">
                <a:moveTo>
                  <a:pt x="0" y="101221"/>
                </a:moveTo>
                <a:lnTo>
                  <a:pt x="9143998" y="101221"/>
                </a:lnTo>
                <a:lnTo>
                  <a:pt x="9143998" y="0"/>
                </a:lnTo>
                <a:lnTo>
                  <a:pt x="0" y="0"/>
                </a:lnTo>
                <a:lnTo>
                  <a:pt x="0" y="101221"/>
                </a:lnTo>
                <a:close/>
              </a:path>
            </a:pathLst>
          </a:custGeom>
          <a:solidFill>
            <a:srgbClr val="C05226"/>
          </a:solidFill>
        </p:spPr>
        <p:txBody>
          <a:bodyPr wrap="square" lIns="0" tIns="0" rIns="0" bIns="0" rtlCol="0"/>
          <a:lstStyle/>
          <a:p>
            <a:endParaRPr sz="1588" dirty="0"/>
          </a:p>
        </p:txBody>
      </p:sp>
      <p:sp>
        <p:nvSpPr>
          <p:cNvPr id="18" name="object 18"/>
          <p:cNvSpPr/>
          <p:nvPr/>
        </p:nvSpPr>
        <p:spPr>
          <a:xfrm>
            <a:off x="538697" y="533400"/>
            <a:ext cx="8068235" cy="2263314"/>
          </a:xfrm>
          <a:custGeom>
            <a:avLst/>
            <a:gdLst/>
            <a:ahLst/>
            <a:cxnLst/>
            <a:rect l="l" t="t" r="r" b="b"/>
            <a:pathLst>
              <a:path w="9144000" h="2755265">
                <a:moveTo>
                  <a:pt x="0" y="0"/>
                </a:moveTo>
                <a:lnTo>
                  <a:pt x="9143998" y="0"/>
                </a:lnTo>
                <a:lnTo>
                  <a:pt x="9143998" y="2755085"/>
                </a:lnTo>
                <a:lnTo>
                  <a:pt x="0" y="2755085"/>
                </a:lnTo>
                <a:lnTo>
                  <a:pt x="0" y="0"/>
                </a:lnTo>
                <a:close/>
              </a:path>
            </a:pathLst>
          </a:custGeom>
          <a:solidFill>
            <a:schemeClr val="bg1"/>
          </a:solidFill>
        </p:spPr>
        <p:txBody>
          <a:bodyPr wrap="square" lIns="0" tIns="0" rIns="0" bIns="0" rtlCol="0"/>
          <a:lstStyle/>
          <a:p>
            <a:endParaRPr lang="en-US" sz="1600" dirty="0">
              <a:solidFill>
                <a:srgbClr val="FFFFFF"/>
              </a:solidFill>
              <a:cs typeface="Calibri"/>
            </a:endParaRPr>
          </a:p>
          <a:p>
            <a:endParaRPr lang="en-US" sz="1600" dirty="0">
              <a:solidFill>
                <a:srgbClr val="FFFFFF"/>
              </a:solidFill>
              <a:cs typeface="Calibri"/>
            </a:endParaRPr>
          </a:p>
          <a:p>
            <a:pPr algn="ctr"/>
            <a:r>
              <a:rPr lang="en-US" sz="4400" dirty="0" smtClean="0">
                <a:solidFill>
                  <a:schemeClr val="accent1">
                    <a:lumMod val="75000"/>
                  </a:schemeClr>
                </a:solidFill>
                <a:cs typeface="Calibri"/>
              </a:rPr>
              <a:t>New Student </a:t>
            </a:r>
          </a:p>
          <a:p>
            <a:pPr algn="ctr"/>
            <a:r>
              <a:rPr lang="en-US" sz="4400" dirty="0" smtClean="0">
                <a:solidFill>
                  <a:schemeClr val="accent1">
                    <a:lumMod val="75000"/>
                  </a:schemeClr>
                </a:solidFill>
                <a:cs typeface="Calibri"/>
              </a:rPr>
              <a:t>Awareness Training</a:t>
            </a:r>
            <a:endParaRPr sz="4400" dirty="0">
              <a:solidFill>
                <a:schemeClr val="accent1">
                  <a:lumMod val="75000"/>
                </a:schemeClr>
              </a:solidFill>
            </a:endParaRPr>
          </a:p>
        </p:txBody>
      </p:sp>
      <p:sp>
        <p:nvSpPr>
          <p:cNvPr id="19" name="object 19"/>
          <p:cNvSpPr/>
          <p:nvPr/>
        </p:nvSpPr>
        <p:spPr>
          <a:xfrm>
            <a:off x="538697" y="2853607"/>
            <a:ext cx="8068235" cy="3529293"/>
          </a:xfrm>
          <a:custGeom>
            <a:avLst/>
            <a:gdLst/>
            <a:ahLst/>
            <a:cxnLst/>
            <a:rect l="l" t="t" r="r" b="b"/>
            <a:pathLst>
              <a:path w="9144000" h="3999865">
                <a:moveTo>
                  <a:pt x="0" y="0"/>
                </a:moveTo>
                <a:lnTo>
                  <a:pt x="9143998" y="0"/>
                </a:lnTo>
                <a:lnTo>
                  <a:pt x="9143998" y="3999311"/>
                </a:lnTo>
                <a:lnTo>
                  <a:pt x="0" y="3999311"/>
                </a:lnTo>
                <a:lnTo>
                  <a:pt x="0" y="0"/>
                </a:lnTo>
                <a:close/>
              </a:path>
            </a:pathLst>
          </a:custGeom>
          <a:solidFill>
            <a:schemeClr val="tx2">
              <a:lumMod val="75000"/>
            </a:schemeClr>
          </a:solidFill>
        </p:spPr>
        <p:txBody>
          <a:bodyPr wrap="square" lIns="0" tIns="0" rIns="0" bIns="0" rtlCol="0"/>
          <a:lstStyle/>
          <a:p>
            <a:endParaRPr sz="1588" dirty="0"/>
          </a:p>
        </p:txBody>
      </p:sp>
      <p:sp>
        <p:nvSpPr>
          <p:cNvPr id="20" name="object 20"/>
          <p:cNvSpPr/>
          <p:nvPr/>
        </p:nvSpPr>
        <p:spPr>
          <a:xfrm>
            <a:off x="7263797" y="4618252"/>
            <a:ext cx="1042003" cy="1472654"/>
          </a:xfrm>
          <a:prstGeom prst="rect">
            <a:avLst/>
          </a:prstGeom>
          <a:blipFill>
            <a:blip r:embed="rId6" cstate="print"/>
            <a:stretch>
              <a:fillRect/>
            </a:stretch>
          </a:blipFill>
        </p:spPr>
        <p:txBody>
          <a:bodyPr wrap="square" lIns="0" tIns="0" rIns="0" bIns="0" rtlCol="0"/>
          <a:lstStyle/>
          <a:p>
            <a:endParaRPr sz="1588" dirty="0"/>
          </a:p>
        </p:txBody>
      </p:sp>
      <p:sp>
        <p:nvSpPr>
          <p:cNvPr id="38" name="object 38"/>
          <p:cNvSpPr/>
          <p:nvPr/>
        </p:nvSpPr>
        <p:spPr>
          <a:xfrm>
            <a:off x="7340665" y="6055138"/>
            <a:ext cx="20171" cy="31376"/>
          </a:xfrm>
          <a:custGeom>
            <a:avLst/>
            <a:gdLst/>
            <a:ahLst/>
            <a:cxnLst/>
            <a:rect l="l" t="t" r="r" b="b"/>
            <a:pathLst>
              <a:path w="22859" h="35559">
                <a:moveTo>
                  <a:pt x="3048" y="26708"/>
                </a:moveTo>
                <a:lnTo>
                  <a:pt x="0" y="28346"/>
                </a:lnTo>
                <a:lnTo>
                  <a:pt x="1841" y="32003"/>
                </a:lnTo>
                <a:lnTo>
                  <a:pt x="5435" y="35369"/>
                </a:lnTo>
                <a:lnTo>
                  <a:pt x="18237" y="35369"/>
                </a:lnTo>
                <a:lnTo>
                  <a:pt x="22488" y="32118"/>
                </a:lnTo>
                <a:lnTo>
                  <a:pt x="7073" y="32118"/>
                </a:lnTo>
                <a:lnTo>
                  <a:pt x="4686" y="29616"/>
                </a:lnTo>
                <a:lnTo>
                  <a:pt x="3048" y="26708"/>
                </a:lnTo>
                <a:close/>
              </a:path>
              <a:path w="22859" h="35559">
                <a:moveTo>
                  <a:pt x="15951" y="0"/>
                </a:moveTo>
                <a:lnTo>
                  <a:pt x="6159" y="0"/>
                </a:lnTo>
                <a:lnTo>
                  <a:pt x="2295" y="3251"/>
                </a:lnTo>
                <a:lnTo>
                  <a:pt x="2235" y="13119"/>
                </a:lnTo>
                <a:lnTo>
                  <a:pt x="4940" y="15506"/>
                </a:lnTo>
                <a:lnTo>
                  <a:pt x="9855" y="17729"/>
                </a:lnTo>
                <a:lnTo>
                  <a:pt x="12598" y="18999"/>
                </a:lnTo>
                <a:lnTo>
                  <a:pt x="16916" y="20929"/>
                </a:lnTo>
                <a:lnTo>
                  <a:pt x="19100" y="22720"/>
                </a:lnTo>
                <a:lnTo>
                  <a:pt x="19100" y="29870"/>
                </a:lnTo>
                <a:lnTo>
                  <a:pt x="15951" y="32118"/>
                </a:lnTo>
                <a:lnTo>
                  <a:pt x="22488" y="32118"/>
                </a:lnTo>
                <a:lnTo>
                  <a:pt x="22771" y="31902"/>
                </a:lnTo>
                <a:lnTo>
                  <a:pt x="22665" y="20929"/>
                </a:lnTo>
                <a:lnTo>
                  <a:pt x="19824" y="18186"/>
                </a:lnTo>
                <a:lnTo>
                  <a:pt x="14071" y="15646"/>
                </a:lnTo>
                <a:lnTo>
                  <a:pt x="7467" y="12598"/>
                </a:lnTo>
                <a:lnTo>
                  <a:pt x="5854" y="11239"/>
                </a:lnTo>
                <a:lnTo>
                  <a:pt x="5908" y="5181"/>
                </a:lnTo>
                <a:lnTo>
                  <a:pt x="7937" y="3251"/>
                </a:lnTo>
                <a:lnTo>
                  <a:pt x="19530" y="3251"/>
                </a:lnTo>
                <a:lnTo>
                  <a:pt x="18859" y="2133"/>
                </a:lnTo>
                <a:lnTo>
                  <a:pt x="15951" y="0"/>
                </a:lnTo>
                <a:close/>
              </a:path>
              <a:path w="22859" h="35559">
                <a:moveTo>
                  <a:pt x="19530" y="3251"/>
                </a:moveTo>
                <a:lnTo>
                  <a:pt x="14592" y="3251"/>
                </a:lnTo>
                <a:lnTo>
                  <a:pt x="16421" y="4889"/>
                </a:lnTo>
                <a:lnTo>
                  <a:pt x="17741" y="7023"/>
                </a:lnTo>
                <a:lnTo>
                  <a:pt x="20688" y="5181"/>
                </a:lnTo>
                <a:lnTo>
                  <a:pt x="19530" y="3251"/>
                </a:lnTo>
                <a:close/>
              </a:path>
            </a:pathLst>
          </a:custGeom>
          <a:solidFill>
            <a:srgbClr val="FFCD33"/>
          </a:solidFill>
        </p:spPr>
        <p:txBody>
          <a:bodyPr wrap="square" lIns="0" tIns="0" rIns="0" bIns="0" rtlCol="0"/>
          <a:lstStyle/>
          <a:p>
            <a:endParaRPr sz="1588" dirty="0"/>
          </a:p>
        </p:txBody>
      </p:sp>
      <p:sp>
        <p:nvSpPr>
          <p:cNvPr id="39" name="object 39"/>
          <p:cNvSpPr/>
          <p:nvPr/>
        </p:nvSpPr>
        <p:spPr>
          <a:xfrm>
            <a:off x="8287979" y="6213400"/>
            <a:ext cx="29696" cy="31376"/>
          </a:xfrm>
          <a:custGeom>
            <a:avLst/>
            <a:gdLst/>
            <a:ahLst/>
            <a:cxnLst/>
            <a:rect l="l" t="t" r="r" b="b"/>
            <a:pathLst>
              <a:path w="33654" h="35559">
                <a:moveTo>
                  <a:pt x="495" y="0"/>
                </a:moveTo>
                <a:lnTo>
                  <a:pt x="0" y="0"/>
                </a:lnTo>
                <a:lnTo>
                  <a:pt x="0" y="34950"/>
                </a:lnTo>
                <a:lnTo>
                  <a:pt x="3543" y="34950"/>
                </a:lnTo>
                <a:lnTo>
                  <a:pt x="3531" y="10413"/>
                </a:lnTo>
                <a:lnTo>
                  <a:pt x="3352" y="8191"/>
                </a:lnTo>
                <a:lnTo>
                  <a:pt x="7048" y="8191"/>
                </a:lnTo>
                <a:lnTo>
                  <a:pt x="495" y="0"/>
                </a:lnTo>
                <a:close/>
              </a:path>
              <a:path w="33654" h="35559">
                <a:moveTo>
                  <a:pt x="33070" y="8191"/>
                </a:moveTo>
                <a:lnTo>
                  <a:pt x="29667" y="8191"/>
                </a:lnTo>
                <a:lnTo>
                  <a:pt x="29524" y="10413"/>
                </a:lnTo>
                <a:lnTo>
                  <a:pt x="29514" y="34950"/>
                </a:lnTo>
                <a:lnTo>
                  <a:pt x="33070" y="34950"/>
                </a:lnTo>
                <a:lnTo>
                  <a:pt x="33070" y="8191"/>
                </a:lnTo>
                <a:close/>
              </a:path>
              <a:path w="33654" h="35559">
                <a:moveTo>
                  <a:pt x="7048" y="8191"/>
                </a:moveTo>
                <a:lnTo>
                  <a:pt x="3352" y="8191"/>
                </a:lnTo>
                <a:lnTo>
                  <a:pt x="4711" y="10413"/>
                </a:lnTo>
                <a:lnTo>
                  <a:pt x="5829" y="11785"/>
                </a:lnTo>
                <a:lnTo>
                  <a:pt x="16154" y="25006"/>
                </a:lnTo>
                <a:lnTo>
                  <a:pt x="16764" y="25006"/>
                </a:lnTo>
                <a:lnTo>
                  <a:pt x="20669" y="20065"/>
                </a:lnTo>
                <a:lnTo>
                  <a:pt x="16548" y="20065"/>
                </a:lnTo>
                <a:lnTo>
                  <a:pt x="7048" y="8191"/>
                </a:lnTo>
                <a:close/>
              </a:path>
              <a:path w="33654" h="35559">
                <a:moveTo>
                  <a:pt x="33070" y="0"/>
                </a:moveTo>
                <a:lnTo>
                  <a:pt x="32499" y="0"/>
                </a:lnTo>
                <a:lnTo>
                  <a:pt x="16548" y="20065"/>
                </a:lnTo>
                <a:lnTo>
                  <a:pt x="20669" y="20065"/>
                </a:lnTo>
                <a:lnTo>
                  <a:pt x="27216" y="11785"/>
                </a:lnTo>
                <a:lnTo>
                  <a:pt x="28333" y="10413"/>
                </a:lnTo>
                <a:lnTo>
                  <a:pt x="29667" y="8191"/>
                </a:lnTo>
                <a:lnTo>
                  <a:pt x="33070" y="8191"/>
                </a:lnTo>
                <a:lnTo>
                  <a:pt x="33070" y="0"/>
                </a:lnTo>
                <a:close/>
              </a:path>
            </a:pathLst>
          </a:custGeom>
          <a:solidFill>
            <a:srgbClr val="FFCD33"/>
          </a:solidFill>
        </p:spPr>
        <p:txBody>
          <a:bodyPr wrap="square" lIns="0" tIns="0" rIns="0" bIns="0" rtlCol="0"/>
          <a:lstStyle/>
          <a:p>
            <a:endParaRPr sz="1588" dirty="0"/>
          </a:p>
        </p:txBody>
      </p:sp>
      <p:sp>
        <p:nvSpPr>
          <p:cNvPr id="40" name="object 40"/>
          <p:cNvSpPr txBox="1"/>
          <p:nvPr/>
        </p:nvSpPr>
        <p:spPr>
          <a:xfrm>
            <a:off x="1716288" y="2872154"/>
            <a:ext cx="5713052" cy="2317366"/>
          </a:xfrm>
          <a:prstGeom prst="rect">
            <a:avLst/>
          </a:prstGeom>
        </p:spPr>
        <p:txBody>
          <a:bodyPr vert="horz" wrap="square" lIns="0" tIns="0" rIns="0" bIns="0" rtlCol="0">
            <a:spAutoFit/>
          </a:bodyPr>
          <a:lstStyle/>
          <a:p>
            <a:pPr marL="2802" marR="4483" indent="-2802" algn="ctr">
              <a:lnSpc>
                <a:spcPct val="118200"/>
              </a:lnSpc>
            </a:pPr>
            <a:endParaRPr lang="en-US" sz="2471" spc="-18" dirty="0">
              <a:solidFill>
                <a:srgbClr val="FFFFFF"/>
              </a:solidFill>
              <a:latin typeface="Calibri"/>
              <a:cs typeface="Calibri"/>
            </a:endParaRPr>
          </a:p>
          <a:p>
            <a:pPr marL="2802" marR="4483" indent="-2802" algn="ctr">
              <a:lnSpc>
                <a:spcPct val="118200"/>
              </a:lnSpc>
            </a:pPr>
            <a:r>
              <a:rPr lang="en-US" sz="2471" spc="-18" dirty="0" smtClean="0">
                <a:solidFill>
                  <a:srgbClr val="FFFFFF"/>
                </a:solidFill>
                <a:latin typeface="Calibri"/>
                <a:cs typeface="Calibri"/>
              </a:rPr>
              <a:t>Sexual Misconduct, Hazing, and </a:t>
            </a:r>
          </a:p>
          <a:p>
            <a:pPr marL="2802" marR="4483" indent="-2802" algn="ctr">
              <a:lnSpc>
                <a:spcPct val="118200"/>
              </a:lnSpc>
            </a:pPr>
            <a:r>
              <a:rPr lang="en-US" sz="2471" spc="-18" dirty="0" smtClean="0">
                <a:solidFill>
                  <a:srgbClr val="FFFFFF"/>
                </a:solidFill>
                <a:latin typeface="Calibri"/>
                <a:cs typeface="Calibri"/>
              </a:rPr>
              <a:t>Drug &amp; Alcohol Awareness </a:t>
            </a:r>
            <a:endParaRPr lang="en-US" sz="2471" dirty="0">
              <a:solidFill>
                <a:srgbClr val="FFFFFF"/>
              </a:solidFill>
              <a:latin typeface="Calibri"/>
              <a:cs typeface="Calibri"/>
            </a:endParaRPr>
          </a:p>
          <a:p>
            <a:pPr marL="2802" marR="4483" indent="-2802" algn="ctr">
              <a:lnSpc>
                <a:spcPct val="118200"/>
              </a:lnSpc>
            </a:pPr>
            <a:r>
              <a:rPr lang="en-US" sz="2471" smtClean="0">
                <a:solidFill>
                  <a:schemeClr val="bg1"/>
                </a:solidFill>
                <a:latin typeface="Calibri"/>
                <a:cs typeface="Calibri"/>
              </a:rPr>
              <a:t>August </a:t>
            </a:r>
            <a:r>
              <a:rPr lang="en-US" sz="2471" smtClean="0">
                <a:solidFill>
                  <a:schemeClr val="bg1"/>
                </a:solidFill>
                <a:latin typeface="Calibri"/>
                <a:cs typeface="Calibri"/>
              </a:rPr>
              <a:t>11, 17 </a:t>
            </a:r>
            <a:r>
              <a:rPr lang="en-US" sz="2471" dirty="0" smtClean="0">
                <a:solidFill>
                  <a:schemeClr val="bg1"/>
                </a:solidFill>
                <a:latin typeface="Calibri"/>
                <a:cs typeface="Calibri"/>
              </a:rPr>
              <a:t>&amp; 20, 2026</a:t>
            </a:r>
            <a:endParaRPr sz="2471" dirty="0">
              <a:solidFill>
                <a:schemeClr val="bg1"/>
              </a:solidFill>
              <a:latin typeface="Calibri"/>
              <a:cs typeface="Calibri"/>
            </a:endParaRPr>
          </a:p>
          <a:p>
            <a:pPr>
              <a:spcBef>
                <a:spcPts val="39"/>
              </a:spcBef>
            </a:pPr>
            <a:endParaRPr sz="3397" dirty="0">
              <a:latin typeface="Times New Roman"/>
              <a:cs typeface="Times New Roman"/>
            </a:endParaRPr>
          </a:p>
        </p:txBody>
      </p:sp>
      <p:sp>
        <p:nvSpPr>
          <p:cNvPr id="42" name="TextBox 41"/>
          <p:cNvSpPr txBox="1"/>
          <p:nvPr/>
        </p:nvSpPr>
        <p:spPr>
          <a:xfrm>
            <a:off x="764768" y="5265487"/>
            <a:ext cx="2816632" cy="825419"/>
          </a:xfrm>
          <a:prstGeom prst="rect">
            <a:avLst/>
          </a:prstGeom>
          <a:noFill/>
        </p:spPr>
        <p:txBody>
          <a:bodyPr wrap="square" rtlCol="0">
            <a:spAutoFit/>
          </a:bodyPr>
          <a:lstStyle/>
          <a:p>
            <a:r>
              <a:rPr lang="en-US" sz="1588" dirty="0">
                <a:solidFill>
                  <a:schemeClr val="bg1"/>
                </a:solidFill>
              </a:rPr>
              <a:t>Presented By:</a:t>
            </a:r>
          </a:p>
          <a:p>
            <a:r>
              <a:rPr lang="en-US" sz="1588" dirty="0">
                <a:solidFill>
                  <a:schemeClr val="bg1"/>
                </a:solidFill>
              </a:rPr>
              <a:t>Peter G. Phaiah, Ph.D.</a:t>
            </a:r>
          </a:p>
          <a:p>
            <a:r>
              <a:rPr lang="en-US" sz="1588" dirty="0">
                <a:solidFill>
                  <a:schemeClr val="bg1"/>
                </a:solidFill>
              </a:rPr>
              <a:t>NMT Title IX </a:t>
            </a:r>
            <a:r>
              <a:rPr lang="en-US" sz="1588" dirty="0" smtClean="0">
                <a:solidFill>
                  <a:schemeClr val="bg1"/>
                </a:solidFill>
              </a:rPr>
              <a:t>Coordinator (TIXC)</a:t>
            </a:r>
            <a:endParaRPr lang="en-US" sz="1588" dirty="0">
              <a:solidFill>
                <a:schemeClr val="bg1"/>
              </a:solidFill>
            </a:endParaRPr>
          </a:p>
        </p:txBody>
      </p:sp>
      <p:pic>
        <p:nvPicPr>
          <p:cNvPr id="26" name="Picture 25"/>
          <p:cNvPicPr/>
          <p:nvPr/>
        </p:nvPicPr>
        <p:blipFill>
          <a:blip r:embed="rId7" cstate="email">
            <a:extLst>
              <a:ext uri="{28A0092B-C50C-407E-A947-70E740481C1C}">
                <a14:useLocalDpi xmlns:a14="http://schemas.microsoft.com/office/drawing/2010/main" val="0"/>
              </a:ext>
            </a:extLst>
          </a:blip>
          <a:stretch>
            <a:fillRect/>
          </a:stretch>
        </p:blipFill>
        <p:spPr>
          <a:xfrm>
            <a:off x="6705600" y="381000"/>
            <a:ext cx="1905000" cy="609600"/>
          </a:xfrm>
          <a:prstGeom prst="rect">
            <a:avLst/>
          </a:prstGeom>
        </p:spPr>
      </p:pic>
    </p:spTree>
    <p:extLst>
      <p:ext uri="{BB962C8B-B14F-4D97-AF65-F5344CB8AC3E}">
        <p14:creationId xmlns:p14="http://schemas.microsoft.com/office/powerpoint/2010/main" val="3823664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pic>
        <p:nvPicPr>
          <p:cNvPr id="5" name="Picture 4"/>
          <p:cNvPicPr>
            <a:picLocks noChangeAspect="1"/>
          </p:cNvPicPr>
          <p:nvPr/>
        </p:nvPicPr>
        <p:blipFill>
          <a:blip r:embed="rId3"/>
          <a:stretch>
            <a:fillRect/>
          </a:stretch>
        </p:blipFill>
        <p:spPr>
          <a:xfrm>
            <a:off x="685800" y="1275790"/>
            <a:ext cx="7467600" cy="3829610"/>
          </a:xfrm>
          <a:prstGeom prst="rect">
            <a:avLst/>
          </a:prstGeom>
        </p:spPr>
      </p:pic>
    </p:spTree>
    <p:extLst>
      <p:ext uri="{BB962C8B-B14F-4D97-AF65-F5344CB8AC3E}">
        <p14:creationId xmlns:p14="http://schemas.microsoft.com/office/powerpoint/2010/main" val="32823205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09600" y="685800"/>
            <a:ext cx="8229600" cy="5334000"/>
          </a:xfrm>
        </p:spPr>
        <p:txBody>
          <a:bodyPr>
            <a:normAutofit/>
          </a:bodyPr>
          <a:lstStyle/>
          <a:p>
            <a:pPr lvl="0"/>
            <a:r>
              <a:rPr lang="en-US" u="sng" dirty="0">
                <a:hlinkClick r:id="rId2"/>
              </a:rPr>
              <a:t>NMT Sexual Misconduct Policy</a:t>
            </a:r>
            <a:r>
              <a:rPr lang="en-US" dirty="0"/>
              <a:t> </a:t>
            </a:r>
            <a:r>
              <a:rPr lang="en-US" dirty="0" smtClean="0"/>
              <a:t>(updated August 1, 2024)-One policy different procedure.</a:t>
            </a:r>
            <a:endParaRPr lang="en-US" dirty="0"/>
          </a:p>
          <a:p>
            <a:pPr marL="0" indent="0">
              <a:buNone/>
            </a:pPr>
            <a:r>
              <a:rPr lang="en-US" dirty="0"/>
              <a:t> </a:t>
            </a:r>
          </a:p>
          <a:p>
            <a:pPr lvl="0"/>
            <a:r>
              <a:rPr lang="en-US" dirty="0"/>
              <a:t>Other Related </a:t>
            </a:r>
            <a:r>
              <a:rPr lang="en-US" dirty="0" smtClean="0"/>
              <a:t>Regulations &amp; Policies</a:t>
            </a:r>
            <a:endParaRPr lang="en-US" dirty="0"/>
          </a:p>
          <a:p>
            <a:pPr lvl="1">
              <a:buFont typeface="Courier New" panose="02070309020205020404" pitchFamily="49" charset="0"/>
              <a:buChar char="o"/>
            </a:pPr>
            <a:r>
              <a:rPr lang="en-US" dirty="0" smtClean="0"/>
              <a:t>Violence </a:t>
            </a:r>
            <a:r>
              <a:rPr lang="en-US" dirty="0"/>
              <a:t>Against Women Act Reauthorized (VAWA)</a:t>
            </a:r>
          </a:p>
          <a:p>
            <a:pPr lvl="1">
              <a:buFont typeface="Courier New" panose="02070309020205020404" pitchFamily="49" charset="0"/>
              <a:buChar char="o"/>
            </a:pPr>
            <a:r>
              <a:rPr lang="en-US" dirty="0" err="1"/>
              <a:t>Clery</a:t>
            </a:r>
            <a:r>
              <a:rPr lang="en-US" dirty="0"/>
              <a:t> </a:t>
            </a:r>
            <a:r>
              <a:rPr lang="en-US" dirty="0" smtClean="0"/>
              <a:t>Act</a:t>
            </a:r>
          </a:p>
          <a:p>
            <a:pPr lvl="1">
              <a:buFont typeface="Courier New" panose="02070309020205020404" pitchFamily="49" charset="0"/>
              <a:buChar char="o"/>
            </a:pPr>
            <a:r>
              <a:rPr lang="en-US" dirty="0" smtClean="0"/>
              <a:t>NMT’s Title IX Procedures</a:t>
            </a:r>
          </a:p>
          <a:p>
            <a:pPr lvl="1">
              <a:buFont typeface="Courier New" panose="02070309020205020404" pitchFamily="49" charset="0"/>
              <a:buChar char="o"/>
            </a:pPr>
            <a:r>
              <a:rPr lang="en-US" dirty="0" smtClean="0"/>
              <a:t>Student Code of Conduct</a:t>
            </a:r>
          </a:p>
          <a:p>
            <a:pPr lvl="1">
              <a:buFont typeface="Courier New" panose="02070309020205020404" pitchFamily="49" charset="0"/>
              <a:buChar char="o"/>
            </a:pPr>
            <a:r>
              <a:rPr lang="en-US" dirty="0"/>
              <a:t>NMT Res. Life Community Standards (https://www.nmt.edu/reslife/policies/index.php) </a:t>
            </a:r>
            <a:endParaRPr lang="en-US" dirty="0" smtClean="0"/>
          </a:p>
          <a:p>
            <a:pPr lvl="1">
              <a:buFont typeface="Courier New" panose="02070309020205020404" pitchFamily="49" charset="0"/>
              <a:buChar char="o"/>
            </a:pPr>
            <a:r>
              <a:rPr lang="en-US" dirty="0" smtClean="0"/>
              <a:t>Sexual Misconduct Reporting Options &amp; Procedures (see hand-out)</a:t>
            </a:r>
          </a:p>
          <a:p>
            <a:pPr marL="0" indent="0">
              <a:buNone/>
            </a:pPr>
            <a:endParaRPr lang="en-US" dirty="0"/>
          </a:p>
        </p:txBody>
      </p:sp>
      <p:pic>
        <p:nvPicPr>
          <p:cNvPr id="3" name="Picture 2"/>
          <p:cNvPicPr/>
          <p:nvPr/>
        </p:nvPicPr>
        <p:blipFill>
          <a:blip r:embed="rId3"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Tree>
    <p:extLst>
      <p:ext uri="{BB962C8B-B14F-4D97-AF65-F5344CB8AC3E}">
        <p14:creationId xmlns:p14="http://schemas.microsoft.com/office/powerpoint/2010/main" val="11614654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229600" cy="5943600"/>
          </a:xfrm>
        </p:spPr>
        <p:txBody>
          <a:bodyPr>
            <a:normAutofit/>
          </a:bodyPr>
          <a:lstStyle/>
          <a:p>
            <a:pPr marL="0" indent="0" algn="ctr">
              <a:buNone/>
            </a:pPr>
            <a:r>
              <a:rPr lang="en-US" sz="3600" b="1" u="sng" spc="-31" dirty="0">
                <a:latin typeface="+mj-lt"/>
              </a:rPr>
              <a:t>Title </a:t>
            </a:r>
            <a:r>
              <a:rPr lang="en-US" sz="3600" b="1" u="sng" spc="-150" dirty="0">
                <a:latin typeface="+mj-lt"/>
              </a:rPr>
              <a:t>IX</a:t>
            </a:r>
            <a:endParaRPr lang="en-US" sz="3600" b="1" u="sng" dirty="0">
              <a:latin typeface="+mj-lt"/>
            </a:endParaRPr>
          </a:p>
        </p:txBody>
      </p:sp>
      <p:sp>
        <p:nvSpPr>
          <p:cNvPr id="2" name="Rectangle 1"/>
          <p:cNvSpPr/>
          <p:nvPr/>
        </p:nvSpPr>
        <p:spPr>
          <a:xfrm>
            <a:off x="762000" y="1637484"/>
            <a:ext cx="7543800" cy="425758"/>
          </a:xfrm>
          <a:prstGeom prst="rect">
            <a:avLst/>
          </a:prstGeom>
        </p:spPr>
        <p:txBody>
          <a:bodyPr wrap="square">
            <a:spAutoFit/>
          </a:bodyPr>
          <a:lstStyle/>
          <a:p>
            <a:pPr marL="11206" marR="94134">
              <a:lnSpc>
                <a:spcPts val="2559"/>
              </a:lnSpc>
            </a:pPr>
            <a:endParaRPr lang="en-US" sz="3200" dirty="0">
              <a:cs typeface="Arial"/>
            </a:endParaRPr>
          </a:p>
        </p:txBody>
      </p:sp>
      <p:sp>
        <p:nvSpPr>
          <p:cNvPr id="4" name="Rectangle 3"/>
          <p:cNvSpPr/>
          <p:nvPr/>
        </p:nvSpPr>
        <p:spPr>
          <a:xfrm>
            <a:off x="762000" y="1582342"/>
            <a:ext cx="7848600" cy="4770537"/>
          </a:xfrm>
          <a:prstGeom prst="rect">
            <a:avLst/>
          </a:prstGeom>
        </p:spPr>
        <p:txBody>
          <a:bodyPr wrap="square">
            <a:spAutoFit/>
          </a:bodyPr>
          <a:lstStyle/>
          <a:p>
            <a:pPr lvl="0"/>
            <a:r>
              <a:rPr lang="en-US" sz="3200" dirty="0"/>
              <a:t>“No person in the United States shall, on the basis of sex, be excluded from participation in, be denied the benefits of, or be subjected to discrimination under any educational program or activity receiving Federal financial assistance”</a:t>
            </a:r>
          </a:p>
          <a:p>
            <a:endParaRPr lang="en-US" sz="3200" dirty="0"/>
          </a:p>
          <a:p>
            <a:endParaRPr lang="en-US" sz="3200" dirty="0"/>
          </a:p>
          <a:p>
            <a:endParaRPr lang="en-US" sz="2400" dirty="0">
              <a:solidFill>
                <a:srgbClr val="4B4A41"/>
              </a:solidFill>
              <a:cs typeface="Arial"/>
            </a:endParaRPr>
          </a:p>
          <a:p>
            <a:pPr lvl="0"/>
            <a:endParaRPr lang="en-US" sz="2400" dirty="0"/>
          </a:p>
        </p:txBody>
      </p:sp>
      <p:pic>
        <p:nvPicPr>
          <p:cNvPr id="5" name="Picture 4"/>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pic>
        <p:nvPicPr>
          <p:cNvPr id="6" name="Picture 5"/>
          <p:cNvPicPr/>
          <p:nvPr/>
        </p:nvPicPr>
        <p:blipFill>
          <a:blip r:embed="rId3"/>
          <a:stretch>
            <a:fillRect/>
          </a:stretch>
        </p:blipFill>
        <p:spPr>
          <a:xfrm>
            <a:off x="3657600" y="5105400"/>
            <a:ext cx="1581150" cy="990600"/>
          </a:xfrm>
          <a:prstGeom prst="rect">
            <a:avLst/>
          </a:prstGeom>
        </p:spPr>
      </p:pic>
    </p:spTree>
    <p:extLst>
      <p:ext uri="{BB962C8B-B14F-4D97-AF65-F5344CB8AC3E}">
        <p14:creationId xmlns:p14="http://schemas.microsoft.com/office/powerpoint/2010/main" val="3811427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229600" cy="5943600"/>
          </a:xfrm>
        </p:spPr>
        <p:txBody>
          <a:bodyPr>
            <a:normAutofit/>
          </a:bodyPr>
          <a:lstStyle/>
          <a:p>
            <a:pPr marL="0" indent="0" algn="ctr">
              <a:buNone/>
            </a:pPr>
            <a:r>
              <a:rPr lang="en-US" sz="3600" b="1" u="sng" spc="-31" dirty="0">
                <a:latin typeface="+mj-lt"/>
              </a:rPr>
              <a:t>Title </a:t>
            </a:r>
            <a:r>
              <a:rPr lang="en-US" sz="3600" b="1" u="sng" spc="-150" dirty="0">
                <a:latin typeface="+mj-lt"/>
              </a:rPr>
              <a:t>IX Responsibility</a:t>
            </a:r>
            <a:endParaRPr lang="en-US" sz="3600" b="1" u="sng" dirty="0">
              <a:latin typeface="+mj-lt"/>
            </a:endParaRPr>
          </a:p>
        </p:txBody>
      </p:sp>
      <p:sp>
        <p:nvSpPr>
          <p:cNvPr id="2" name="Rectangle 1"/>
          <p:cNvSpPr/>
          <p:nvPr/>
        </p:nvSpPr>
        <p:spPr>
          <a:xfrm>
            <a:off x="762000" y="1637484"/>
            <a:ext cx="7543800" cy="425758"/>
          </a:xfrm>
          <a:prstGeom prst="rect">
            <a:avLst/>
          </a:prstGeom>
        </p:spPr>
        <p:txBody>
          <a:bodyPr wrap="square">
            <a:spAutoFit/>
          </a:bodyPr>
          <a:lstStyle/>
          <a:p>
            <a:pPr marL="11206" marR="94134">
              <a:lnSpc>
                <a:spcPts val="2559"/>
              </a:lnSpc>
            </a:pPr>
            <a:endParaRPr lang="en-US" sz="3200" dirty="0">
              <a:cs typeface="Arial"/>
            </a:endParaRPr>
          </a:p>
        </p:txBody>
      </p:sp>
      <p:sp>
        <p:nvSpPr>
          <p:cNvPr id="4" name="Rectangle 3"/>
          <p:cNvSpPr/>
          <p:nvPr/>
        </p:nvSpPr>
        <p:spPr>
          <a:xfrm>
            <a:off x="762000" y="1582341"/>
            <a:ext cx="7848600" cy="830997"/>
          </a:xfrm>
          <a:prstGeom prst="rect">
            <a:avLst/>
          </a:prstGeom>
        </p:spPr>
        <p:txBody>
          <a:bodyPr wrap="square">
            <a:spAutoFit/>
          </a:bodyPr>
          <a:lstStyle/>
          <a:p>
            <a:endParaRPr lang="en-US" sz="2400" dirty="0">
              <a:solidFill>
                <a:srgbClr val="4B4A41"/>
              </a:solidFill>
              <a:cs typeface="Arial"/>
            </a:endParaRPr>
          </a:p>
          <a:p>
            <a:pPr lvl="0"/>
            <a:endParaRPr lang="en-US" sz="2400" dirty="0"/>
          </a:p>
        </p:txBody>
      </p:sp>
      <p:sp>
        <p:nvSpPr>
          <p:cNvPr id="5" name="Rectangle 4"/>
          <p:cNvSpPr/>
          <p:nvPr/>
        </p:nvSpPr>
        <p:spPr>
          <a:xfrm>
            <a:off x="1066800" y="1582340"/>
            <a:ext cx="7010400" cy="4031873"/>
          </a:xfrm>
          <a:prstGeom prst="rect">
            <a:avLst/>
          </a:prstGeom>
        </p:spPr>
        <p:txBody>
          <a:bodyPr wrap="square">
            <a:spAutoFit/>
          </a:bodyPr>
          <a:lstStyle/>
          <a:p>
            <a:pPr lvl="0"/>
            <a:r>
              <a:rPr lang="en-US" sz="3200" dirty="0"/>
              <a:t>If a school </a:t>
            </a:r>
            <a:r>
              <a:rPr lang="en-US" sz="3200" u="sng" dirty="0"/>
              <a:t>knows or reasonably should know*</a:t>
            </a:r>
            <a:r>
              <a:rPr lang="en-US" sz="3200" dirty="0"/>
              <a:t> about sexual </a:t>
            </a:r>
            <a:r>
              <a:rPr lang="en-US" sz="3200" dirty="0" smtClean="0"/>
              <a:t>discrimination, </a:t>
            </a:r>
            <a:r>
              <a:rPr lang="en-US" sz="3200" dirty="0"/>
              <a:t>it must take immediate action to:</a:t>
            </a:r>
          </a:p>
          <a:p>
            <a:pPr marL="914400" lvl="1" indent="-457200">
              <a:buFont typeface="Arial" panose="020B0604020202020204" pitchFamily="34" charset="0"/>
              <a:buChar char="•"/>
            </a:pPr>
            <a:r>
              <a:rPr lang="en-US" sz="3200" dirty="0" smtClean="0"/>
              <a:t>Help stop and </a:t>
            </a:r>
            <a:r>
              <a:rPr lang="en-US" sz="3200" dirty="0"/>
              <a:t>e</a:t>
            </a:r>
            <a:r>
              <a:rPr lang="en-US" sz="3200" dirty="0" smtClean="0"/>
              <a:t>liminate </a:t>
            </a:r>
            <a:r>
              <a:rPr lang="en-US" sz="3200" dirty="0"/>
              <a:t>it,</a:t>
            </a:r>
          </a:p>
          <a:p>
            <a:pPr marL="914400" lvl="1" indent="-457200">
              <a:buFont typeface="Arial" panose="020B0604020202020204" pitchFamily="34" charset="0"/>
              <a:buChar char="•"/>
            </a:pPr>
            <a:r>
              <a:rPr lang="en-US" sz="3200" dirty="0"/>
              <a:t>Prevent its recurrence, and</a:t>
            </a:r>
          </a:p>
          <a:p>
            <a:pPr marL="914400" lvl="1" indent="-457200">
              <a:buFont typeface="Arial" panose="020B0604020202020204" pitchFamily="34" charset="0"/>
              <a:buChar char="•"/>
            </a:pPr>
            <a:r>
              <a:rPr lang="en-US" sz="3200" dirty="0"/>
              <a:t>Address its </a:t>
            </a:r>
            <a:r>
              <a:rPr lang="en-US" sz="3200" dirty="0" smtClean="0"/>
              <a:t>effects and  </a:t>
            </a:r>
          </a:p>
          <a:p>
            <a:pPr lvl="1"/>
            <a:r>
              <a:rPr lang="en-US" sz="3200" dirty="0"/>
              <a:t> </a:t>
            </a:r>
            <a:r>
              <a:rPr lang="en-US" sz="3200" dirty="0" smtClean="0"/>
              <a:t>    Remedy the situation</a:t>
            </a:r>
            <a:endParaRPr lang="en-US" sz="3200" dirty="0"/>
          </a:p>
          <a:p>
            <a:pPr lvl="1"/>
            <a:endParaRPr lang="en-US" sz="3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7133" y="3200400"/>
            <a:ext cx="1608667"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p:nvPr/>
        </p:nvPicPr>
        <p:blipFill>
          <a:blip r:embed="rId3"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Tree>
    <p:extLst>
      <p:ext uri="{BB962C8B-B14F-4D97-AF65-F5344CB8AC3E}">
        <p14:creationId xmlns:p14="http://schemas.microsoft.com/office/powerpoint/2010/main" val="1946359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Autofit/>
          </a:bodyPr>
          <a:lstStyle/>
          <a:p>
            <a:r>
              <a:rPr lang="en-US" sz="3600" b="1" u="sng" dirty="0"/>
              <a:t>Statements Regarding </a:t>
            </a:r>
            <a:r>
              <a:rPr lang="en-US" sz="3600" b="1" u="sng" dirty="0" smtClean="0"/>
              <a:t>Sex Discrimination &amp; Sex-based Harassment</a:t>
            </a:r>
            <a:endParaRPr lang="en-US" sz="3600" u="sng" dirty="0"/>
          </a:p>
        </p:txBody>
      </p:sp>
      <p:sp>
        <p:nvSpPr>
          <p:cNvPr id="3" name="Content Placeholder 2"/>
          <p:cNvSpPr>
            <a:spLocks noGrp="1"/>
          </p:cNvSpPr>
          <p:nvPr>
            <p:ph idx="1"/>
          </p:nvPr>
        </p:nvSpPr>
        <p:spPr>
          <a:xfrm>
            <a:off x="372341" y="1828800"/>
            <a:ext cx="8543059" cy="3809999"/>
          </a:xfrm>
        </p:spPr>
        <p:txBody>
          <a:bodyPr>
            <a:noAutofit/>
          </a:bodyPr>
          <a:lstStyle/>
          <a:p>
            <a:r>
              <a:rPr lang="en-US" altLang="en-US" sz="3000" dirty="0" smtClean="0">
                <a:ea typeface="ＭＳ Ｐゴシック" pitchFamily="34" charset="-128"/>
              </a:rPr>
              <a:t>New </a:t>
            </a:r>
            <a:r>
              <a:rPr lang="en-US" altLang="en-US" sz="3000" dirty="0">
                <a:ea typeface="ＭＳ Ｐゴシック" pitchFamily="34" charset="-128"/>
              </a:rPr>
              <a:t>Mexico Tech </a:t>
            </a:r>
            <a:r>
              <a:rPr lang="en-US" sz="3000" b="1" u="sng" dirty="0"/>
              <a:t>prohibits</a:t>
            </a:r>
            <a:r>
              <a:rPr lang="en-US" sz="3000" dirty="0"/>
              <a:t> </a:t>
            </a:r>
            <a:r>
              <a:rPr lang="en-US" sz="3000" dirty="0" smtClean="0"/>
              <a:t>sex discrimination and sexual </a:t>
            </a:r>
            <a:r>
              <a:rPr lang="en-US" sz="3000" dirty="0"/>
              <a:t>violence including domestic violence, dating violence, sexual assault, stalking, and </a:t>
            </a:r>
            <a:r>
              <a:rPr lang="en-US" sz="3000" dirty="0" smtClean="0"/>
              <a:t>sex-based harassment.</a:t>
            </a:r>
            <a:endParaRPr lang="en-US" sz="3000" dirty="0"/>
          </a:p>
          <a:p>
            <a:r>
              <a:rPr lang="en-US" sz="3000" dirty="0" smtClean="0"/>
              <a:t>New </a:t>
            </a:r>
            <a:r>
              <a:rPr lang="en-US" sz="3000" dirty="0"/>
              <a:t>Mexico Tech does not discriminate on the basis of sex in its </a:t>
            </a:r>
            <a:r>
              <a:rPr lang="en-US" sz="3000" dirty="0" smtClean="0"/>
              <a:t>employment and educational programs nor in its student and employee application process. </a:t>
            </a:r>
          </a:p>
        </p:txBody>
      </p:sp>
      <p:pic>
        <p:nvPicPr>
          <p:cNvPr id="4" name="Picture 3"/>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Tree>
    <p:extLst>
      <p:ext uri="{BB962C8B-B14F-4D97-AF65-F5344CB8AC3E}">
        <p14:creationId xmlns:p14="http://schemas.microsoft.com/office/powerpoint/2010/main" val="2606295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229600" cy="4876800"/>
          </a:xfrm>
        </p:spPr>
        <p:txBody>
          <a:bodyPr>
            <a:normAutofit/>
          </a:bodyPr>
          <a:lstStyle/>
          <a:p>
            <a:pPr marL="0" indent="0" algn="ctr">
              <a:buNone/>
            </a:pPr>
            <a:r>
              <a:rPr lang="en-US" sz="3600" b="1" u="sng" dirty="0"/>
              <a:t>Statements Regarding Sex Discrimination &amp; </a:t>
            </a:r>
            <a:r>
              <a:rPr lang="en-US" sz="3600" b="1" u="sng" dirty="0" smtClean="0"/>
              <a:t>Sexual </a:t>
            </a:r>
            <a:r>
              <a:rPr lang="en-US" sz="3600" b="1" u="sng" dirty="0"/>
              <a:t>Harassment</a:t>
            </a:r>
            <a:endParaRPr lang="en-US" sz="3600" dirty="0">
              <a:latin typeface="+mj-lt"/>
            </a:endParaRPr>
          </a:p>
        </p:txBody>
      </p:sp>
      <p:sp>
        <p:nvSpPr>
          <p:cNvPr id="5" name="object 2"/>
          <p:cNvSpPr txBox="1"/>
          <p:nvPr/>
        </p:nvSpPr>
        <p:spPr>
          <a:xfrm>
            <a:off x="930275" y="2438400"/>
            <a:ext cx="7185025" cy="3585597"/>
          </a:xfrm>
          <a:prstGeom prst="rect">
            <a:avLst/>
          </a:prstGeom>
        </p:spPr>
        <p:txBody>
          <a:bodyPr vert="horz" wrap="square" lIns="0" tIns="0" rIns="0" bIns="0" rtlCol="0">
            <a:spAutoFit/>
          </a:bodyPr>
          <a:lstStyle/>
          <a:p>
            <a:pPr marL="469900" marR="37465" indent="-457200">
              <a:lnSpc>
                <a:spcPts val="3329"/>
              </a:lnSpc>
              <a:buFont typeface="Arial" panose="020B0604020202020204" pitchFamily="34" charset="0"/>
              <a:buChar char="•"/>
            </a:pPr>
            <a:r>
              <a:rPr lang="en-US" sz="2800" dirty="0" smtClean="0">
                <a:latin typeface="Arial" panose="020B0604020202020204" pitchFamily="34" charset="0"/>
                <a:cs typeface="Arial" panose="020B0604020202020204" pitchFamily="34" charset="0"/>
              </a:rPr>
              <a:t>Sexual harassment </a:t>
            </a:r>
            <a:r>
              <a:rPr lang="en-US" sz="2800" dirty="0">
                <a:latin typeface="Arial" panose="020B0604020202020204" pitchFamily="34" charset="0"/>
                <a:cs typeface="Arial" panose="020B0604020202020204" pitchFamily="34" charset="0"/>
              </a:rPr>
              <a:t>and sexual violence are types of sex discrimination. </a:t>
            </a:r>
            <a:endParaRPr lang="en-US" altLang="en-US" sz="2800" dirty="0">
              <a:latin typeface="Arial" panose="020B0604020202020204" pitchFamily="34" charset="0"/>
              <a:ea typeface="ＭＳ Ｐゴシック" pitchFamily="34" charset="-128"/>
              <a:cs typeface="Arial" panose="020B0604020202020204" pitchFamily="34" charset="0"/>
            </a:endParaRPr>
          </a:p>
          <a:p>
            <a:pPr marL="12700" marR="37465">
              <a:lnSpc>
                <a:spcPts val="3329"/>
              </a:lnSpc>
            </a:pPr>
            <a:endParaRPr lang="en-US" sz="2800" spc="-65" dirty="0" smtClean="0">
              <a:solidFill>
                <a:srgbClr val="4B4A41"/>
              </a:solidFill>
              <a:latin typeface="Arial"/>
              <a:cs typeface="Arial"/>
            </a:endParaRPr>
          </a:p>
          <a:p>
            <a:pPr marL="12700" marR="37465">
              <a:lnSpc>
                <a:spcPts val="3329"/>
              </a:lnSpc>
            </a:pPr>
            <a:r>
              <a:rPr sz="2800" spc="-65" dirty="0" smtClean="0">
                <a:solidFill>
                  <a:srgbClr val="4B4A41"/>
                </a:solidFill>
                <a:latin typeface="Arial"/>
                <a:cs typeface="Arial"/>
              </a:rPr>
              <a:t>The </a:t>
            </a:r>
            <a:r>
              <a:rPr sz="2800" spc="-65" dirty="0">
                <a:solidFill>
                  <a:srgbClr val="4B4A41"/>
                </a:solidFill>
                <a:latin typeface="Arial"/>
                <a:cs typeface="Arial"/>
              </a:rPr>
              <a:t>University </a:t>
            </a:r>
            <a:r>
              <a:rPr sz="2800" b="1" u="sng" spc="60" dirty="0">
                <a:solidFill>
                  <a:srgbClr val="4B4A41"/>
                </a:solidFill>
                <a:latin typeface="Arial"/>
                <a:cs typeface="Arial"/>
              </a:rPr>
              <a:t>p</a:t>
            </a:r>
            <a:r>
              <a:rPr sz="2800" b="1" u="sng" spc="-20" dirty="0">
                <a:solidFill>
                  <a:srgbClr val="4B4A41"/>
                </a:solidFill>
                <a:latin typeface="Arial"/>
                <a:cs typeface="Arial"/>
              </a:rPr>
              <a:t>r</a:t>
            </a:r>
            <a:r>
              <a:rPr sz="2800" b="1" u="sng" spc="30" dirty="0">
                <a:solidFill>
                  <a:srgbClr val="4B4A41"/>
                </a:solidFill>
                <a:latin typeface="Arial"/>
                <a:cs typeface="Arial"/>
              </a:rPr>
              <a:t>ohibits</a:t>
            </a:r>
            <a:r>
              <a:rPr sz="2800" spc="-5" dirty="0">
                <a:latin typeface="Arial"/>
                <a:cs typeface="Arial"/>
              </a:rPr>
              <a:t> </a:t>
            </a:r>
            <a:r>
              <a:rPr sz="2800" spc="-55" dirty="0">
                <a:latin typeface="Arial"/>
                <a:cs typeface="Arial"/>
              </a:rPr>
              <a:t>r</a:t>
            </a:r>
            <a:r>
              <a:rPr sz="2800" dirty="0">
                <a:latin typeface="Arial"/>
                <a:cs typeface="Arial"/>
              </a:rPr>
              <a:t>etaliation</a:t>
            </a:r>
            <a:r>
              <a:rPr sz="2800" spc="-5" dirty="0">
                <a:solidFill>
                  <a:srgbClr val="0000FF"/>
                </a:solidFill>
                <a:latin typeface="Arial"/>
                <a:cs typeface="Arial"/>
              </a:rPr>
              <a:t> </a:t>
            </a:r>
            <a:r>
              <a:rPr sz="2800" dirty="0">
                <a:solidFill>
                  <a:srgbClr val="4B4A41"/>
                </a:solidFill>
                <a:latin typeface="Arial"/>
                <a:cs typeface="Arial"/>
              </a:rPr>
              <a:t>against </a:t>
            </a:r>
            <a:r>
              <a:rPr sz="2800" spc="-35" dirty="0">
                <a:solidFill>
                  <a:srgbClr val="4B4A41"/>
                </a:solidFill>
                <a:latin typeface="Arial"/>
                <a:cs typeface="Arial"/>
              </a:rPr>
              <a:t>an</a:t>
            </a:r>
            <a:r>
              <a:rPr sz="2800" spc="-20" dirty="0">
                <a:solidFill>
                  <a:srgbClr val="4B4A41"/>
                </a:solidFill>
                <a:latin typeface="Arial"/>
                <a:cs typeface="Arial"/>
              </a:rPr>
              <a:t> </a:t>
            </a:r>
            <a:r>
              <a:rPr sz="2800" spc="10" dirty="0">
                <a:solidFill>
                  <a:srgbClr val="4B4A41"/>
                </a:solidFill>
                <a:latin typeface="Arial"/>
                <a:cs typeface="Arial"/>
              </a:rPr>
              <a:t>individual</a:t>
            </a:r>
            <a:r>
              <a:rPr sz="2800" dirty="0">
                <a:solidFill>
                  <a:srgbClr val="4B4A41"/>
                </a:solidFill>
                <a:latin typeface="Arial"/>
                <a:cs typeface="Arial"/>
              </a:rPr>
              <a:t> </a:t>
            </a:r>
            <a:r>
              <a:rPr sz="2800" spc="20" dirty="0">
                <a:solidFill>
                  <a:srgbClr val="4B4A41"/>
                </a:solidFill>
                <a:latin typeface="Arial"/>
                <a:cs typeface="Arial"/>
              </a:rPr>
              <a:t>for:</a:t>
            </a:r>
            <a:endParaRPr sz="2800" dirty="0">
              <a:latin typeface="Arial"/>
              <a:cs typeface="Arial"/>
            </a:endParaRPr>
          </a:p>
          <a:p>
            <a:pPr marL="355600" indent="-342900">
              <a:lnSpc>
                <a:spcPct val="100000"/>
              </a:lnSpc>
              <a:buClr>
                <a:srgbClr val="4B4A41"/>
              </a:buClr>
              <a:buFont typeface="Arial"/>
              <a:buChar char="•"/>
              <a:tabLst>
                <a:tab pos="355600" algn="l"/>
              </a:tabLst>
            </a:pPr>
            <a:r>
              <a:rPr sz="2800" spc="-55" dirty="0" smtClean="0">
                <a:solidFill>
                  <a:srgbClr val="4B4A41"/>
                </a:solidFill>
                <a:latin typeface="Arial"/>
                <a:cs typeface="Arial"/>
              </a:rPr>
              <a:t>r</a:t>
            </a:r>
            <a:r>
              <a:rPr sz="2800" spc="25" dirty="0" smtClean="0">
                <a:solidFill>
                  <a:srgbClr val="4B4A41"/>
                </a:solidFill>
                <a:latin typeface="Arial"/>
                <a:cs typeface="Arial"/>
              </a:rPr>
              <a:t>eporting</a:t>
            </a:r>
            <a:r>
              <a:rPr sz="2800" dirty="0" smtClean="0">
                <a:solidFill>
                  <a:srgbClr val="4B4A41"/>
                </a:solidFill>
                <a:latin typeface="Arial"/>
                <a:cs typeface="Arial"/>
              </a:rPr>
              <a:t> </a:t>
            </a:r>
            <a:r>
              <a:rPr sz="2800" spc="-15" dirty="0">
                <a:solidFill>
                  <a:srgbClr val="4B4A41"/>
                </a:solidFill>
                <a:latin typeface="Arial"/>
                <a:cs typeface="Arial"/>
              </a:rPr>
              <a:t>sexual</a:t>
            </a:r>
            <a:r>
              <a:rPr sz="2800" dirty="0">
                <a:solidFill>
                  <a:srgbClr val="4B4A41"/>
                </a:solidFill>
                <a:latin typeface="Arial"/>
                <a:cs typeface="Arial"/>
              </a:rPr>
              <a:t> </a:t>
            </a:r>
            <a:r>
              <a:rPr sz="2800" spc="40" dirty="0">
                <a:solidFill>
                  <a:srgbClr val="4B4A41"/>
                </a:solidFill>
                <a:latin typeface="Arial"/>
                <a:cs typeface="Arial"/>
              </a:rPr>
              <a:t>misconduct;</a:t>
            </a:r>
            <a:r>
              <a:rPr sz="2800" dirty="0">
                <a:solidFill>
                  <a:srgbClr val="4B4A41"/>
                </a:solidFill>
                <a:latin typeface="Arial"/>
                <a:cs typeface="Arial"/>
              </a:rPr>
              <a:t> </a:t>
            </a:r>
            <a:r>
              <a:rPr sz="2800" spc="20" dirty="0">
                <a:solidFill>
                  <a:srgbClr val="4B4A41"/>
                </a:solidFill>
                <a:latin typeface="Arial"/>
                <a:cs typeface="Arial"/>
              </a:rPr>
              <a:t>or</a:t>
            </a:r>
            <a:endParaRPr sz="2800" dirty="0">
              <a:latin typeface="Arial"/>
              <a:cs typeface="Arial"/>
            </a:endParaRPr>
          </a:p>
          <a:p>
            <a:pPr marL="355600" marR="5080" indent="-342900">
              <a:lnSpc>
                <a:spcPts val="3329"/>
              </a:lnSpc>
              <a:spcBef>
                <a:spcPts val="875"/>
              </a:spcBef>
              <a:buClr>
                <a:srgbClr val="4B4A41"/>
              </a:buClr>
              <a:buFont typeface="Arial"/>
              <a:buChar char="•"/>
              <a:tabLst>
                <a:tab pos="355600" algn="l"/>
              </a:tabLst>
            </a:pPr>
            <a:r>
              <a:rPr sz="2800" spc="30" dirty="0">
                <a:solidFill>
                  <a:srgbClr val="4B4A41"/>
                </a:solidFill>
                <a:latin typeface="Arial"/>
                <a:cs typeface="Arial"/>
              </a:rPr>
              <a:t>participating in </a:t>
            </a:r>
            <a:r>
              <a:rPr sz="2800" spc="-65" dirty="0">
                <a:solidFill>
                  <a:srgbClr val="4B4A41"/>
                </a:solidFill>
                <a:latin typeface="Arial"/>
                <a:cs typeface="Arial"/>
              </a:rPr>
              <a:t>a University </a:t>
            </a:r>
            <a:r>
              <a:rPr sz="2800" spc="10" dirty="0">
                <a:solidFill>
                  <a:srgbClr val="4B4A41"/>
                </a:solidFill>
                <a:latin typeface="Arial"/>
                <a:cs typeface="Arial"/>
              </a:rPr>
              <a:t>investigation </a:t>
            </a:r>
            <a:r>
              <a:rPr lang="en-US" sz="2800" spc="10" dirty="0">
                <a:solidFill>
                  <a:srgbClr val="4B4A41"/>
                </a:solidFill>
                <a:latin typeface="Arial"/>
                <a:cs typeface="Arial"/>
              </a:rPr>
              <a:t>or hearings for</a:t>
            </a:r>
            <a:r>
              <a:rPr sz="2800" spc="30" dirty="0">
                <a:solidFill>
                  <a:srgbClr val="4B4A41"/>
                </a:solidFill>
                <a:latin typeface="Arial"/>
                <a:cs typeface="Arial"/>
              </a:rPr>
              <a:t> </a:t>
            </a:r>
            <a:r>
              <a:rPr sz="2800" spc="-15" dirty="0">
                <a:solidFill>
                  <a:srgbClr val="4B4A41"/>
                </a:solidFill>
                <a:latin typeface="Arial"/>
                <a:cs typeface="Arial"/>
              </a:rPr>
              <a:t>sexual </a:t>
            </a:r>
            <a:r>
              <a:rPr sz="2800" spc="40" dirty="0" smtClean="0">
                <a:solidFill>
                  <a:srgbClr val="4B4A41"/>
                </a:solidFill>
                <a:latin typeface="Arial"/>
                <a:cs typeface="Arial"/>
              </a:rPr>
              <a:t>misconduct</a:t>
            </a:r>
            <a:r>
              <a:rPr lang="en-US" sz="2800" spc="40" dirty="0" smtClean="0">
                <a:solidFill>
                  <a:srgbClr val="4B4A41"/>
                </a:solidFill>
                <a:latin typeface="Arial"/>
                <a:cs typeface="Arial"/>
              </a:rPr>
              <a:t>; or</a:t>
            </a:r>
          </a:p>
        </p:txBody>
      </p:sp>
      <p:pic>
        <p:nvPicPr>
          <p:cNvPr id="4" name="Picture 3"/>
          <p:cNvPicPr/>
          <p:nvPr/>
        </p:nvPicPr>
        <p:blipFill>
          <a:blip r:embed="rId3"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Tree>
    <p:extLst>
      <p:ext uri="{BB962C8B-B14F-4D97-AF65-F5344CB8AC3E}">
        <p14:creationId xmlns:p14="http://schemas.microsoft.com/office/powerpoint/2010/main" val="1697969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
        <p:nvSpPr>
          <p:cNvPr id="2" name="Content Placeholder 1"/>
          <p:cNvSpPr>
            <a:spLocks noGrp="1"/>
          </p:cNvSpPr>
          <p:nvPr>
            <p:ph sz="half" idx="1"/>
          </p:nvPr>
        </p:nvSpPr>
        <p:spPr>
          <a:xfrm>
            <a:off x="457200" y="914400"/>
            <a:ext cx="8305800" cy="533399"/>
          </a:xfrm>
        </p:spPr>
        <p:txBody>
          <a:bodyPr>
            <a:normAutofit/>
          </a:bodyPr>
          <a:lstStyle/>
          <a:p>
            <a:pPr marL="0" lvl="0" indent="0">
              <a:buNone/>
            </a:pPr>
            <a:r>
              <a:rPr lang="en-US" b="1" u="sng" dirty="0" smtClean="0"/>
              <a:t>Sex Misconduct Awareness Video</a:t>
            </a:r>
            <a:endParaRPr lang="en-US" b="1" u="sng" dirty="0"/>
          </a:p>
          <a:p>
            <a:endParaRPr lang="en-US" u="sng" dirty="0"/>
          </a:p>
        </p:txBody>
      </p:sp>
      <p:sp>
        <p:nvSpPr>
          <p:cNvPr id="4" name="Rectangle 2"/>
          <p:cNvSpPr>
            <a:spLocks noChangeArrowheads="1"/>
          </p:cNvSpPr>
          <p:nvPr/>
        </p:nvSpPr>
        <p:spPr bwMode="auto">
          <a:xfrm>
            <a:off x="381000" y="2558534"/>
            <a:ext cx="84946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US" altLang="en-US" sz="1600" b="0" i="0" u="none" strike="noStrike" cap="none" normalizeH="0" baseline="0" dirty="0" smtClean="0">
                <a:ln>
                  <a:noFill/>
                </a:ln>
                <a:solidFill>
                  <a:srgbClr val="500050"/>
                </a:solidFill>
                <a:effectLst/>
                <a:latin typeface="Arial" panose="020B0604020202020204" pitchFamily="34" charset="0"/>
                <a:ea typeface="Times New Roman" panose="02020603050405020304" pitchFamily="18" charset="0"/>
                <a:cs typeface="Arial" panose="020B0604020202020204" pitchFamily="34" charset="0"/>
              </a:rPr>
              <a:t>Student Version 2:</a:t>
            </a:r>
            <a:r>
              <a:rPr kumimoji="0" lang="en-US" altLang="en-US" sz="1600" b="0" i="0" u="none" strike="noStrike" cap="none" normalizeH="0" baseline="0" dirty="0" smtClean="0">
                <a:ln>
                  <a:noFill/>
                </a:ln>
                <a:solidFill>
                  <a:srgbClr val="500050"/>
                </a:solidFill>
                <a:effectLst/>
                <a:latin typeface="Calibri" panose="020F0502020204030204" pitchFamily="34" charset="0"/>
                <a:ea typeface="Times New Roman" panose="02020603050405020304" pitchFamily="18" charset="0"/>
                <a:cs typeface="Arial" panose="020B0604020202020204" pitchFamily="34" charset="0"/>
              </a:rPr>
              <a:t> </a:t>
            </a:r>
            <a:r>
              <a:rPr lang="en-US" u="sng" dirty="0">
                <a:hlinkClick r:id="rId3"/>
              </a:rPr>
              <a:t>https://www.brainshark.com/trainedsolutions/nmtstudentv2tix</a:t>
            </a:r>
            <a:r>
              <a:rPr kumimoji="0" lang="en-US" altLang="en-US" sz="1200" b="0" i="0" u="none" strike="noStrike" cap="none" normalizeH="0" baseline="0" dirty="0" smtClean="0">
                <a:ln>
                  <a:noFill/>
                </a:ln>
                <a:solidFill>
                  <a:srgbClr val="500050"/>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6" name="Picture 5"/>
          <p:cNvPicPr/>
          <p:nvPr/>
        </p:nvPicPr>
        <p:blipFill>
          <a:blip r:embed="rId4"/>
          <a:stretch>
            <a:fillRect/>
          </a:stretch>
        </p:blipFill>
        <p:spPr>
          <a:xfrm>
            <a:off x="2800350" y="2943106"/>
            <a:ext cx="3219450" cy="3152894"/>
          </a:xfrm>
          <a:prstGeom prst="rect">
            <a:avLst/>
          </a:prstGeom>
        </p:spPr>
      </p:pic>
    </p:spTree>
    <p:extLst>
      <p:ext uri="{BB962C8B-B14F-4D97-AF65-F5344CB8AC3E}">
        <p14:creationId xmlns:p14="http://schemas.microsoft.com/office/powerpoint/2010/main" val="28553468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2057400"/>
            <a:ext cx="8229600" cy="1143000"/>
          </a:xfrm>
        </p:spPr>
        <p:txBody>
          <a:bodyPr>
            <a:normAutofit fontScale="90000"/>
          </a:bodyPr>
          <a:lstStyle/>
          <a:p>
            <a:r>
              <a:rPr lang="en-US" sz="3600" b="1" dirty="0"/>
              <a:t/>
            </a:r>
            <a:br>
              <a:rPr lang="en-US" sz="3600" b="1" dirty="0"/>
            </a:br>
            <a:endParaRPr lang="en-US" sz="6000" b="1" dirty="0"/>
          </a:p>
        </p:txBody>
      </p:sp>
      <p:pic>
        <p:nvPicPr>
          <p:cNvPr id="5" name="Picture 4"/>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
        <p:nvSpPr>
          <p:cNvPr id="2" name="Content Placeholder 1"/>
          <p:cNvSpPr>
            <a:spLocks noGrp="1"/>
          </p:cNvSpPr>
          <p:nvPr>
            <p:ph sz="half" idx="1"/>
          </p:nvPr>
        </p:nvSpPr>
        <p:spPr>
          <a:xfrm>
            <a:off x="457200" y="838200"/>
            <a:ext cx="8077200" cy="5410199"/>
          </a:xfrm>
        </p:spPr>
        <p:txBody>
          <a:bodyPr>
            <a:normAutofit lnSpcReduction="10000"/>
          </a:bodyPr>
          <a:lstStyle/>
          <a:p>
            <a:pPr marL="0" indent="0">
              <a:buNone/>
            </a:pPr>
            <a:r>
              <a:rPr lang="en-US" sz="3200" b="1" dirty="0" smtClean="0"/>
              <a:t>Sexual Harassment </a:t>
            </a:r>
            <a:r>
              <a:rPr lang="en-US" sz="3200" b="1" dirty="0"/>
              <a:t>occurring under education programs or activities in the United </a:t>
            </a:r>
            <a:r>
              <a:rPr lang="en-US" sz="3200" b="1" dirty="0" smtClean="0"/>
              <a:t>States </a:t>
            </a:r>
            <a:r>
              <a:rPr lang="en-US" sz="3200" dirty="0" smtClean="0"/>
              <a:t>(Title IX Jurisdiction):</a:t>
            </a:r>
            <a:endParaRPr lang="en-US" sz="3200" dirty="0"/>
          </a:p>
          <a:p>
            <a:pPr lvl="1">
              <a:buFont typeface="Arial" panose="020B0604020202020204" pitchFamily="34" charset="0"/>
              <a:buChar char="•"/>
            </a:pPr>
            <a:r>
              <a:rPr lang="en-US" dirty="0"/>
              <a:t>Occurs in education program/activity if:</a:t>
            </a:r>
          </a:p>
          <a:p>
            <a:pPr lvl="2">
              <a:buFont typeface="Courier New" panose="02070309020205020404" pitchFamily="49" charset="0"/>
              <a:buChar char="o"/>
            </a:pPr>
            <a:r>
              <a:rPr lang="en-US" sz="2400" dirty="0"/>
              <a:t>Building owned/controlled by </a:t>
            </a:r>
            <a:r>
              <a:rPr lang="en-US" sz="2400" dirty="0" smtClean="0"/>
              <a:t>the institution</a:t>
            </a:r>
            <a:endParaRPr lang="en-US" sz="2400" dirty="0"/>
          </a:p>
          <a:p>
            <a:pPr lvl="2">
              <a:buFont typeface="Courier New" panose="02070309020205020404" pitchFamily="49" charset="0"/>
              <a:buChar char="o"/>
            </a:pPr>
            <a:r>
              <a:rPr lang="en-US" sz="2400" dirty="0"/>
              <a:t>Under </a:t>
            </a:r>
            <a:r>
              <a:rPr lang="en-US" sz="2400" dirty="0" smtClean="0"/>
              <a:t>institution's </a:t>
            </a:r>
            <a:r>
              <a:rPr lang="en-US" sz="2400" dirty="0"/>
              <a:t>disciplinary authority</a:t>
            </a:r>
          </a:p>
          <a:p>
            <a:pPr lvl="1">
              <a:buFont typeface="Arial" panose="020B0604020202020204" pitchFamily="34" charset="0"/>
              <a:buChar char="•"/>
            </a:pPr>
            <a:r>
              <a:rPr lang="en-US" dirty="0"/>
              <a:t>In the United </a:t>
            </a:r>
            <a:r>
              <a:rPr lang="en-US" dirty="0" smtClean="0"/>
              <a:t>States</a:t>
            </a:r>
          </a:p>
          <a:p>
            <a:pPr lvl="1">
              <a:buFont typeface="Arial" panose="020B0604020202020204" pitchFamily="34" charset="0"/>
              <a:buChar char="•"/>
            </a:pPr>
            <a:r>
              <a:rPr lang="en-US" dirty="0" smtClean="0"/>
              <a:t>Means </a:t>
            </a:r>
            <a:r>
              <a:rPr lang="en-US" dirty="0"/>
              <a:t>sexual harassment and other harassment on the basis of sex that </a:t>
            </a:r>
            <a:r>
              <a:rPr lang="en-US" dirty="0" smtClean="0"/>
              <a:t>satisfies one of the following:</a:t>
            </a:r>
            <a:endParaRPr lang="en-US" dirty="0"/>
          </a:p>
          <a:p>
            <a:pPr lvl="2">
              <a:buFont typeface="Courier New" panose="02070309020205020404" pitchFamily="49" charset="0"/>
              <a:buChar char="o"/>
            </a:pPr>
            <a:r>
              <a:rPr lang="en-US" sz="2400" dirty="0"/>
              <a:t>Quid pro quo harassment</a:t>
            </a:r>
          </a:p>
          <a:p>
            <a:pPr lvl="2">
              <a:buFont typeface="Courier New" panose="02070309020205020404" pitchFamily="49" charset="0"/>
              <a:buChar char="o"/>
            </a:pPr>
            <a:r>
              <a:rPr lang="en-US" sz="2400" dirty="0"/>
              <a:t>Hostile environment harassment</a:t>
            </a:r>
          </a:p>
          <a:p>
            <a:pPr lvl="2">
              <a:buFont typeface="Courier New" panose="02070309020205020404" pitchFamily="49" charset="0"/>
              <a:buChar char="o"/>
            </a:pPr>
            <a:r>
              <a:rPr lang="en-US" sz="2400" dirty="0"/>
              <a:t>Specific </a:t>
            </a:r>
            <a:r>
              <a:rPr lang="en-US" sz="2400" dirty="0" smtClean="0"/>
              <a:t>VAWA offences </a:t>
            </a:r>
            <a:r>
              <a:rPr lang="en-US" sz="2400" dirty="0"/>
              <a:t>(sexual assault, dating violence, domestic violence, stalking)</a:t>
            </a:r>
          </a:p>
          <a:p>
            <a:pPr lvl="1">
              <a:buFont typeface="Arial" panose="020B0604020202020204" pitchFamily="34" charset="0"/>
              <a:buChar char="•"/>
            </a:pPr>
            <a:endParaRPr lang="en-US" dirty="0"/>
          </a:p>
        </p:txBody>
      </p:sp>
    </p:spTree>
    <p:extLst>
      <p:ext uri="{BB962C8B-B14F-4D97-AF65-F5344CB8AC3E}">
        <p14:creationId xmlns:p14="http://schemas.microsoft.com/office/powerpoint/2010/main" val="14105373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2057400"/>
            <a:ext cx="8229600" cy="1143000"/>
          </a:xfrm>
        </p:spPr>
        <p:txBody>
          <a:bodyPr>
            <a:normAutofit fontScale="90000"/>
          </a:bodyPr>
          <a:lstStyle/>
          <a:p>
            <a:r>
              <a:rPr lang="en-US" sz="3600" b="1" dirty="0"/>
              <a:t/>
            </a:r>
            <a:br>
              <a:rPr lang="en-US" sz="3600" b="1" dirty="0"/>
            </a:br>
            <a:endParaRPr lang="en-US" sz="6000" b="1" dirty="0"/>
          </a:p>
        </p:txBody>
      </p:sp>
      <p:pic>
        <p:nvPicPr>
          <p:cNvPr id="5" name="Picture 4"/>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
        <p:nvSpPr>
          <p:cNvPr id="2" name="Content Placeholder 1"/>
          <p:cNvSpPr>
            <a:spLocks noGrp="1"/>
          </p:cNvSpPr>
          <p:nvPr>
            <p:ph sz="half" idx="1"/>
          </p:nvPr>
        </p:nvSpPr>
        <p:spPr>
          <a:xfrm>
            <a:off x="457200" y="1143000"/>
            <a:ext cx="8229600" cy="5410200"/>
          </a:xfrm>
        </p:spPr>
        <p:txBody>
          <a:bodyPr>
            <a:normAutofit lnSpcReduction="10000"/>
          </a:bodyPr>
          <a:lstStyle/>
          <a:p>
            <a:pPr marL="0" indent="0">
              <a:buNone/>
            </a:pPr>
            <a:r>
              <a:rPr lang="en-US" u="sng" dirty="0"/>
              <a:t>Employee</a:t>
            </a:r>
            <a:r>
              <a:rPr lang="en-US" dirty="0"/>
              <a:t> conditions aid, benefit, or service of the institution on an individual’s participation in unwelcome sexual conduct (i.e. something for something)</a:t>
            </a:r>
          </a:p>
          <a:p>
            <a:pPr lvl="1">
              <a:buFont typeface="Arial" panose="020B0604020202020204" pitchFamily="34" charset="0"/>
              <a:buChar char="•"/>
            </a:pPr>
            <a:r>
              <a:rPr lang="en-US" sz="2800" dirty="0"/>
              <a:t>Applies to all aspects of education program or activity, including extracurricular and employment</a:t>
            </a:r>
          </a:p>
          <a:p>
            <a:pPr lvl="1">
              <a:buFont typeface="Arial" panose="020B0604020202020204" pitchFamily="34" charset="0"/>
              <a:buChar char="•"/>
            </a:pPr>
            <a:r>
              <a:rPr lang="en-US" sz="2800" dirty="0"/>
              <a:t>Power Differential (e.g. Instructor &amp; Student, Supervisor and Employee)-examples:</a:t>
            </a:r>
          </a:p>
          <a:p>
            <a:pPr lvl="2">
              <a:buFont typeface="Courier New" panose="02070309020205020404" pitchFamily="49" charset="0"/>
              <a:buChar char="o"/>
            </a:pPr>
            <a:r>
              <a:rPr lang="en-US" sz="2800" dirty="0"/>
              <a:t>Supervisor conditioning promotion on participation in sexual advance</a:t>
            </a:r>
          </a:p>
          <a:p>
            <a:pPr lvl="2">
              <a:buFont typeface="Courier New" panose="02070309020205020404" pitchFamily="49" charset="0"/>
              <a:buChar char="o"/>
            </a:pPr>
            <a:r>
              <a:rPr lang="en-US" sz="2800" dirty="0"/>
              <a:t>Professor conditioning grade on participation in sexual </a:t>
            </a:r>
            <a:r>
              <a:rPr lang="en-US" sz="2800" dirty="0" smtClean="0"/>
              <a:t>advance</a:t>
            </a:r>
            <a:endParaRPr lang="en-US" sz="2800" dirty="0"/>
          </a:p>
        </p:txBody>
      </p:sp>
      <p:sp>
        <p:nvSpPr>
          <p:cNvPr id="3" name="Rectangle 2"/>
          <p:cNvSpPr/>
          <p:nvPr/>
        </p:nvSpPr>
        <p:spPr>
          <a:xfrm>
            <a:off x="444136" y="533400"/>
            <a:ext cx="5118463" cy="584775"/>
          </a:xfrm>
          <a:prstGeom prst="rect">
            <a:avLst/>
          </a:prstGeom>
        </p:spPr>
        <p:txBody>
          <a:bodyPr wrap="square">
            <a:spAutoFit/>
          </a:bodyPr>
          <a:lstStyle/>
          <a:p>
            <a:r>
              <a:rPr lang="en-US" sz="3200" b="1" dirty="0"/>
              <a:t>Quid Pro Quo Harassment</a:t>
            </a:r>
          </a:p>
        </p:txBody>
      </p:sp>
    </p:spTree>
    <p:extLst>
      <p:ext uri="{BB962C8B-B14F-4D97-AF65-F5344CB8AC3E}">
        <p14:creationId xmlns:p14="http://schemas.microsoft.com/office/powerpoint/2010/main" val="27712728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2057400"/>
            <a:ext cx="8229600" cy="1143000"/>
          </a:xfrm>
        </p:spPr>
        <p:txBody>
          <a:bodyPr>
            <a:normAutofit fontScale="90000"/>
          </a:bodyPr>
          <a:lstStyle/>
          <a:p>
            <a:r>
              <a:rPr lang="en-US" sz="3600" b="1" dirty="0"/>
              <a:t/>
            </a:r>
            <a:br>
              <a:rPr lang="en-US" sz="3600" b="1" dirty="0"/>
            </a:br>
            <a:endParaRPr lang="en-US" sz="6000" b="1" dirty="0"/>
          </a:p>
        </p:txBody>
      </p:sp>
      <p:pic>
        <p:nvPicPr>
          <p:cNvPr id="5" name="Picture 4"/>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
        <p:nvSpPr>
          <p:cNvPr id="2" name="Content Placeholder 1"/>
          <p:cNvSpPr>
            <a:spLocks noGrp="1"/>
          </p:cNvSpPr>
          <p:nvPr>
            <p:ph sz="half" idx="1"/>
          </p:nvPr>
        </p:nvSpPr>
        <p:spPr>
          <a:xfrm>
            <a:off x="457200" y="1600201"/>
            <a:ext cx="8001000" cy="4525963"/>
          </a:xfrm>
        </p:spPr>
        <p:txBody>
          <a:bodyPr/>
          <a:lstStyle/>
          <a:p>
            <a:pPr marL="400050" lvl="1" indent="0">
              <a:buNone/>
            </a:pPr>
            <a:r>
              <a:rPr lang="en-US" sz="2800" dirty="0"/>
              <a:t>Unwelcome conduct (on the basis of sex) determined by a reasonable person to be </a:t>
            </a:r>
            <a:r>
              <a:rPr lang="en-US" sz="2800" i="1" dirty="0"/>
              <a:t>so severe, </a:t>
            </a:r>
            <a:r>
              <a:rPr lang="en-US" sz="2800" b="1" i="1" dirty="0"/>
              <a:t>and</a:t>
            </a:r>
            <a:r>
              <a:rPr lang="en-US" sz="2800" i="1" dirty="0"/>
              <a:t> pervasive, </a:t>
            </a:r>
            <a:r>
              <a:rPr lang="en-US" sz="2800" b="1" i="1" dirty="0"/>
              <a:t>and </a:t>
            </a:r>
            <a:r>
              <a:rPr lang="en-US" sz="2800" i="1" dirty="0"/>
              <a:t>objectively offensive </a:t>
            </a:r>
            <a:r>
              <a:rPr lang="en-US" sz="2800" dirty="0"/>
              <a:t>that it effectively denies a person equal access to the institution’s education program or activity.</a:t>
            </a:r>
          </a:p>
          <a:p>
            <a:pPr marL="0" indent="0">
              <a:buNone/>
            </a:pPr>
            <a:endParaRPr lang="en-US" dirty="0"/>
          </a:p>
        </p:txBody>
      </p:sp>
      <p:sp>
        <p:nvSpPr>
          <p:cNvPr id="3" name="Rectangle 2"/>
          <p:cNvSpPr/>
          <p:nvPr/>
        </p:nvSpPr>
        <p:spPr>
          <a:xfrm>
            <a:off x="457200" y="1002267"/>
            <a:ext cx="7924800" cy="584775"/>
          </a:xfrm>
          <a:prstGeom prst="rect">
            <a:avLst/>
          </a:prstGeom>
        </p:spPr>
        <p:txBody>
          <a:bodyPr wrap="square">
            <a:spAutoFit/>
          </a:bodyPr>
          <a:lstStyle/>
          <a:p>
            <a:r>
              <a:rPr lang="en-US" sz="3200" b="1" dirty="0"/>
              <a:t>Hostile </a:t>
            </a:r>
            <a:r>
              <a:rPr lang="en-US" sz="3200" b="1" dirty="0" smtClean="0"/>
              <a:t>Environment </a:t>
            </a:r>
            <a:r>
              <a:rPr lang="en-US" sz="3200" b="1" dirty="0"/>
              <a:t>Harassment</a:t>
            </a:r>
          </a:p>
        </p:txBody>
      </p:sp>
    </p:spTree>
    <p:extLst>
      <p:ext uri="{BB962C8B-B14F-4D97-AF65-F5344CB8AC3E}">
        <p14:creationId xmlns:p14="http://schemas.microsoft.com/office/powerpoint/2010/main" val="19577127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2057400"/>
            <a:ext cx="8229600" cy="1143000"/>
          </a:xfrm>
        </p:spPr>
        <p:txBody>
          <a:bodyPr>
            <a:normAutofit fontScale="90000"/>
          </a:bodyPr>
          <a:lstStyle/>
          <a:p>
            <a:r>
              <a:rPr lang="en-US" sz="3600" b="1" dirty="0"/>
              <a:t/>
            </a:r>
            <a:br>
              <a:rPr lang="en-US" sz="3600" b="1" dirty="0"/>
            </a:br>
            <a:endParaRPr lang="en-US" sz="6000" b="1" dirty="0"/>
          </a:p>
        </p:txBody>
      </p:sp>
      <p:pic>
        <p:nvPicPr>
          <p:cNvPr id="5" name="Picture 4"/>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
        <p:nvSpPr>
          <p:cNvPr id="2" name="Content Placeholder 1"/>
          <p:cNvSpPr>
            <a:spLocks noGrp="1"/>
          </p:cNvSpPr>
          <p:nvPr>
            <p:ph sz="half" idx="1"/>
          </p:nvPr>
        </p:nvSpPr>
        <p:spPr>
          <a:xfrm>
            <a:off x="457200" y="1600201"/>
            <a:ext cx="8001000" cy="4952999"/>
          </a:xfrm>
        </p:spPr>
        <p:txBody>
          <a:bodyPr>
            <a:normAutofit fontScale="92500" lnSpcReduction="20000"/>
          </a:bodyPr>
          <a:lstStyle/>
          <a:p>
            <a:pPr marL="0" indent="0">
              <a:buNone/>
            </a:pPr>
            <a:r>
              <a:rPr lang="en-US" dirty="0" smtClean="0"/>
              <a:t>Examples</a:t>
            </a:r>
            <a:r>
              <a:rPr lang="en-US" dirty="0"/>
              <a:t>: Multiple incidents of the following conduct may </a:t>
            </a:r>
            <a:r>
              <a:rPr lang="en-US" dirty="0" smtClean="0"/>
              <a:t>constitute hostile </a:t>
            </a:r>
            <a:r>
              <a:rPr lang="en-US" dirty="0"/>
              <a:t>environment sexual </a:t>
            </a:r>
            <a:r>
              <a:rPr lang="en-US" dirty="0" smtClean="0"/>
              <a:t>harassment:</a:t>
            </a:r>
            <a:endParaRPr lang="en-US" dirty="0"/>
          </a:p>
          <a:p>
            <a:pPr lvl="1" indent="-342900">
              <a:buFont typeface="Arial" panose="020B0604020202020204" pitchFamily="34" charset="0"/>
              <a:buChar char="•"/>
            </a:pPr>
            <a:r>
              <a:rPr lang="en-US" sz="2600" dirty="0" smtClean="0"/>
              <a:t>Unwelcome </a:t>
            </a:r>
            <a:r>
              <a:rPr lang="en-US" sz="2600" dirty="0"/>
              <a:t>sexual flirtations, advances, or propositions</a:t>
            </a:r>
          </a:p>
          <a:p>
            <a:pPr lvl="1" indent="-342900">
              <a:buFont typeface="Arial" panose="020B0604020202020204" pitchFamily="34" charset="0"/>
              <a:buChar char="•"/>
            </a:pPr>
            <a:r>
              <a:rPr lang="en-US" sz="2600" dirty="0" smtClean="0"/>
              <a:t>Requests </a:t>
            </a:r>
            <a:r>
              <a:rPr lang="en-US" sz="2600" dirty="0"/>
              <a:t>for sexual favors</a:t>
            </a:r>
          </a:p>
          <a:p>
            <a:pPr lvl="1" indent="-342900">
              <a:buFont typeface="Arial" panose="020B0604020202020204" pitchFamily="34" charset="0"/>
              <a:buChar char="•"/>
            </a:pPr>
            <a:r>
              <a:rPr lang="en-US" sz="2600" dirty="0" smtClean="0"/>
              <a:t>Verbal </a:t>
            </a:r>
            <a:r>
              <a:rPr lang="en-US" sz="2600" dirty="0"/>
              <a:t>abuse of a sexual nature, obscene language, off-color jokes, </a:t>
            </a:r>
            <a:r>
              <a:rPr lang="en-US" sz="2600" dirty="0" smtClean="0"/>
              <a:t>sexual innuendo</a:t>
            </a:r>
            <a:r>
              <a:rPr lang="en-US" sz="2600" dirty="0"/>
              <a:t>, and gossip about sexual relations</a:t>
            </a:r>
          </a:p>
          <a:p>
            <a:pPr lvl="1" indent="-342900">
              <a:buFont typeface="Arial" panose="020B0604020202020204" pitchFamily="34" charset="0"/>
              <a:buChar char="•"/>
            </a:pPr>
            <a:r>
              <a:rPr lang="en-US" sz="2600" dirty="0" smtClean="0"/>
              <a:t>The </a:t>
            </a:r>
            <a:r>
              <a:rPr lang="en-US" sz="2600" dirty="0"/>
              <a:t>display of derogatory or sexually suggestive posters, cartoons, </a:t>
            </a:r>
            <a:r>
              <a:rPr lang="en-US" sz="2600" dirty="0" smtClean="0"/>
              <a:t>drawings, objects</a:t>
            </a:r>
            <a:r>
              <a:rPr lang="en-US" sz="2600" dirty="0"/>
              <a:t>, notes, letters, photos, emails, or text messages</a:t>
            </a:r>
          </a:p>
          <a:p>
            <a:pPr lvl="1" indent="-342900">
              <a:buFont typeface="Arial" panose="020B0604020202020204" pitchFamily="34" charset="0"/>
              <a:buChar char="•"/>
            </a:pPr>
            <a:r>
              <a:rPr lang="en-US" sz="2600" dirty="0" smtClean="0"/>
              <a:t>Visual </a:t>
            </a:r>
            <a:r>
              <a:rPr lang="en-US" sz="2600" dirty="0"/>
              <a:t>conduct such as leering or making gestures</a:t>
            </a:r>
          </a:p>
          <a:p>
            <a:pPr lvl="1" indent="-342900">
              <a:buFont typeface="Arial" panose="020B0604020202020204" pitchFamily="34" charset="0"/>
              <a:buChar char="•"/>
            </a:pPr>
            <a:r>
              <a:rPr lang="en-US" sz="2600" dirty="0" smtClean="0"/>
              <a:t>Sexually </a:t>
            </a:r>
            <a:r>
              <a:rPr lang="en-US" sz="2600" dirty="0"/>
              <a:t>suggestive comments about an individual’s body or body parts, </a:t>
            </a:r>
            <a:r>
              <a:rPr lang="en-US" sz="2600" dirty="0" smtClean="0"/>
              <a:t>or sexually </a:t>
            </a:r>
            <a:r>
              <a:rPr lang="en-US" sz="2600" dirty="0"/>
              <a:t>degrading words to describe an individual</a:t>
            </a:r>
          </a:p>
          <a:p>
            <a:pPr marL="0" indent="0">
              <a:buNone/>
            </a:pPr>
            <a:endParaRPr lang="en-US" dirty="0"/>
          </a:p>
        </p:txBody>
      </p:sp>
      <p:sp>
        <p:nvSpPr>
          <p:cNvPr id="3" name="Rectangle 2"/>
          <p:cNvSpPr/>
          <p:nvPr/>
        </p:nvSpPr>
        <p:spPr>
          <a:xfrm>
            <a:off x="457200" y="1002267"/>
            <a:ext cx="7924800" cy="646331"/>
          </a:xfrm>
          <a:prstGeom prst="rect">
            <a:avLst/>
          </a:prstGeom>
        </p:spPr>
        <p:txBody>
          <a:bodyPr wrap="square">
            <a:spAutoFit/>
          </a:bodyPr>
          <a:lstStyle/>
          <a:p>
            <a:r>
              <a:rPr lang="en-US" sz="3600" b="1" dirty="0"/>
              <a:t>Hostile </a:t>
            </a:r>
            <a:r>
              <a:rPr lang="en-US" sz="3600" b="1" dirty="0" smtClean="0"/>
              <a:t>Environment </a:t>
            </a:r>
            <a:r>
              <a:rPr lang="en-US" sz="3600" b="1" dirty="0"/>
              <a:t>Harassment</a:t>
            </a:r>
          </a:p>
        </p:txBody>
      </p:sp>
    </p:spTree>
    <p:extLst>
      <p:ext uri="{BB962C8B-B14F-4D97-AF65-F5344CB8AC3E}">
        <p14:creationId xmlns:p14="http://schemas.microsoft.com/office/powerpoint/2010/main" val="14252937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2057400"/>
            <a:ext cx="8229600" cy="1143000"/>
          </a:xfrm>
        </p:spPr>
        <p:txBody>
          <a:bodyPr>
            <a:normAutofit fontScale="90000"/>
          </a:bodyPr>
          <a:lstStyle/>
          <a:p>
            <a:r>
              <a:rPr lang="en-US" sz="3600" b="1" dirty="0"/>
              <a:t/>
            </a:r>
            <a:br>
              <a:rPr lang="en-US" sz="3600" b="1" dirty="0"/>
            </a:br>
            <a:endParaRPr lang="en-US" sz="6000" b="1" dirty="0"/>
          </a:p>
        </p:txBody>
      </p:sp>
      <p:pic>
        <p:nvPicPr>
          <p:cNvPr id="5" name="Picture 4"/>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
        <p:nvSpPr>
          <p:cNvPr id="2" name="Content Placeholder 1"/>
          <p:cNvSpPr>
            <a:spLocks noGrp="1"/>
          </p:cNvSpPr>
          <p:nvPr>
            <p:ph sz="half" idx="1"/>
          </p:nvPr>
        </p:nvSpPr>
        <p:spPr>
          <a:xfrm>
            <a:off x="457200" y="1371600"/>
            <a:ext cx="8229600" cy="4952999"/>
          </a:xfrm>
        </p:spPr>
        <p:txBody>
          <a:bodyPr>
            <a:normAutofit fontScale="92500"/>
          </a:bodyPr>
          <a:lstStyle/>
          <a:p>
            <a:pPr marL="0" indent="0">
              <a:buNone/>
            </a:pPr>
            <a:r>
              <a:rPr lang="en-US" dirty="0" smtClean="0"/>
              <a:t>Examples</a:t>
            </a:r>
            <a:r>
              <a:rPr lang="en-US" dirty="0"/>
              <a:t>: Multiple incidents of the following conduct may </a:t>
            </a:r>
            <a:r>
              <a:rPr lang="en-US" dirty="0" smtClean="0"/>
              <a:t>constitute hostile </a:t>
            </a:r>
            <a:r>
              <a:rPr lang="en-US" dirty="0"/>
              <a:t>environment sexual </a:t>
            </a:r>
            <a:r>
              <a:rPr lang="en-US" dirty="0" smtClean="0"/>
              <a:t>harassment:</a:t>
            </a:r>
            <a:endParaRPr lang="en-US" dirty="0"/>
          </a:p>
          <a:p>
            <a:pPr lvl="1">
              <a:buFont typeface="Arial" panose="020B0604020202020204" pitchFamily="34" charset="0"/>
              <a:buChar char="•"/>
            </a:pPr>
            <a:r>
              <a:rPr lang="en-US" dirty="0" smtClean="0"/>
              <a:t>Unwelcome </a:t>
            </a:r>
            <a:r>
              <a:rPr lang="en-US" dirty="0"/>
              <a:t>touching of a sexual nature such as patting, caressing, </a:t>
            </a:r>
            <a:r>
              <a:rPr lang="en-US" dirty="0" smtClean="0"/>
              <a:t>pinching, or </a:t>
            </a:r>
            <a:r>
              <a:rPr lang="en-US" dirty="0"/>
              <a:t>brushing against another’s body</a:t>
            </a:r>
          </a:p>
          <a:p>
            <a:pPr lvl="1">
              <a:buFont typeface="Arial" panose="020B0604020202020204" pitchFamily="34" charset="0"/>
              <a:buChar char="•"/>
            </a:pPr>
            <a:r>
              <a:rPr lang="en-US" dirty="0" smtClean="0"/>
              <a:t>Unwelcome </a:t>
            </a:r>
            <a:r>
              <a:rPr lang="en-US" dirty="0"/>
              <a:t>verbal or physical conduct against an individual related to </a:t>
            </a:r>
            <a:r>
              <a:rPr lang="en-US" dirty="0" smtClean="0"/>
              <a:t>the individual’s </a:t>
            </a:r>
            <a:r>
              <a:rPr lang="en-US" dirty="0"/>
              <a:t>gender identity or the individual’s conformity or failure to conform </a:t>
            </a:r>
            <a:r>
              <a:rPr lang="en-US" dirty="0" smtClean="0"/>
              <a:t>to gender stereotypes (not Title IX but NMT Sexual Misconduct Policy)</a:t>
            </a:r>
            <a:endParaRPr lang="en-US" dirty="0"/>
          </a:p>
          <a:p>
            <a:pPr lvl="1">
              <a:buFont typeface="Arial" panose="020B0604020202020204" pitchFamily="34" charset="0"/>
              <a:buChar char="•"/>
            </a:pPr>
            <a:r>
              <a:rPr lang="en-US" dirty="0" smtClean="0"/>
              <a:t>Cyber </a:t>
            </a:r>
            <a:r>
              <a:rPr lang="en-US" dirty="0"/>
              <a:t>harassment, including but not limited to </a:t>
            </a:r>
            <a:r>
              <a:rPr lang="en-US" dirty="0" smtClean="0"/>
              <a:t>disseminating information, photos</a:t>
            </a:r>
            <a:r>
              <a:rPr lang="en-US" dirty="0"/>
              <a:t>, or videos of a sexual nature without consent</a:t>
            </a:r>
          </a:p>
          <a:p>
            <a:pPr lvl="1">
              <a:buFont typeface="Arial" panose="020B0604020202020204" pitchFamily="34" charset="0"/>
              <a:buChar char="•"/>
            </a:pPr>
            <a:r>
              <a:rPr lang="en-US" dirty="0" smtClean="0"/>
              <a:t>Videotaping </a:t>
            </a:r>
            <a:r>
              <a:rPr lang="en-US" dirty="0"/>
              <a:t>or taking photographs of a sexual nature without consent</a:t>
            </a:r>
          </a:p>
          <a:p>
            <a:pPr marL="0" indent="0">
              <a:buNone/>
            </a:pPr>
            <a:endParaRPr lang="en-US" dirty="0"/>
          </a:p>
        </p:txBody>
      </p:sp>
      <p:sp>
        <p:nvSpPr>
          <p:cNvPr id="3" name="Rectangle 2"/>
          <p:cNvSpPr/>
          <p:nvPr/>
        </p:nvSpPr>
        <p:spPr>
          <a:xfrm>
            <a:off x="457200" y="762000"/>
            <a:ext cx="7924800" cy="646331"/>
          </a:xfrm>
          <a:prstGeom prst="rect">
            <a:avLst/>
          </a:prstGeom>
        </p:spPr>
        <p:txBody>
          <a:bodyPr wrap="square">
            <a:spAutoFit/>
          </a:bodyPr>
          <a:lstStyle/>
          <a:p>
            <a:r>
              <a:rPr lang="en-US" sz="3600" b="1" dirty="0"/>
              <a:t>Hostile </a:t>
            </a:r>
            <a:r>
              <a:rPr lang="en-US" sz="3600" b="1" dirty="0" smtClean="0"/>
              <a:t>Environment </a:t>
            </a:r>
            <a:r>
              <a:rPr lang="en-US" sz="3600" b="1" dirty="0"/>
              <a:t>Harassment</a:t>
            </a:r>
          </a:p>
        </p:txBody>
      </p:sp>
    </p:spTree>
    <p:extLst>
      <p:ext uri="{BB962C8B-B14F-4D97-AF65-F5344CB8AC3E}">
        <p14:creationId xmlns:p14="http://schemas.microsoft.com/office/powerpoint/2010/main" val="11483334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p:cNvSpPr txBox="1"/>
          <p:nvPr/>
        </p:nvSpPr>
        <p:spPr>
          <a:xfrm>
            <a:off x="609600" y="1905000"/>
            <a:ext cx="7425691" cy="4308872"/>
          </a:xfrm>
          <a:prstGeom prst="rect">
            <a:avLst/>
          </a:prstGeom>
        </p:spPr>
        <p:txBody>
          <a:bodyPr vert="horz" wrap="square" lIns="0" tIns="0" rIns="0" bIns="0" rtlCol="0">
            <a:spAutoFit/>
          </a:bodyPr>
          <a:lstStyle/>
          <a:p>
            <a:pPr marL="469900" marR="5080" lvl="1">
              <a:lnSpc>
                <a:spcPct val="100099"/>
              </a:lnSpc>
            </a:pPr>
            <a:r>
              <a:rPr lang="en-US" sz="2800" spc="10" dirty="0" smtClean="0">
                <a:solidFill>
                  <a:srgbClr val="4B4A41"/>
                </a:solidFill>
                <a:cs typeface="Arial" panose="020B0604020202020204" pitchFamily="34" charset="0"/>
              </a:rPr>
              <a:t>Any a</a:t>
            </a:r>
            <a:r>
              <a:rPr sz="2800" spc="10" dirty="0" smtClean="0">
                <a:solidFill>
                  <a:srgbClr val="4B4A41"/>
                </a:solidFill>
                <a:cs typeface="Arial" panose="020B0604020202020204" pitchFamily="34" charset="0"/>
              </a:rPr>
              <a:t>ctual, </a:t>
            </a:r>
            <a:r>
              <a:rPr sz="2800" spc="40" dirty="0" smtClean="0">
                <a:solidFill>
                  <a:srgbClr val="4B4A41"/>
                </a:solidFill>
                <a:cs typeface="Arial" panose="020B0604020202020204" pitchFamily="34" charset="0"/>
              </a:rPr>
              <a:t>attempted </a:t>
            </a:r>
            <a:r>
              <a:rPr sz="2800" spc="20" dirty="0" smtClean="0">
                <a:solidFill>
                  <a:srgbClr val="4B4A41"/>
                </a:solidFill>
                <a:cs typeface="Arial" panose="020B0604020202020204" pitchFamily="34" charset="0"/>
              </a:rPr>
              <a:t>or </a:t>
            </a:r>
            <a:r>
              <a:rPr sz="2800" spc="35" dirty="0" smtClean="0">
                <a:solidFill>
                  <a:srgbClr val="4B4A41"/>
                </a:solidFill>
                <a:cs typeface="Arial" panose="020B0604020202020204" pitchFamily="34" charset="0"/>
              </a:rPr>
              <a:t>th</a:t>
            </a:r>
            <a:r>
              <a:rPr sz="2800" spc="-30" dirty="0" smtClean="0">
                <a:solidFill>
                  <a:srgbClr val="4B4A41"/>
                </a:solidFill>
                <a:cs typeface="Arial" panose="020B0604020202020204" pitchFamily="34" charset="0"/>
              </a:rPr>
              <a:t>r</a:t>
            </a:r>
            <a:r>
              <a:rPr sz="2800" spc="-15" dirty="0" smtClean="0">
                <a:solidFill>
                  <a:srgbClr val="4B4A41"/>
                </a:solidFill>
                <a:cs typeface="Arial" panose="020B0604020202020204" pitchFamily="34" charset="0"/>
              </a:rPr>
              <a:t>eatened</a:t>
            </a:r>
            <a:r>
              <a:rPr sz="2800" dirty="0" smtClean="0">
                <a:solidFill>
                  <a:srgbClr val="4B4A41"/>
                </a:solidFill>
                <a:cs typeface="Arial" panose="020B0604020202020204" pitchFamily="34" charset="0"/>
              </a:rPr>
              <a:t> </a:t>
            </a:r>
            <a:r>
              <a:rPr lang="en-US" sz="2800" dirty="0" smtClean="0">
                <a:cs typeface="Arial" panose="020B0604020202020204" pitchFamily="34" charset="0"/>
              </a:rPr>
              <a:t>nonconsensual sexual act (e.g., </a:t>
            </a:r>
            <a:r>
              <a:rPr lang="en-US" sz="2800" spc="45" dirty="0" smtClean="0">
                <a:solidFill>
                  <a:srgbClr val="4B4A41"/>
                </a:solidFill>
                <a:cs typeface="Arial" panose="020B0604020202020204" pitchFamily="34" charset="0"/>
              </a:rPr>
              <a:t>unwanted touching, kissing, groping, trying to have sex with</a:t>
            </a:r>
            <a:r>
              <a:rPr lang="en-US" sz="2800" dirty="0" smtClean="0">
                <a:solidFill>
                  <a:srgbClr val="4B4A41"/>
                </a:solidFill>
                <a:cs typeface="Arial" panose="020B0604020202020204" pitchFamily="34" charset="0"/>
              </a:rPr>
              <a:t> another </a:t>
            </a:r>
            <a:r>
              <a:rPr lang="en-US" sz="2800" spc="10" dirty="0" smtClean="0">
                <a:solidFill>
                  <a:srgbClr val="4B4A41"/>
                </a:solidFill>
                <a:cs typeface="Arial" panose="020B0604020202020204" pitchFamily="34" charset="0"/>
              </a:rPr>
              <a:t>person</a:t>
            </a:r>
            <a:r>
              <a:rPr lang="en-US" sz="2800" dirty="0" smtClean="0">
                <a:solidFill>
                  <a:srgbClr val="4B4A41"/>
                </a:solidFill>
                <a:cs typeface="Arial" panose="020B0604020202020204" pitchFamily="34" charset="0"/>
              </a:rPr>
              <a:t>) </a:t>
            </a:r>
            <a:r>
              <a:rPr lang="en-US" sz="2800" dirty="0" smtClean="0">
                <a:cs typeface="Arial" panose="020B0604020202020204" pitchFamily="34" charset="0"/>
              </a:rPr>
              <a:t>proscribed by Federal, tribal, or State law, including when the victim lacks capacity to consent</a:t>
            </a:r>
            <a:r>
              <a:rPr lang="en-US" sz="2800" dirty="0" smtClean="0">
                <a:latin typeface="Arial" panose="020B0604020202020204" pitchFamily="34" charset="0"/>
                <a:cs typeface="Arial" panose="020B0604020202020204" pitchFamily="34" charset="0"/>
              </a:rPr>
              <a:t>.*</a:t>
            </a:r>
          </a:p>
          <a:p>
            <a:pPr marL="469900" marR="5080" indent="-457200">
              <a:lnSpc>
                <a:spcPct val="100099"/>
              </a:lnSpc>
              <a:buFont typeface="Arial" panose="020B0604020202020204" pitchFamily="34" charset="0"/>
              <a:buChar char="•"/>
            </a:pPr>
            <a:r>
              <a:rPr lang="en-US" sz="2800" b="1" dirty="0" smtClean="0"/>
              <a:t>VAWA crimes</a:t>
            </a:r>
            <a:r>
              <a:rPr lang="en-US" sz="2800" dirty="0" smtClean="0">
                <a:solidFill>
                  <a:srgbClr val="4B4A41"/>
                </a:solidFill>
                <a:cs typeface="Arial"/>
              </a:rPr>
              <a:t>- </a:t>
            </a:r>
            <a:r>
              <a:rPr lang="en-US" sz="2800" dirty="0" smtClean="0"/>
              <a:t>Dating violence, Domestic violence, and  Stalking as defined by Cleary Act</a:t>
            </a:r>
            <a:endParaRPr lang="en-US" sz="2800" dirty="0"/>
          </a:p>
          <a:p>
            <a:pPr marL="12700" marR="5080">
              <a:lnSpc>
                <a:spcPct val="100099"/>
              </a:lnSpc>
            </a:pPr>
            <a:endParaRPr lang="en-US" sz="2800" b="1" dirty="0" smtClean="0">
              <a:cs typeface="Arial"/>
            </a:endParaRPr>
          </a:p>
          <a:p>
            <a:pPr marL="12700" marR="5080">
              <a:lnSpc>
                <a:spcPct val="100099"/>
              </a:lnSpc>
            </a:pPr>
            <a:endParaRPr sz="2800" dirty="0">
              <a:latin typeface="Arial" panose="020B0604020202020204" pitchFamily="34" charset="0"/>
              <a:cs typeface="Arial" panose="020B0604020202020204" pitchFamily="34" charset="0"/>
            </a:endParaRPr>
          </a:p>
        </p:txBody>
      </p:sp>
      <p:pic>
        <p:nvPicPr>
          <p:cNvPr id="4" name="Picture 3"/>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
        <p:nvSpPr>
          <p:cNvPr id="2" name="Rectangle 1"/>
          <p:cNvSpPr/>
          <p:nvPr/>
        </p:nvSpPr>
        <p:spPr>
          <a:xfrm>
            <a:off x="457200" y="5867400"/>
            <a:ext cx="5691366" cy="369332"/>
          </a:xfrm>
          <a:prstGeom prst="rect">
            <a:avLst/>
          </a:prstGeom>
        </p:spPr>
        <p:txBody>
          <a:bodyPr wrap="none">
            <a:spAutoFit/>
          </a:bodyPr>
          <a:lstStyle/>
          <a:p>
            <a:r>
              <a:rPr lang="en-US" spc="40" dirty="0" smtClean="0">
                <a:solidFill>
                  <a:srgbClr val="4B4A41"/>
                </a:solidFill>
                <a:latin typeface="Arial"/>
                <a:cs typeface="Arial"/>
              </a:rPr>
              <a:t>*Source: </a:t>
            </a:r>
            <a:r>
              <a:rPr lang="en-US" spc="40" dirty="0" smtClean="0">
                <a:solidFill>
                  <a:srgbClr val="4B4A41"/>
                </a:solidFill>
                <a:latin typeface="Arial"/>
                <a:cs typeface="Arial"/>
                <a:hlinkClick r:id="rId3"/>
              </a:rPr>
              <a:t>http://www.justice.gov/ovw/sexual-assault</a:t>
            </a:r>
            <a:r>
              <a:rPr lang="en-US" spc="40" dirty="0" smtClean="0">
                <a:solidFill>
                  <a:srgbClr val="4B4A41"/>
                </a:solidFill>
                <a:latin typeface="Arial"/>
                <a:cs typeface="Arial"/>
              </a:rPr>
              <a:t> </a:t>
            </a:r>
          </a:p>
        </p:txBody>
      </p:sp>
      <p:sp>
        <p:nvSpPr>
          <p:cNvPr id="5" name="Rectangle 4"/>
          <p:cNvSpPr/>
          <p:nvPr/>
        </p:nvSpPr>
        <p:spPr>
          <a:xfrm>
            <a:off x="533400" y="1034986"/>
            <a:ext cx="5573449" cy="1077218"/>
          </a:xfrm>
          <a:prstGeom prst="rect">
            <a:avLst/>
          </a:prstGeom>
        </p:spPr>
        <p:txBody>
          <a:bodyPr wrap="none">
            <a:spAutoFit/>
          </a:bodyPr>
          <a:lstStyle/>
          <a:p>
            <a:pPr marL="12700"/>
            <a:r>
              <a:rPr lang="en-US" sz="3600" b="1" dirty="0"/>
              <a:t>Title IX—Sexual Harassment</a:t>
            </a:r>
          </a:p>
          <a:p>
            <a:pPr marL="469900" indent="-457200">
              <a:lnSpc>
                <a:spcPct val="100000"/>
              </a:lnSpc>
              <a:buFont typeface="Arial" panose="020B0604020202020204" pitchFamily="34" charset="0"/>
              <a:buChar char="•"/>
            </a:pPr>
            <a:r>
              <a:rPr lang="en-US" sz="2800" b="1" dirty="0"/>
              <a:t>Sexual </a:t>
            </a:r>
            <a:r>
              <a:rPr lang="en-US" sz="2800" b="1" dirty="0" smtClean="0"/>
              <a:t>assault:</a:t>
            </a:r>
            <a:endParaRPr lang="en-US" sz="2800" b="1" dirty="0">
              <a:cs typeface="Arial"/>
            </a:endParaRPr>
          </a:p>
        </p:txBody>
      </p:sp>
    </p:spTree>
    <p:extLst>
      <p:ext uri="{BB962C8B-B14F-4D97-AF65-F5344CB8AC3E}">
        <p14:creationId xmlns:p14="http://schemas.microsoft.com/office/powerpoint/2010/main" val="2982959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p:cNvSpPr txBox="1"/>
          <p:nvPr/>
        </p:nvSpPr>
        <p:spPr>
          <a:xfrm>
            <a:off x="609600" y="2109549"/>
            <a:ext cx="7425691" cy="4739759"/>
          </a:xfrm>
          <a:prstGeom prst="rect">
            <a:avLst/>
          </a:prstGeom>
        </p:spPr>
        <p:txBody>
          <a:bodyPr vert="horz" wrap="square" lIns="0" tIns="0" rIns="0" bIns="0" rtlCol="0">
            <a:spAutoFit/>
          </a:bodyPr>
          <a:lstStyle/>
          <a:p>
            <a:pPr marL="742950" lvl="1" indent="-285750">
              <a:buFont typeface="Arial" panose="020B0604020202020204" pitchFamily="34" charset="0"/>
              <a:buChar char="•"/>
            </a:pPr>
            <a:r>
              <a:rPr lang="en-US" b="1" i="1" dirty="0" smtClean="0"/>
              <a:t>Rape</a:t>
            </a:r>
            <a:r>
              <a:rPr lang="en-US" b="1" dirty="0"/>
              <a:t>: </a:t>
            </a:r>
            <a:r>
              <a:rPr lang="en-US" dirty="0"/>
              <a:t>The carnal knowledge of a person, without the consent of the victim, including </a:t>
            </a:r>
            <a:r>
              <a:rPr lang="en-US" dirty="0" smtClean="0"/>
              <a:t>instances where </a:t>
            </a:r>
            <a:r>
              <a:rPr lang="en-US" dirty="0"/>
              <a:t>the victim is incapable of giving consent because of his/her age or because of </a:t>
            </a:r>
            <a:r>
              <a:rPr lang="en-US" dirty="0" smtClean="0"/>
              <a:t>his/her temporary </a:t>
            </a:r>
            <a:r>
              <a:rPr lang="en-US" dirty="0"/>
              <a:t>or permanent mental or physical incapacity.</a:t>
            </a:r>
          </a:p>
          <a:p>
            <a:pPr marL="742950" lvl="1" indent="-285750">
              <a:buFont typeface="Arial" panose="020B0604020202020204" pitchFamily="34" charset="0"/>
              <a:buChar char="•"/>
            </a:pPr>
            <a:r>
              <a:rPr lang="en-US" b="1" i="1" dirty="0" smtClean="0"/>
              <a:t>Sodomy</a:t>
            </a:r>
            <a:r>
              <a:rPr lang="en-US" b="1" i="1" dirty="0"/>
              <a:t>: </a:t>
            </a:r>
            <a:r>
              <a:rPr lang="en-US" dirty="0"/>
              <a:t>Oral or anal sexual intercourse with another person, without the consent of </a:t>
            </a:r>
            <a:r>
              <a:rPr lang="en-US" dirty="0" smtClean="0"/>
              <a:t>the victim</a:t>
            </a:r>
            <a:r>
              <a:rPr lang="en-US" dirty="0"/>
              <a:t>, including instances where the victim is incapable of giving consent because of </a:t>
            </a:r>
            <a:r>
              <a:rPr lang="en-US" dirty="0" smtClean="0"/>
              <a:t>his/her age </a:t>
            </a:r>
            <a:r>
              <a:rPr lang="en-US" dirty="0"/>
              <a:t>or because of his/her temporary or permanent mental or physical incapacity.</a:t>
            </a:r>
          </a:p>
          <a:p>
            <a:pPr marL="742950" lvl="1" indent="-285750">
              <a:buFont typeface="Arial" panose="020B0604020202020204" pitchFamily="34" charset="0"/>
              <a:buChar char="•"/>
            </a:pPr>
            <a:r>
              <a:rPr lang="en-US" b="1" i="1" dirty="0" smtClean="0"/>
              <a:t>Sexual </a:t>
            </a:r>
            <a:r>
              <a:rPr lang="en-US" b="1" i="1" dirty="0"/>
              <a:t>Assault With An Object: </a:t>
            </a:r>
            <a:r>
              <a:rPr lang="en-US" dirty="0"/>
              <a:t>To use an object or instrument to unlawfully </a:t>
            </a:r>
            <a:r>
              <a:rPr lang="en-US" dirty="0" smtClean="0"/>
              <a:t>penetrate, however </a:t>
            </a:r>
            <a:r>
              <a:rPr lang="en-US" dirty="0"/>
              <a:t>slightly, the genital or anal opening of the body of another person, without the </a:t>
            </a:r>
            <a:r>
              <a:rPr lang="en-US" dirty="0" smtClean="0"/>
              <a:t>consent of </a:t>
            </a:r>
            <a:r>
              <a:rPr lang="en-US" dirty="0"/>
              <a:t>the victim, including instances where the victim is incapable of giving consent because </a:t>
            </a:r>
            <a:r>
              <a:rPr lang="en-US" dirty="0" smtClean="0"/>
              <a:t>of his/her </a:t>
            </a:r>
            <a:r>
              <a:rPr lang="en-US" dirty="0"/>
              <a:t>age or because of his/her temporary or permanent mental or physical incapacity.</a:t>
            </a:r>
          </a:p>
          <a:p>
            <a:pPr marL="12700" marR="5080">
              <a:lnSpc>
                <a:spcPct val="100099"/>
              </a:lnSpc>
            </a:pPr>
            <a:endParaRPr lang="en-US" sz="2800" b="1" dirty="0" smtClean="0">
              <a:cs typeface="Arial"/>
            </a:endParaRPr>
          </a:p>
          <a:p>
            <a:pPr marL="12700" marR="5080">
              <a:lnSpc>
                <a:spcPct val="100099"/>
              </a:lnSpc>
            </a:pPr>
            <a:endParaRPr sz="2800" dirty="0">
              <a:latin typeface="Arial" panose="020B0604020202020204" pitchFamily="34" charset="0"/>
              <a:cs typeface="Arial" panose="020B0604020202020204" pitchFamily="34" charset="0"/>
            </a:endParaRPr>
          </a:p>
        </p:txBody>
      </p:sp>
      <p:pic>
        <p:nvPicPr>
          <p:cNvPr id="4" name="Picture 3"/>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
        <p:nvSpPr>
          <p:cNvPr id="5" name="Rectangle 4"/>
          <p:cNvSpPr/>
          <p:nvPr/>
        </p:nvSpPr>
        <p:spPr>
          <a:xfrm>
            <a:off x="533400" y="1034986"/>
            <a:ext cx="5573449" cy="1077218"/>
          </a:xfrm>
          <a:prstGeom prst="rect">
            <a:avLst/>
          </a:prstGeom>
        </p:spPr>
        <p:txBody>
          <a:bodyPr wrap="none">
            <a:spAutoFit/>
          </a:bodyPr>
          <a:lstStyle/>
          <a:p>
            <a:pPr marL="12700"/>
            <a:r>
              <a:rPr lang="en-US" sz="3600" b="1" dirty="0"/>
              <a:t>Title IX—Sexual Harassment</a:t>
            </a:r>
          </a:p>
          <a:p>
            <a:pPr marL="12700">
              <a:lnSpc>
                <a:spcPct val="100000"/>
              </a:lnSpc>
            </a:pPr>
            <a:r>
              <a:rPr lang="en-US" sz="2800" b="1" dirty="0"/>
              <a:t>Sexual </a:t>
            </a:r>
            <a:r>
              <a:rPr lang="en-US" sz="2800" b="1" dirty="0" smtClean="0"/>
              <a:t>assault (continued):</a:t>
            </a:r>
            <a:endParaRPr lang="en-US" sz="2800" b="1" dirty="0">
              <a:cs typeface="Arial"/>
            </a:endParaRPr>
          </a:p>
        </p:txBody>
      </p:sp>
    </p:spTree>
    <p:extLst>
      <p:ext uri="{BB962C8B-B14F-4D97-AF65-F5344CB8AC3E}">
        <p14:creationId xmlns:p14="http://schemas.microsoft.com/office/powerpoint/2010/main" val="4099128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p:cNvSpPr txBox="1"/>
          <p:nvPr/>
        </p:nvSpPr>
        <p:spPr>
          <a:xfrm>
            <a:off x="609600" y="1905000"/>
            <a:ext cx="7425691" cy="4308872"/>
          </a:xfrm>
          <a:prstGeom prst="rect">
            <a:avLst/>
          </a:prstGeom>
        </p:spPr>
        <p:txBody>
          <a:bodyPr vert="horz" wrap="square" lIns="0" tIns="0" rIns="0" bIns="0" rtlCol="0">
            <a:spAutoFit/>
          </a:bodyPr>
          <a:lstStyle/>
          <a:p>
            <a:pPr marL="628650" lvl="1" indent="-171450">
              <a:buFont typeface="Arial" panose="020B0604020202020204" pitchFamily="34" charset="0"/>
              <a:buChar char="•"/>
            </a:pPr>
            <a:r>
              <a:rPr lang="en-US" sz="2000" b="1" dirty="0"/>
              <a:t>Criminal Sexual Contact </a:t>
            </a:r>
            <a:r>
              <a:rPr lang="en-US" sz="2000" dirty="0"/>
              <a:t>(Fondling) is defined as the intentional touching of the clothed or unclothed body parts of another without consent for the purpose of sexual degradation, gratification, or humiliation. This definition also includes instances where the victim is forced to touch the offender's body parts. Lack of consent is a key element and does not require physical resistance from the victim. It can also be established if the victim is unable to give consent due to age or mental or physical incapacity.</a:t>
            </a:r>
          </a:p>
          <a:p>
            <a:pPr marL="628650" lvl="1" indent="-171450">
              <a:buFont typeface="Arial" panose="020B0604020202020204" pitchFamily="34" charset="0"/>
              <a:buChar char="•"/>
            </a:pPr>
            <a:r>
              <a:rPr lang="en-US" sz="2000" b="1" i="1" dirty="0" smtClean="0"/>
              <a:t>Incest</a:t>
            </a:r>
            <a:r>
              <a:rPr lang="en-US" sz="2000" b="1" dirty="0"/>
              <a:t>: </a:t>
            </a:r>
            <a:r>
              <a:rPr lang="en-US" sz="2000" dirty="0" smtClean="0"/>
              <a:t>Non-forcible </a:t>
            </a:r>
            <a:r>
              <a:rPr lang="en-US" sz="2000" dirty="0"/>
              <a:t>sexual intercourse between persons who are </a:t>
            </a:r>
            <a:r>
              <a:rPr lang="en-US" sz="2000" dirty="0" smtClean="0"/>
              <a:t>related to </a:t>
            </a:r>
            <a:r>
              <a:rPr lang="en-US" sz="2000" dirty="0"/>
              <a:t>each other within the degrees wherein marriage is prohibited by law.</a:t>
            </a:r>
          </a:p>
          <a:p>
            <a:pPr marL="628650" lvl="1" indent="-171450">
              <a:buFont typeface="Arial" panose="020B0604020202020204" pitchFamily="34" charset="0"/>
              <a:buChar char="•"/>
            </a:pPr>
            <a:r>
              <a:rPr lang="en-US" sz="2000" b="1" i="1" dirty="0" smtClean="0"/>
              <a:t>Statutory </a:t>
            </a:r>
            <a:r>
              <a:rPr lang="en-US" sz="2000" b="1" i="1" dirty="0"/>
              <a:t>Rape</a:t>
            </a:r>
            <a:r>
              <a:rPr lang="en-US" sz="2000" b="1" dirty="0"/>
              <a:t>: </a:t>
            </a:r>
            <a:r>
              <a:rPr lang="en-US" sz="2000" dirty="0" smtClean="0"/>
              <a:t>Non-forcible </a:t>
            </a:r>
            <a:r>
              <a:rPr lang="en-US" sz="2000" dirty="0"/>
              <a:t>sexual intercourse with a person who </a:t>
            </a:r>
            <a:r>
              <a:rPr lang="en-US" sz="2000" dirty="0" smtClean="0"/>
              <a:t>is under </a:t>
            </a:r>
            <a:r>
              <a:rPr lang="en-US" sz="2000" dirty="0"/>
              <a:t>the statutory age of consent</a:t>
            </a:r>
            <a:r>
              <a:rPr lang="en-US" sz="2000" dirty="0" smtClean="0"/>
              <a:t>.</a:t>
            </a:r>
            <a:endParaRPr sz="2800" dirty="0">
              <a:latin typeface="Arial" panose="020B0604020202020204" pitchFamily="34" charset="0"/>
              <a:cs typeface="Arial" panose="020B0604020202020204" pitchFamily="34" charset="0"/>
            </a:endParaRPr>
          </a:p>
        </p:txBody>
      </p:sp>
      <p:pic>
        <p:nvPicPr>
          <p:cNvPr id="4" name="Picture 3"/>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
        <p:nvSpPr>
          <p:cNvPr id="5" name="Rectangle 4"/>
          <p:cNvSpPr/>
          <p:nvPr/>
        </p:nvSpPr>
        <p:spPr>
          <a:xfrm>
            <a:off x="533400" y="838200"/>
            <a:ext cx="5573449" cy="1077218"/>
          </a:xfrm>
          <a:prstGeom prst="rect">
            <a:avLst/>
          </a:prstGeom>
        </p:spPr>
        <p:txBody>
          <a:bodyPr wrap="none">
            <a:spAutoFit/>
          </a:bodyPr>
          <a:lstStyle/>
          <a:p>
            <a:pPr marL="12700"/>
            <a:r>
              <a:rPr lang="en-US" sz="3600" b="1" dirty="0"/>
              <a:t>Title IX—Sexual Harassment</a:t>
            </a:r>
          </a:p>
          <a:p>
            <a:pPr marL="12700">
              <a:lnSpc>
                <a:spcPct val="100000"/>
              </a:lnSpc>
            </a:pPr>
            <a:r>
              <a:rPr lang="en-US" sz="2800" b="1" dirty="0"/>
              <a:t>Sexual </a:t>
            </a:r>
            <a:r>
              <a:rPr lang="en-US" sz="2800" b="1" dirty="0" smtClean="0"/>
              <a:t>assault (continued):</a:t>
            </a:r>
            <a:endParaRPr lang="en-US" sz="2800" b="1" dirty="0">
              <a:cs typeface="Arial"/>
            </a:endParaRPr>
          </a:p>
        </p:txBody>
      </p:sp>
    </p:spTree>
    <p:extLst>
      <p:ext uri="{BB962C8B-B14F-4D97-AF65-F5344CB8AC3E}">
        <p14:creationId xmlns:p14="http://schemas.microsoft.com/office/powerpoint/2010/main" val="1380330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
        <p:nvSpPr>
          <p:cNvPr id="2" name="Rectangle 1"/>
          <p:cNvSpPr/>
          <p:nvPr/>
        </p:nvSpPr>
        <p:spPr>
          <a:xfrm>
            <a:off x="2286000" y="2828836"/>
            <a:ext cx="4572000" cy="646331"/>
          </a:xfrm>
          <a:prstGeom prst="rect">
            <a:avLst/>
          </a:prstGeom>
        </p:spPr>
        <p:txBody>
          <a:bodyPr>
            <a:spAutoFit/>
          </a:bodyPr>
          <a:lstStyle/>
          <a:p>
            <a:endParaRPr lang="en-US" dirty="0">
              <a:latin typeface="Times New Roman" panose="02020603050405020304" pitchFamily="18" charset="0"/>
              <a:ea typeface="Times New Roman" panose="02020603050405020304" pitchFamily="18" charset="0"/>
            </a:endParaRPr>
          </a:p>
          <a:p>
            <a:endParaRPr lang="en-US" dirty="0"/>
          </a:p>
        </p:txBody>
      </p:sp>
      <p:sp>
        <p:nvSpPr>
          <p:cNvPr id="3" name="Rectangle 2"/>
          <p:cNvSpPr/>
          <p:nvPr/>
        </p:nvSpPr>
        <p:spPr>
          <a:xfrm>
            <a:off x="805045" y="838200"/>
            <a:ext cx="7533921" cy="646331"/>
          </a:xfrm>
          <a:prstGeom prst="rect">
            <a:avLst/>
          </a:prstGeom>
        </p:spPr>
        <p:txBody>
          <a:bodyPr wrap="none">
            <a:spAutoFit/>
          </a:bodyPr>
          <a:lstStyle/>
          <a:p>
            <a:pPr algn="ctr"/>
            <a:r>
              <a:rPr lang="en-US" sz="3600" u="sng" spc="-75" dirty="0" smtClean="0"/>
              <a:t>Reporting Incidents of Sexual Misconduct</a:t>
            </a:r>
            <a:endParaRPr lang="en-US" sz="3600" u="sng" dirty="0"/>
          </a:p>
        </p:txBody>
      </p:sp>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a:off x="6781800" y="4876800"/>
            <a:ext cx="1557166" cy="1676400"/>
          </a:xfrm>
          <a:prstGeom prst="rect">
            <a:avLst/>
          </a:prstGeom>
        </p:spPr>
      </p:pic>
      <p:sp>
        <p:nvSpPr>
          <p:cNvPr id="7" name="Rectangle 6"/>
          <p:cNvSpPr/>
          <p:nvPr/>
        </p:nvSpPr>
        <p:spPr>
          <a:xfrm>
            <a:off x="990600" y="1676400"/>
            <a:ext cx="7348366" cy="3352841"/>
          </a:xfrm>
          <a:prstGeom prst="rect">
            <a:avLst/>
          </a:prstGeom>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2200" dirty="0">
                <a:ea typeface="Calibri" panose="020F0502020204030204" pitchFamily="34" charset="0"/>
                <a:cs typeface="Times New Roman" panose="02020603050405020304" pitchFamily="18" charset="0"/>
              </a:rPr>
              <a:t>See</a:t>
            </a:r>
            <a:r>
              <a:rPr lang="en-US" sz="2200" b="1" dirty="0">
                <a:ea typeface="Calibri" panose="020F0502020204030204" pitchFamily="34" charset="0"/>
                <a:cs typeface="Times New Roman" panose="02020603050405020304" pitchFamily="18" charset="0"/>
              </a:rPr>
              <a:t> </a:t>
            </a:r>
            <a:r>
              <a:rPr lang="en-US" sz="2200" u="heavy" dirty="0">
                <a:ea typeface="Calibri" panose="020F0502020204030204" pitchFamily="34" charset="0"/>
                <a:cs typeface="Times New Roman" panose="02020603050405020304" pitchFamily="18" charset="0"/>
              </a:rPr>
              <a:t>NMT Sexual Misconduct Reporting Options &amp; Procedures</a:t>
            </a:r>
            <a:r>
              <a:rPr lang="en-US" sz="2200" b="1" dirty="0">
                <a:ea typeface="Calibri" panose="020F0502020204030204" pitchFamily="34" charset="0"/>
                <a:cs typeface="Times New Roman" panose="02020603050405020304" pitchFamily="18" charset="0"/>
              </a:rPr>
              <a:t> </a:t>
            </a:r>
            <a:r>
              <a:rPr lang="en-US" sz="2200" dirty="0" smtClean="0">
                <a:ea typeface="Calibri" panose="020F0502020204030204" pitchFamily="34" charset="0"/>
                <a:cs typeface="Times New Roman" panose="02020603050405020304" pitchFamily="18" charset="0"/>
              </a:rPr>
              <a:t>hand-out</a:t>
            </a:r>
            <a:endParaRPr lang="en-US" sz="2200" dirty="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200" dirty="0">
                <a:ea typeface="Calibri" panose="020F0502020204030204" pitchFamily="34" charset="0"/>
                <a:cs typeface="Times New Roman" panose="02020603050405020304" pitchFamily="18" charset="0"/>
              </a:rPr>
              <a:t>Call the Title IX Coordinator, Peter Phaiah at 575-835-5953,  x-5953, or 575-322-0001 (cell. </a:t>
            </a:r>
            <a:r>
              <a:rPr lang="en-US" sz="2200" dirty="0" smtClean="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2200" dirty="0" smtClean="0">
                <a:ea typeface="Calibri" panose="020F0502020204030204" pitchFamily="34" charset="0"/>
                <a:cs typeface="Times New Roman" panose="02020603050405020304" pitchFamily="18" charset="0"/>
              </a:rPr>
              <a:t>Email </a:t>
            </a:r>
            <a:r>
              <a:rPr lang="en-US" sz="2200" dirty="0" smtClean="0">
                <a:ea typeface="Calibri" panose="020F0502020204030204" pitchFamily="34" charset="0"/>
                <a:cs typeface="Times New Roman" panose="02020603050405020304" pitchFamily="18" charset="0"/>
                <a:hlinkClick r:id="rId4"/>
              </a:rPr>
              <a:t>titleixcoordinator@nmt.edu</a:t>
            </a:r>
            <a:r>
              <a:rPr lang="en-US" sz="2200" dirty="0" smtClean="0">
                <a:ea typeface="Calibri" panose="020F0502020204030204" pitchFamily="34" charset="0"/>
                <a:cs typeface="Times New Roman" panose="02020603050405020304" pitchFamily="18" charset="0"/>
              </a:rPr>
              <a:t> </a:t>
            </a:r>
            <a:endParaRPr lang="en-US" sz="2200" dirty="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200" dirty="0">
                <a:ea typeface="Calibri" panose="020F0502020204030204" pitchFamily="34" charset="0"/>
                <a:cs typeface="Times New Roman" panose="02020603050405020304" pitchFamily="18" charset="0"/>
              </a:rPr>
              <a:t>Bring the student or employee to the Title IX Office, Fidel Student Center Rm. </a:t>
            </a:r>
            <a:r>
              <a:rPr lang="en-US" sz="2200" dirty="0" smtClean="0">
                <a:ea typeface="Calibri" panose="020F0502020204030204" pitchFamily="34" charset="0"/>
                <a:cs typeface="Times New Roman" panose="02020603050405020304" pitchFamily="18" charset="0"/>
              </a:rPr>
              <a:t>288</a:t>
            </a:r>
            <a:endParaRPr lang="en-US" sz="2200" dirty="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200" dirty="0">
                <a:ea typeface="Calibri" panose="020F0502020204030204" pitchFamily="34" charset="0"/>
                <a:cs typeface="Times New Roman" panose="02020603050405020304" pitchFamily="18" charset="0"/>
              </a:rPr>
              <a:t>Complete and submit Tech’s online </a:t>
            </a:r>
            <a:r>
              <a:rPr lang="en-US" sz="2200" u="sng" dirty="0">
                <a:solidFill>
                  <a:srgbClr val="0563C1"/>
                </a:solidFill>
                <a:ea typeface="Calibri" panose="020F0502020204030204" pitchFamily="34" charset="0"/>
                <a:cs typeface="Times New Roman" panose="02020603050405020304" pitchFamily="18" charset="0"/>
                <a:hlinkClick r:id="rId5"/>
              </a:rPr>
              <a:t>Sexual Misconduct &amp; Title IX Reporting Form</a:t>
            </a:r>
            <a:endParaRPr lang="en-US" sz="22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2957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
        <p:nvSpPr>
          <p:cNvPr id="2" name="Content Placeholder 1"/>
          <p:cNvSpPr>
            <a:spLocks noGrp="1"/>
          </p:cNvSpPr>
          <p:nvPr>
            <p:ph sz="half" idx="1"/>
          </p:nvPr>
        </p:nvSpPr>
        <p:spPr>
          <a:xfrm>
            <a:off x="457200" y="914400"/>
            <a:ext cx="8305800" cy="761999"/>
          </a:xfrm>
        </p:spPr>
        <p:txBody>
          <a:bodyPr>
            <a:normAutofit fontScale="77500" lnSpcReduction="20000"/>
          </a:bodyPr>
          <a:lstStyle/>
          <a:p>
            <a:pPr marL="0" lvl="0" indent="0">
              <a:buNone/>
            </a:pPr>
            <a:r>
              <a:rPr lang="en-US" b="1" u="sng" dirty="0" smtClean="0"/>
              <a:t>Sex Discrimination Protected by the NMT Sexual Misconduct Policy</a:t>
            </a:r>
            <a:endParaRPr lang="en-US" b="1" u="sng" dirty="0"/>
          </a:p>
          <a:p>
            <a:pPr marL="0" indent="0">
              <a:buNone/>
            </a:pPr>
            <a:r>
              <a:rPr lang="en-US" b="1" dirty="0" smtClean="0"/>
              <a:t>Differential Treatment:</a:t>
            </a:r>
            <a:endParaRPr lang="en-US" b="1" dirty="0"/>
          </a:p>
        </p:txBody>
      </p:sp>
      <p:sp>
        <p:nvSpPr>
          <p:cNvPr id="3" name="Rectangle 2"/>
          <p:cNvSpPr/>
          <p:nvPr/>
        </p:nvSpPr>
        <p:spPr>
          <a:xfrm>
            <a:off x="762000" y="1676399"/>
            <a:ext cx="5791200" cy="3108543"/>
          </a:xfrm>
          <a:prstGeom prst="rect">
            <a:avLst/>
          </a:prstGeom>
        </p:spPr>
        <p:txBody>
          <a:bodyPr wrap="square">
            <a:spAutoFit/>
          </a:bodyPr>
          <a:lstStyle/>
          <a:p>
            <a:pPr marL="742950" lvl="1" indent="-285750">
              <a:buFont typeface="Arial" panose="020B0604020202020204" pitchFamily="34" charset="0"/>
              <a:buChar char="•"/>
            </a:pPr>
            <a:r>
              <a:rPr lang="en-US" sz="2800" dirty="0" smtClean="0"/>
              <a:t>Stereotypes</a:t>
            </a:r>
            <a:r>
              <a:rPr lang="en-US" sz="2800" dirty="0"/>
              <a:t>, </a:t>
            </a:r>
          </a:p>
          <a:p>
            <a:pPr marL="742950" lvl="1" indent="-285750">
              <a:buFont typeface="Arial" panose="020B0604020202020204" pitchFamily="34" charset="0"/>
              <a:buChar char="•"/>
            </a:pPr>
            <a:r>
              <a:rPr lang="en-US" sz="2800" dirty="0" smtClean="0"/>
              <a:t>Sex </a:t>
            </a:r>
            <a:r>
              <a:rPr lang="en-US" sz="2800" dirty="0"/>
              <a:t>characteristics, </a:t>
            </a:r>
          </a:p>
          <a:p>
            <a:pPr marL="742950" lvl="1" indent="-285750">
              <a:buFont typeface="Arial" panose="020B0604020202020204" pitchFamily="34" charset="0"/>
              <a:buChar char="•"/>
            </a:pPr>
            <a:r>
              <a:rPr lang="en-US" sz="2800" dirty="0" smtClean="0"/>
              <a:t>Pregnancy </a:t>
            </a:r>
            <a:r>
              <a:rPr lang="en-US" sz="2800" dirty="0"/>
              <a:t>or related conditions, </a:t>
            </a:r>
          </a:p>
          <a:p>
            <a:pPr marL="742950" lvl="1" indent="-285750">
              <a:buFont typeface="Arial" panose="020B0604020202020204" pitchFamily="34" charset="0"/>
              <a:buChar char="•"/>
            </a:pPr>
            <a:r>
              <a:rPr lang="en-US" sz="2800" dirty="0" smtClean="0"/>
              <a:t>Sexual Orientation </a:t>
            </a:r>
          </a:p>
          <a:p>
            <a:pPr marL="742950" lvl="1" indent="-285750">
              <a:buFont typeface="Arial" panose="020B0604020202020204" pitchFamily="34" charset="0"/>
              <a:buChar char="•"/>
            </a:pPr>
            <a:r>
              <a:rPr lang="en-US" sz="2800" dirty="0" smtClean="0"/>
              <a:t>Gender Expression and </a:t>
            </a:r>
            <a:endParaRPr lang="en-US" sz="2800" dirty="0"/>
          </a:p>
          <a:p>
            <a:pPr marL="742950" lvl="1" indent="-285750">
              <a:buFont typeface="Arial" panose="020B0604020202020204" pitchFamily="34" charset="0"/>
              <a:buChar char="•"/>
            </a:pPr>
            <a:r>
              <a:rPr lang="en-US" sz="2800" dirty="0" smtClean="0"/>
              <a:t>Gender Identity</a:t>
            </a:r>
          </a:p>
          <a:p>
            <a:pPr lvl="1"/>
            <a:endParaRPr lang="en-US" sz="2800" dirty="0"/>
          </a:p>
        </p:txBody>
      </p:sp>
      <p:sp>
        <p:nvSpPr>
          <p:cNvPr id="6" name="Rectangle 5"/>
          <p:cNvSpPr/>
          <p:nvPr/>
        </p:nvSpPr>
        <p:spPr>
          <a:xfrm>
            <a:off x="1524000" y="4177605"/>
            <a:ext cx="6934200" cy="1384995"/>
          </a:xfrm>
          <a:prstGeom prst="rect">
            <a:avLst/>
          </a:prstGeom>
        </p:spPr>
        <p:txBody>
          <a:bodyPr wrap="square">
            <a:spAutoFit/>
          </a:bodyPr>
          <a:lstStyle/>
          <a:p>
            <a:pPr>
              <a:buFont typeface="Courier New" panose="02070309020205020404" pitchFamily="49" charset="0"/>
              <a:buChar char="o"/>
            </a:pPr>
            <a:r>
              <a:rPr lang="en-US" sz="2800" dirty="0" smtClean="0"/>
              <a:t> Restroom </a:t>
            </a:r>
            <a:r>
              <a:rPr lang="en-US" sz="2800" dirty="0"/>
              <a:t>&amp; Locker </a:t>
            </a:r>
            <a:r>
              <a:rPr lang="en-US" sz="2800" dirty="0" smtClean="0"/>
              <a:t>Room (Gender-neutral)</a:t>
            </a:r>
            <a:endParaRPr lang="en-US" sz="2800" dirty="0"/>
          </a:p>
          <a:p>
            <a:pPr>
              <a:buFont typeface="Courier New" panose="02070309020205020404" pitchFamily="49" charset="0"/>
              <a:buChar char="o"/>
            </a:pPr>
            <a:r>
              <a:rPr lang="en-US" sz="2800" dirty="0" smtClean="0"/>
              <a:t> Preferred </a:t>
            </a:r>
            <a:r>
              <a:rPr lang="en-US" sz="2800" dirty="0"/>
              <a:t>Names</a:t>
            </a:r>
          </a:p>
          <a:p>
            <a:pPr>
              <a:buFont typeface="Courier New" panose="02070309020205020404" pitchFamily="49" charset="0"/>
              <a:buChar char="o"/>
            </a:pPr>
            <a:r>
              <a:rPr lang="en-US" sz="2800" dirty="0" smtClean="0"/>
              <a:t> Gender </a:t>
            </a:r>
            <a:r>
              <a:rPr lang="en-US" sz="2800" dirty="0"/>
              <a:t>Pronouns</a:t>
            </a:r>
          </a:p>
        </p:txBody>
      </p:sp>
    </p:spTree>
    <p:extLst>
      <p:ext uri="{BB962C8B-B14F-4D97-AF65-F5344CB8AC3E}">
        <p14:creationId xmlns:p14="http://schemas.microsoft.com/office/powerpoint/2010/main" val="29836883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97592" y="533400"/>
            <a:ext cx="7432008" cy="5757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9441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sz="3600" b="1" u="sng" dirty="0" smtClean="0"/>
              <a:t>Drugs &amp; Alcohol </a:t>
            </a:r>
            <a:endParaRPr lang="en-US" sz="3600" b="1" u="sng" dirty="0"/>
          </a:p>
        </p:txBody>
      </p:sp>
      <p:sp>
        <p:nvSpPr>
          <p:cNvPr id="10" name="Content Placeholder 9"/>
          <p:cNvSpPr>
            <a:spLocks noGrp="1"/>
          </p:cNvSpPr>
          <p:nvPr>
            <p:ph sz="half" idx="1"/>
          </p:nvPr>
        </p:nvSpPr>
        <p:spPr>
          <a:xfrm>
            <a:off x="457200" y="1295401"/>
            <a:ext cx="8229600" cy="4830763"/>
          </a:xfrm>
        </p:spPr>
        <p:txBody>
          <a:bodyPr>
            <a:normAutofit/>
          </a:bodyPr>
          <a:lstStyle/>
          <a:p>
            <a:pPr marL="796925">
              <a:buFont typeface="Courier New" panose="02070309020205020404" pitchFamily="49" charset="0"/>
              <a:buChar char="o"/>
            </a:pPr>
            <a:r>
              <a:rPr lang="en-US" u="sng" dirty="0" smtClean="0">
                <a:hlinkClick r:id="rId2"/>
              </a:rPr>
              <a:t>NMT Drug </a:t>
            </a:r>
            <a:r>
              <a:rPr lang="en-US" u="sng" dirty="0">
                <a:hlinkClick r:id="rId2"/>
              </a:rPr>
              <a:t>and Alcohol Policy</a:t>
            </a:r>
            <a:endParaRPr lang="en-US" dirty="0"/>
          </a:p>
          <a:p>
            <a:endParaRPr lang="en-US" dirty="0"/>
          </a:p>
          <a:p>
            <a:pPr marL="0" indent="0">
              <a:buNone/>
            </a:pPr>
            <a:endParaRPr lang="en-US" dirty="0"/>
          </a:p>
          <a:p>
            <a:pPr marL="0" indent="0">
              <a:buNone/>
            </a:pPr>
            <a:endParaRPr lang="en-US" dirty="0"/>
          </a:p>
        </p:txBody>
      </p:sp>
      <p:pic>
        <p:nvPicPr>
          <p:cNvPr id="2" name="Picture 1"/>
          <p:cNvPicPr>
            <a:picLocks noChangeAspect="1"/>
          </p:cNvPicPr>
          <p:nvPr/>
        </p:nvPicPr>
        <p:blipFill>
          <a:blip r:embed="rId3"/>
          <a:stretch>
            <a:fillRect/>
          </a:stretch>
        </p:blipFill>
        <p:spPr>
          <a:xfrm>
            <a:off x="2490583" y="1904999"/>
            <a:ext cx="4443617" cy="4392345"/>
          </a:xfrm>
          <a:prstGeom prst="rect">
            <a:avLst/>
          </a:prstGeom>
        </p:spPr>
      </p:pic>
    </p:spTree>
    <p:extLst>
      <p:ext uri="{BB962C8B-B14F-4D97-AF65-F5344CB8AC3E}">
        <p14:creationId xmlns:p14="http://schemas.microsoft.com/office/powerpoint/2010/main" val="153614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9448800" cy="1143000"/>
          </a:xfrm>
        </p:spPr>
        <p:txBody>
          <a:bodyPr>
            <a:noAutofit/>
          </a:bodyPr>
          <a:lstStyle/>
          <a:p>
            <a:r>
              <a:rPr lang="en-US" sz="3600" b="1" dirty="0"/>
              <a:t>Red </a:t>
            </a:r>
            <a:r>
              <a:rPr lang="en-US" sz="3600" b="1" dirty="0" smtClean="0"/>
              <a:t>Zone </a:t>
            </a:r>
            <a:r>
              <a:rPr lang="en-US" sz="3600" b="1" dirty="0"/>
              <a:t>D</a:t>
            </a:r>
            <a:r>
              <a:rPr lang="en-US" sz="3600" b="1" dirty="0" smtClean="0"/>
              <a:t>angers &amp; </a:t>
            </a:r>
            <a:r>
              <a:rPr lang="en-US" sz="3600" b="1" dirty="0"/>
              <a:t>C</a:t>
            </a:r>
            <a:r>
              <a:rPr lang="en-US" sz="3600" b="1" dirty="0" smtClean="0"/>
              <a:t>ontributing Factors</a:t>
            </a:r>
            <a:endParaRPr lang="en-US" sz="3600" dirty="0"/>
          </a:p>
        </p:txBody>
      </p:sp>
      <p:pic>
        <p:nvPicPr>
          <p:cNvPr id="6" name="Picture 5"/>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
        <p:nvSpPr>
          <p:cNvPr id="7" name="Rectangle 6"/>
          <p:cNvSpPr/>
          <p:nvPr/>
        </p:nvSpPr>
        <p:spPr>
          <a:xfrm>
            <a:off x="457200" y="1676400"/>
            <a:ext cx="8001000" cy="4781950"/>
          </a:xfrm>
          <a:prstGeom prst="rect">
            <a:avLst/>
          </a:prstGeom>
        </p:spPr>
        <p:txBody>
          <a:bodyPr wrap="square">
            <a:spAutoFit/>
          </a:bodyPr>
          <a:lstStyle/>
          <a:p>
            <a:pPr>
              <a:lnSpc>
                <a:spcPct val="107000"/>
              </a:lnSpc>
              <a:spcAft>
                <a:spcPts val="800"/>
              </a:spcAft>
            </a:pPr>
            <a:r>
              <a:rPr lang="en-US" sz="2400" dirty="0">
                <a:solidFill>
                  <a:srgbClr val="001E26"/>
                </a:solidFill>
                <a:latin typeface="__Roboto_Fallback_ab6665"/>
                <a:ea typeface="Calibri" panose="020F0502020204030204" pitchFamily="34" charset="0"/>
                <a:cs typeface="Times New Roman" panose="02020603050405020304" pitchFamily="18" charset="0"/>
              </a:rPr>
              <a:t>Red Zone starts at the beginning of the school semester and lasts until Thanksgiving break. During this time, more than 50% of all campus sexual assaults occur. This vulnerable window coincides with increased social activity, parties and transitioning into college life, particularly for freshmen</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r>
              <a:rPr lang="en-US" sz="2400" dirty="0">
                <a:solidFill>
                  <a:srgbClr val="001E26"/>
                </a:solidFill>
                <a:latin typeface="__Roboto_Fallback_ab6665"/>
                <a:ea typeface="Calibri" panose="020F0502020204030204" pitchFamily="34" charset="0"/>
                <a:cs typeface="Times New Roman" panose="02020603050405020304" pitchFamily="18" charset="0"/>
              </a:rPr>
              <a:t>Young students often seek connection, belonging and identity, which can lead them into unfamiliar environments without established support systems. Female freshmen are at the highest risk. This is partly because they know little about campus culture and their surroundings — they also lack trusted peer networks.</a:t>
            </a:r>
            <a:endParaRPr lang="en-US" sz="2400" dirty="0"/>
          </a:p>
        </p:txBody>
      </p:sp>
    </p:spTree>
    <p:extLst>
      <p:ext uri="{BB962C8B-B14F-4D97-AF65-F5344CB8AC3E}">
        <p14:creationId xmlns:p14="http://schemas.microsoft.com/office/powerpoint/2010/main" val="4082979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9448800" cy="1143000"/>
          </a:xfrm>
        </p:spPr>
        <p:txBody>
          <a:bodyPr>
            <a:noAutofit/>
          </a:bodyPr>
          <a:lstStyle/>
          <a:p>
            <a:r>
              <a:rPr lang="en-US" sz="3600" b="1" dirty="0"/>
              <a:t>Red </a:t>
            </a:r>
            <a:r>
              <a:rPr lang="en-US" sz="3600" b="1" dirty="0" smtClean="0"/>
              <a:t>Zone </a:t>
            </a:r>
            <a:r>
              <a:rPr lang="en-US" sz="3600" b="1" dirty="0"/>
              <a:t>D</a:t>
            </a:r>
            <a:r>
              <a:rPr lang="en-US" sz="3600" b="1" dirty="0" smtClean="0"/>
              <a:t>angers (Cont.)</a:t>
            </a:r>
            <a:endParaRPr lang="en-US" sz="3600" dirty="0"/>
          </a:p>
        </p:txBody>
      </p:sp>
      <p:pic>
        <p:nvPicPr>
          <p:cNvPr id="6" name="Picture 5"/>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
        <p:nvSpPr>
          <p:cNvPr id="7" name="Rectangle 6"/>
          <p:cNvSpPr/>
          <p:nvPr/>
        </p:nvSpPr>
        <p:spPr>
          <a:xfrm>
            <a:off x="685800" y="1676400"/>
            <a:ext cx="7543800" cy="4524315"/>
          </a:xfrm>
          <a:prstGeom prst="rect">
            <a:avLst/>
          </a:prstGeom>
        </p:spPr>
        <p:txBody>
          <a:bodyPr wrap="square">
            <a:spAutoFit/>
          </a:bodyPr>
          <a:lstStyle/>
          <a:p>
            <a:r>
              <a:rPr lang="en-US" sz="3200" dirty="0"/>
              <a:t>The surge in alcohol and drug use during this period further complicates safety. While alcohol doesn’t cause sexual assault, it is a major contributing factor. It’s estimated that in at least half of college sexual assaults, one person involved was drinking alcohol. This makes education around responsible substance use and clear communication even more </a:t>
            </a:r>
            <a:r>
              <a:rPr lang="en-US" sz="3200" dirty="0" smtClean="0"/>
              <a:t>critical.</a:t>
            </a:r>
            <a:endParaRPr lang="en-US" sz="3200" dirty="0"/>
          </a:p>
        </p:txBody>
      </p:sp>
    </p:spTree>
    <p:extLst>
      <p:ext uri="{BB962C8B-B14F-4D97-AF65-F5344CB8AC3E}">
        <p14:creationId xmlns:p14="http://schemas.microsoft.com/office/powerpoint/2010/main" val="921037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023221" y="-1175961"/>
            <a:ext cx="5201869" cy="926829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82028" r="-82028"/>
            </a:stretch>
          </a:blipFill>
        </p:spPr>
        <p:txBody>
          <a:bodyPr/>
          <a:lstStyle/>
          <a:p>
            <a:endParaRPr lang="en-US" sz="900" dirty="0"/>
          </a:p>
        </p:txBody>
      </p:sp>
      <p:grpSp>
        <p:nvGrpSpPr>
          <p:cNvPr id="3" name="Group 3"/>
          <p:cNvGrpSpPr/>
          <p:nvPr/>
        </p:nvGrpSpPr>
        <p:grpSpPr>
          <a:xfrm>
            <a:off x="466770" y="2155191"/>
            <a:ext cx="3064259" cy="1465629"/>
            <a:chOff x="0" y="285750"/>
            <a:chExt cx="8171355" cy="3908341"/>
          </a:xfrm>
        </p:grpSpPr>
        <p:sp>
          <p:nvSpPr>
            <p:cNvPr id="4" name="TextBox 4"/>
            <p:cNvSpPr txBox="1"/>
            <p:nvPr/>
          </p:nvSpPr>
          <p:spPr>
            <a:xfrm>
              <a:off x="24520" y="1526696"/>
              <a:ext cx="8146835" cy="2667395"/>
            </a:xfrm>
            <a:prstGeom prst="rect">
              <a:avLst/>
            </a:prstGeom>
          </p:spPr>
          <p:txBody>
            <a:bodyPr lIns="0" tIns="0" rIns="0" bIns="0" rtlCol="0" anchor="t">
              <a:spAutoFit/>
            </a:bodyPr>
            <a:lstStyle/>
            <a:p>
              <a:pPr>
                <a:lnSpc>
                  <a:spcPts val="3859"/>
                </a:lnSpc>
              </a:pPr>
              <a:r>
                <a:rPr lang="en-US" sz="4487">
                  <a:solidFill>
                    <a:srgbClr val="000000"/>
                  </a:solidFill>
                  <a:latin typeface="VAG Rounded Next Shine"/>
                  <a:ea typeface="VAG Rounded Next Shine"/>
                  <a:cs typeface="VAG Rounded Next Shine"/>
                  <a:sym typeface="VAG Rounded Next Shine"/>
                </a:rPr>
                <a:t>Resource Room</a:t>
              </a:r>
            </a:p>
          </p:txBody>
        </p:sp>
        <p:sp>
          <p:nvSpPr>
            <p:cNvPr id="5" name="TextBox 5"/>
            <p:cNvSpPr txBox="1"/>
            <p:nvPr/>
          </p:nvSpPr>
          <p:spPr>
            <a:xfrm>
              <a:off x="0" y="285750"/>
              <a:ext cx="8171355" cy="1333698"/>
            </a:xfrm>
            <a:prstGeom prst="rect">
              <a:avLst/>
            </a:prstGeom>
          </p:spPr>
          <p:txBody>
            <a:bodyPr lIns="0" tIns="0" rIns="0" bIns="0" rtlCol="0" anchor="t">
              <a:spAutoFit/>
            </a:bodyPr>
            <a:lstStyle/>
            <a:p>
              <a:pPr>
                <a:lnSpc>
                  <a:spcPts val="3859"/>
                </a:lnSpc>
              </a:pPr>
              <a:r>
                <a:rPr lang="en-US" sz="4487">
                  <a:solidFill>
                    <a:srgbClr val="000000"/>
                  </a:solidFill>
                  <a:latin typeface="VAG Rounded Next Shine"/>
                  <a:ea typeface="VAG Rounded Next Shine"/>
                  <a:cs typeface="VAG Rounded Next Shine"/>
                  <a:sym typeface="VAG Rounded Next Shine"/>
                </a:rPr>
                <a:t>Community</a:t>
              </a:r>
            </a:p>
          </p:txBody>
        </p:sp>
      </p:grpSp>
      <p:grpSp>
        <p:nvGrpSpPr>
          <p:cNvPr id="16" name="Group 16"/>
          <p:cNvGrpSpPr/>
          <p:nvPr/>
        </p:nvGrpSpPr>
        <p:grpSpPr>
          <a:xfrm>
            <a:off x="4496328" y="1963165"/>
            <a:ext cx="4317512" cy="3381869"/>
            <a:chOff x="0" y="0"/>
            <a:chExt cx="11513365" cy="9018316"/>
          </a:xfrm>
        </p:grpSpPr>
        <p:grpSp>
          <p:nvGrpSpPr>
            <p:cNvPr id="17" name="Group 17"/>
            <p:cNvGrpSpPr/>
            <p:nvPr/>
          </p:nvGrpSpPr>
          <p:grpSpPr>
            <a:xfrm>
              <a:off x="0" y="0"/>
              <a:ext cx="11513365" cy="9018316"/>
              <a:chOff x="0" y="0"/>
              <a:chExt cx="3549774" cy="2780506"/>
            </a:xfrm>
          </p:grpSpPr>
          <p:sp>
            <p:nvSpPr>
              <p:cNvPr id="18" name="Freeform 18"/>
              <p:cNvSpPr/>
              <p:nvPr/>
            </p:nvSpPr>
            <p:spPr>
              <a:xfrm>
                <a:off x="0" y="0"/>
                <a:ext cx="3549774" cy="2780506"/>
              </a:xfrm>
              <a:custGeom>
                <a:avLst/>
                <a:gdLst/>
                <a:ahLst/>
                <a:cxnLst/>
                <a:rect l="l" t="t" r="r" b="b"/>
                <a:pathLst>
                  <a:path w="3549774" h="2780506">
                    <a:moveTo>
                      <a:pt x="90680" y="0"/>
                    </a:moveTo>
                    <a:lnTo>
                      <a:pt x="3459094" y="0"/>
                    </a:lnTo>
                    <a:cubicBezTo>
                      <a:pt x="3483144" y="0"/>
                      <a:pt x="3506209" y="9554"/>
                      <a:pt x="3523214" y="26559"/>
                    </a:cubicBezTo>
                    <a:cubicBezTo>
                      <a:pt x="3540220" y="43565"/>
                      <a:pt x="3549774" y="66630"/>
                      <a:pt x="3549774" y="90680"/>
                    </a:cubicBezTo>
                    <a:lnTo>
                      <a:pt x="3549774" y="2689827"/>
                    </a:lnTo>
                    <a:cubicBezTo>
                      <a:pt x="3549774" y="2739908"/>
                      <a:pt x="3509175" y="2780506"/>
                      <a:pt x="3459094" y="2780506"/>
                    </a:cubicBezTo>
                    <a:lnTo>
                      <a:pt x="90680" y="2780506"/>
                    </a:lnTo>
                    <a:cubicBezTo>
                      <a:pt x="40599" y="2780506"/>
                      <a:pt x="0" y="2739908"/>
                      <a:pt x="0" y="2689827"/>
                    </a:cubicBezTo>
                    <a:lnTo>
                      <a:pt x="0" y="90680"/>
                    </a:lnTo>
                    <a:cubicBezTo>
                      <a:pt x="0" y="40599"/>
                      <a:pt x="40599" y="0"/>
                      <a:pt x="90680" y="0"/>
                    </a:cubicBezTo>
                    <a:close/>
                  </a:path>
                </a:pathLst>
              </a:custGeom>
              <a:solidFill>
                <a:srgbClr val="FFFFFF"/>
              </a:solidFill>
            </p:spPr>
            <p:txBody>
              <a:bodyPr/>
              <a:lstStyle/>
              <a:p>
                <a:endParaRPr lang="en-US" sz="900"/>
              </a:p>
            </p:txBody>
          </p:sp>
          <p:sp>
            <p:nvSpPr>
              <p:cNvPr id="19" name="TextBox 19"/>
              <p:cNvSpPr txBox="1"/>
              <p:nvPr/>
            </p:nvSpPr>
            <p:spPr>
              <a:xfrm>
                <a:off x="0" y="-28575"/>
                <a:ext cx="3549774" cy="2809081"/>
              </a:xfrm>
              <a:prstGeom prst="rect">
                <a:avLst/>
              </a:prstGeom>
            </p:spPr>
            <p:txBody>
              <a:bodyPr lIns="21894" tIns="21894" rIns="21894" bIns="21894" rtlCol="0" anchor="ctr"/>
              <a:lstStyle/>
              <a:p>
                <a:pPr algn="ctr">
                  <a:lnSpc>
                    <a:spcPts val="922"/>
                  </a:lnSpc>
                </a:pPr>
                <a:endParaRPr sz="900"/>
              </a:p>
            </p:txBody>
          </p:sp>
        </p:grpSp>
        <p:grpSp>
          <p:nvGrpSpPr>
            <p:cNvPr id="20" name="Group 20"/>
            <p:cNvGrpSpPr>
              <a:grpSpLocks noChangeAspect="1"/>
            </p:cNvGrpSpPr>
            <p:nvPr/>
          </p:nvGrpSpPr>
          <p:grpSpPr>
            <a:xfrm>
              <a:off x="1337334" y="539654"/>
              <a:ext cx="1202960" cy="1202960"/>
              <a:chOff x="0" y="0"/>
              <a:chExt cx="6350000" cy="6350000"/>
            </a:xfrm>
          </p:grpSpPr>
          <p:sp>
            <p:nvSpPr>
              <p:cNvPr id="21" name="Freeform 21"/>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FFCDE4"/>
              </a:solidFill>
            </p:spPr>
            <p:txBody>
              <a:bodyPr/>
              <a:lstStyle/>
              <a:p>
                <a:endParaRPr lang="en-US" sz="900"/>
              </a:p>
            </p:txBody>
          </p:sp>
          <p:sp>
            <p:nvSpPr>
              <p:cNvPr id="22" name="Freeform 22"/>
              <p:cNvSpPr/>
              <p:nvPr/>
            </p:nvSpPr>
            <p:spPr>
              <a:xfrm>
                <a:off x="408023" y="420342"/>
                <a:ext cx="5533953" cy="5509315"/>
              </a:xfrm>
              <a:custGeom>
                <a:avLst/>
                <a:gdLst/>
                <a:ahLst/>
                <a:cxnLst/>
                <a:rect l="l" t="t" r="r" b="b"/>
                <a:pathLst>
                  <a:path w="5533953" h="5509315">
                    <a:moveTo>
                      <a:pt x="2766977" y="28"/>
                    </a:moveTo>
                    <a:cubicBezTo>
                      <a:pt x="1779908" y="-4386"/>
                      <a:pt x="865924" y="519676"/>
                      <a:pt x="371110" y="1373774"/>
                    </a:cubicBezTo>
                    <a:cubicBezTo>
                      <a:pt x="-123703" y="2227873"/>
                      <a:pt x="-123703" y="3281443"/>
                      <a:pt x="371110" y="4135542"/>
                    </a:cubicBezTo>
                    <a:cubicBezTo>
                      <a:pt x="865924" y="4989640"/>
                      <a:pt x="1779908" y="5513702"/>
                      <a:pt x="2766977" y="5509288"/>
                    </a:cubicBezTo>
                    <a:cubicBezTo>
                      <a:pt x="3754046" y="5513702"/>
                      <a:pt x="4668030" y="4989640"/>
                      <a:pt x="5162844" y="4135542"/>
                    </a:cubicBezTo>
                    <a:cubicBezTo>
                      <a:pt x="5657657" y="3281443"/>
                      <a:pt x="5657657" y="2227873"/>
                      <a:pt x="5162844" y="1373775"/>
                    </a:cubicBezTo>
                    <a:cubicBezTo>
                      <a:pt x="4668030" y="519676"/>
                      <a:pt x="3754046" y="-4386"/>
                      <a:pt x="2766977" y="28"/>
                    </a:cubicBezTo>
                    <a:close/>
                  </a:path>
                </a:pathLst>
              </a:custGeom>
              <a:blipFill>
                <a:blip r:embed="rId3"/>
                <a:stretch>
                  <a:fillRect l="-24712" r="-24712"/>
                </a:stretch>
              </a:blipFill>
            </p:spPr>
            <p:txBody>
              <a:bodyPr/>
              <a:lstStyle/>
              <a:p>
                <a:endParaRPr lang="en-US" sz="900"/>
              </a:p>
            </p:txBody>
          </p:sp>
        </p:grpSp>
        <p:sp>
          <p:nvSpPr>
            <p:cNvPr id="23" name="TextBox 23"/>
            <p:cNvSpPr txBox="1"/>
            <p:nvPr/>
          </p:nvSpPr>
          <p:spPr>
            <a:xfrm>
              <a:off x="824968" y="1924368"/>
              <a:ext cx="2227693" cy="615552"/>
            </a:xfrm>
            <a:prstGeom prst="rect">
              <a:avLst/>
            </a:prstGeom>
          </p:spPr>
          <p:txBody>
            <a:bodyPr lIns="0" tIns="0" rIns="0" bIns="0" rtlCol="0" anchor="t">
              <a:spAutoFit/>
            </a:bodyPr>
            <a:lstStyle/>
            <a:p>
              <a:pPr algn="ctr">
                <a:lnSpc>
                  <a:spcPts val="870"/>
                </a:lnSpc>
              </a:pPr>
              <a:r>
                <a:rPr lang="en-US" sz="1011" b="1">
                  <a:solidFill>
                    <a:srgbClr val="000000"/>
                  </a:solidFill>
                  <a:latin typeface="Georgia Pro Condensed Bold"/>
                  <a:ea typeface="Georgia Pro Condensed Bold"/>
                  <a:cs typeface="Georgia Pro Condensed Bold"/>
                  <a:sym typeface="Georgia Pro Condensed Bold"/>
                </a:rPr>
                <a:t>Harm Reduction</a:t>
              </a:r>
            </a:p>
          </p:txBody>
        </p:sp>
        <p:sp>
          <p:nvSpPr>
            <p:cNvPr id="24" name="TextBox 24"/>
            <p:cNvSpPr txBox="1"/>
            <p:nvPr/>
          </p:nvSpPr>
          <p:spPr>
            <a:xfrm>
              <a:off x="236952" y="2629674"/>
              <a:ext cx="3403720" cy="1880856"/>
            </a:xfrm>
            <a:prstGeom prst="rect">
              <a:avLst/>
            </a:prstGeom>
          </p:spPr>
          <p:txBody>
            <a:bodyPr lIns="0" tIns="0" rIns="0" bIns="0" rtlCol="0" anchor="t">
              <a:spAutoFit/>
            </a:bodyPr>
            <a:lstStyle/>
            <a:p>
              <a:pPr algn="ctr">
                <a:lnSpc>
                  <a:spcPts val="1062"/>
                </a:lnSpc>
              </a:pPr>
              <a:r>
                <a:rPr lang="en-US" sz="759">
                  <a:solidFill>
                    <a:srgbClr val="000000"/>
                  </a:solidFill>
                  <a:latin typeface="Georgia Pro Condensed"/>
                  <a:ea typeface="Georgia Pro Condensed"/>
                  <a:cs typeface="Georgia Pro Condensed"/>
                  <a:sym typeface="Georgia Pro Condensed"/>
                </a:rPr>
                <a:t>Naloxone First Aid Kit</a:t>
              </a:r>
            </a:p>
            <a:p>
              <a:pPr algn="ctr">
                <a:lnSpc>
                  <a:spcPts val="1062"/>
                </a:lnSpc>
              </a:pPr>
              <a:r>
                <a:rPr lang="en-US" sz="759">
                  <a:solidFill>
                    <a:srgbClr val="000000"/>
                  </a:solidFill>
                  <a:latin typeface="Georgia Pro Condensed"/>
                  <a:ea typeface="Georgia Pro Condensed"/>
                  <a:cs typeface="Georgia Pro Condensed"/>
                  <a:sym typeface="Georgia Pro Condensed"/>
                </a:rPr>
                <a:t>Fentanyl &amp; Xylazine Test Strips</a:t>
              </a:r>
            </a:p>
            <a:p>
              <a:pPr algn="ctr">
                <a:lnSpc>
                  <a:spcPts val="1062"/>
                </a:lnSpc>
              </a:pPr>
              <a:r>
                <a:rPr lang="en-US" sz="759">
                  <a:solidFill>
                    <a:srgbClr val="000000"/>
                  </a:solidFill>
                  <a:latin typeface="Georgia Pro Condensed"/>
                  <a:ea typeface="Georgia Pro Condensed"/>
                  <a:cs typeface="Georgia Pro Condensed"/>
                  <a:sym typeface="Georgia Pro Condensed"/>
                </a:rPr>
                <a:t>Pill Organizers</a:t>
              </a:r>
            </a:p>
            <a:p>
              <a:pPr algn="ctr">
                <a:lnSpc>
                  <a:spcPts val="1062"/>
                </a:lnSpc>
              </a:pPr>
              <a:r>
                <a:rPr lang="en-US" sz="759">
                  <a:solidFill>
                    <a:srgbClr val="000000"/>
                  </a:solidFill>
                  <a:latin typeface="Georgia Pro Condensed"/>
                  <a:ea typeface="Georgia Pro Condensed"/>
                  <a:cs typeface="Georgia Pro Condensed"/>
                  <a:sym typeface="Georgia Pro Condensed"/>
                </a:rPr>
                <a:t>Medicine Lock Boxes</a:t>
              </a:r>
            </a:p>
          </p:txBody>
        </p:sp>
        <p:grpSp>
          <p:nvGrpSpPr>
            <p:cNvPr id="25" name="Group 25"/>
            <p:cNvGrpSpPr>
              <a:grpSpLocks noChangeAspect="1"/>
            </p:cNvGrpSpPr>
            <p:nvPr/>
          </p:nvGrpSpPr>
          <p:grpSpPr>
            <a:xfrm>
              <a:off x="5224013" y="539654"/>
              <a:ext cx="1164412" cy="1164412"/>
              <a:chOff x="0" y="0"/>
              <a:chExt cx="6350000" cy="6350000"/>
            </a:xfrm>
          </p:grpSpPr>
          <p:sp>
            <p:nvSpPr>
              <p:cNvPr id="26" name="Freeform 26"/>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5CE1E6"/>
              </a:solidFill>
            </p:spPr>
            <p:txBody>
              <a:bodyPr/>
              <a:lstStyle/>
              <a:p>
                <a:endParaRPr lang="en-US" sz="900"/>
              </a:p>
            </p:txBody>
          </p:sp>
          <p:sp>
            <p:nvSpPr>
              <p:cNvPr id="27" name="Freeform 27"/>
              <p:cNvSpPr/>
              <p:nvPr/>
            </p:nvSpPr>
            <p:spPr>
              <a:xfrm>
                <a:off x="408023" y="420342"/>
                <a:ext cx="5533953" cy="5509315"/>
              </a:xfrm>
              <a:custGeom>
                <a:avLst/>
                <a:gdLst/>
                <a:ahLst/>
                <a:cxnLst/>
                <a:rect l="l" t="t" r="r" b="b"/>
                <a:pathLst>
                  <a:path w="5533953" h="5509315">
                    <a:moveTo>
                      <a:pt x="2766977" y="28"/>
                    </a:moveTo>
                    <a:cubicBezTo>
                      <a:pt x="1779908" y="-4386"/>
                      <a:pt x="865924" y="519676"/>
                      <a:pt x="371110" y="1373774"/>
                    </a:cubicBezTo>
                    <a:cubicBezTo>
                      <a:pt x="-123703" y="2227873"/>
                      <a:pt x="-123703" y="3281443"/>
                      <a:pt x="371110" y="4135542"/>
                    </a:cubicBezTo>
                    <a:cubicBezTo>
                      <a:pt x="865924" y="4989640"/>
                      <a:pt x="1779908" y="5513702"/>
                      <a:pt x="2766977" y="5509288"/>
                    </a:cubicBezTo>
                    <a:cubicBezTo>
                      <a:pt x="3754046" y="5513702"/>
                      <a:pt x="4668030" y="4989640"/>
                      <a:pt x="5162844" y="4135542"/>
                    </a:cubicBezTo>
                    <a:cubicBezTo>
                      <a:pt x="5657657" y="3281443"/>
                      <a:pt x="5657657" y="2227873"/>
                      <a:pt x="5162844" y="1373775"/>
                    </a:cubicBezTo>
                    <a:cubicBezTo>
                      <a:pt x="4668030" y="519676"/>
                      <a:pt x="3754046" y="-4386"/>
                      <a:pt x="2766977" y="28"/>
                    </a:cubicBezTo>
                    <a:close/>
                  </a:path>
                </a:pathLst>
              </a:custGeom>
              <a:blipFill>
                <a:blip r:embed="rId4"/>
                <a:stretch>
                  <a:fillRect l="-44676" r="-4468"/>
                </a:stretch>
              </a:blipFill>
            </p:spPr>
            <p:txBody>
              <a:bodyPr/>
              <a:lstStyle/>
              <a:p>
                <a:endParaRPr lang="en-US" sz="900"/>
              </a:p>
            </p:txBody>
          </p:sp>
        </p:grpSp>
        <p:sp>
          <p:nvSpPr>
            <p:cNvPr id="28" name="TextBox 28"/>
            <p:cNvSpPr txBox="1"/>
            <p:nvPr/>
          </p:nvSpPr>
          <p:spPr>
            <a:xfrm>
              <a:off x="4337256" y="1876818"/>
              <a:ext cx="2937923" cy="923331"/>
            </a:xfrm>
            <a:prstGeom prst="rect">
              <a:avLst/>
            </a:prstGeom>
          </p:spPr>
          <p:txBody>
            <a:bodyPr lIns="0" tIns="0" rIns="0" bIns="0" rtlCol="0" anchor="t">
              <a:spAutoFit/>
            </a:bodyPr>
            <a:lstStyle/>
            <a:p>
              <a:pPr algn="ctr">
                <a:lnSpc>
                  <a:spcPts val="870"/>
                </a:lnSpc>
              </a:pPr>
              <a:r>
                <a:rPr lang="en-US" sz="1011" b="1">
                  <a:solidFill>
                    <a:srgbClr val="000000"/>
                  </a:solidFill>
                  <a:latin typeface="Georgia Pro Condensed Bold"/>
                  <a:ea typeface="Georgia Pro Condensed Bold"/>
                  <a:cs typeface="Georgia Pro Condensed Bold"/>
                  <a:sym typeface="Georgia Pro Condensed Bold"/>
                </a:rPr>
                <a:t>Substance Misuse Prevention </a:t>
              </a:r>
            </a:p>
          </p:txBody>
        </p:sp>
        <p:sp>
          <p:nvSpPr>
            <p:cNvPr id="29" name="TextBox 29"/>
            <p:cNvSpPr txBox="1"/>
            <p:nvPr/>
          </p:nvSpPr>
          <p:spPr>
            <a:xfrm>
              <a:off x="4469208" y="2571826"/>
              <a:ext cx="2674021" cy="1880856"/>
            </a:xfrm>
            <a:prstGeom prst="rect">
              <a:avLst/>
            </a:prstGeom>
          </p:spPr>
          <p:txBody>
            <a:bodyPr lIns="0" tIns="0" rIns="0" bIns="0" rtlCol="0" anchor="t">
              <a:spAutoFit/>
            </a:bodyPr>
            <a:lstStyle/>
            <a:p>
              <a:pPr algn="ctr">
                <a:lnSpc>
                  <a:spcPts val="1062"/>
                </a:lnSpc>
              </a:pPr>
              <a:r>
                <a:rPr lang="en-US" sz="759">
                  <a:solidFill>
                    <a:srgbClr val="000000"/>
                  </a:solidFill>
                  <a:latin typeface="Georgia Pro Condensed"/>
                  <a:ea typeface="Georgia Pro Condensed"/>
                  <a:cs typeface="Georgia Pro Condensed"/>
                  <a:sym typeface="Georgia Pro Condensed"/>
                </a:rPr>
                <a:t>Pamphlets for Youth and Adults</a:t>
              </a:r>
            </a:p>
            <a:p>
              <a:pPr algn="ctr">
                <a:lnSpc>
                  <a:spcPts val="1062"/>
                </a:lnSpc>
              </a:pPr>
              <a:r>
                <a:rPr lang="en-US" sz="759">
                  <a:solidFill>
                    <a:srgbClr val="000000"/>
                  </a:solidFill>
                  <a:latin typeface="Georgia Pro Condensed"/>
                  <a:ea typeface="Georgia Pro Condensed"/>
                  <a:cs typeface="Georgia Pro Condensed"/>
                  <a:sym typeface="Georgia Pro Condensed"/>
                </a:rPr>
                <a:t>Drug Disposal Kits</a:t>
              </a:r>
            </a:p>
            <a:p>
              <a:pPr algn="ctr">
                <a:lnSpc>
                  <a:spcPts val="1062"/>
                </a:lnSpc>
              </a:pPr>
              <a:r>
                <a:rPr lang="en-US" sz="759">
                  <a:solidFill>
                    <a:srgbClr val="000000"/>
                  </a:solidFill>
                  <a:latin typeface="Georgia Pro Condensed"/>
                  <a:ea typeface="Georgia Pro Condensed"/>
                  <a:cs typeface="Georgia Pro Condensed"/>
                  <a:sym typeface="Georgia Pro Condensed"/>
                </a:rPr>
                <a:t>Poison Control Info</a:t>
              </a:r>
            </a:p>
            <a:p>
              <a:pPr algn="ctr">
                <a:lnSpc>
                  <a:spcPts val="1062"/>
                </a:lnSpc>
              </a:pPr>
              <a:r>
                <a:rPr lang="en-US" sz="759">
                  <a:solidFill>
                    <a:srgbClr val="000000"/>
                  </a:solidFill>
                  <a:latin typeface="Georgia Pro Condensed"/>
                  <a:ea typeface="Georgia Pro Condensed"/>
                  <a:cs typeface="Georgia Pro Condensed"/>
                  <a:sym typeface="Georgia Pro Condensed"/>
                </a:rPr>
                <a:t>Treatment Info</a:t>
              </a:r>
            </a:p>
          </p:txBody>
        </p:sp>
        <p:grpSp>
          <p:nvGrpSpPr>
            <p:cNvPr id="30" name="Group 30"/>
            <p:cNvGrpSpPr>
              <a:grpSpLocks noChangeAspect="1"/>
            </p:cNvGrpSpPr>
            <p:nvPr/>
          </p:nvGrpSpPr>
          <p:grpSpPr>
            <a:xfrm>
              <a:off x="8811769" y="539654"/>
              <a:ext cx="1164412" cy="1164412"/>
              <a:chOff x="0" y="0"/>
              <a:chExt cx="6350000" cy="6350000"/>
            </a:xfrm>
          </p:grpSpPr>
          <p:sp>
            <p:nvSpPr>
              <p:cNvPr id="31" name="Freeform 31"/>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B7B1F2"/>
              </a:solidFill>
            </p:spPr>
            <p:txBody>
              <a:bodyPr/>
              <a:lstStyle/>
              <a:p>
                <a:endParaRPr lang="en-US" sz="900"/>
              </a:p>
            </p:txBody>
          </p:sp>
          <p:sp>
            <p:nvSpPr>
              <p:cNvPr id="32" name="Freeform 32"/>
              <p:cNvSpPr/>
              <p:nvPr/>
            </p:nvSpPr>
            <p:spPr>
              <a:xfrm>
                <a:off x="408023" y="420342"/>
                <a:ext cx="5533953" cy="5509315"/>
              </a:xfrm>
              <a:custGeom>
                <a:avLst/>
                <a:gdLst/>
                <a:ahLst/>
                <a:cxnLst/>
                <a:rect l="l" t="t" r="r" b="b"/>
                <a:pathLst>
                  <a:path w="5533953" h="5509315">
                    <a:moveTo>
                      <a:pt x="2766977" y="28"/>
                    </a:moveTo>
                    <a:cubicBezTo>
                      <a:pt x="1779908" y="-4386"/>
                      <a:pt x="865924" y="519676"/>
                      <a:pt x="371110" y="1373774"/>
                    </a:cubicBezTo>
                    <a:cubicBezTo>
                      <a:pt x="-123703" y="2227873"/>
                      <a:pt x="-123703" y="3281443"/>
                      <a:pt x="371110" y="4135542"/>
                    </a:cubicBezTo>
                    <a:cubicBezTo>
                      <a:pt x="865924" y="4989640"/>
                      <a:pt x="1779908" y="5513702"/>
                      <a:pt x="2766977" y="5509288"/>
                    </a:cubicBezTo>
                    <a:cubicBezTo>
                      <a:pt x="3754046" y="5513702"/>
                      <a:pt x="4668030" y="4989640"/>
                      <a:pt x="5162844" y="4135542"/>
                    </a:cubicBezTo>
                    <a:cubicBezTo>
                      <a:pt x="5657657" y="3281443"/>
                      <a:pt x="5657657" y="2227873"/>
                      <a:pt x="5162844" y="1373775"/>
                    </a:cubicBezTo>
                    <a:cubicBezTo>
                      <a:pt x="4668030" y="519676"/>
                      <a:pt x="3754046" y="-4386"/>
                      <a:pt x="2766977" y="28"/>
                    </a:cubicBezTo>
                    <a:close/>
                  </a:path>
                </a:pathLst>
              </a:custGeom>
              <a:blipFill>
                <a:blip r:embed="rId5"/>
                <a:stretch>
                  <a:fillRect l="-12785" t="-20193" r="-8055" b="-1187"/>
                </a:stretch>
              </a:blipFill>
            </p:spPr>
            <p:txBody>
              <a:bodyPr/>
              <a:lstStyle/>
              <a:p>
                <a:endParaRPr lang="en-US" sz="900"/>
              </a:p>
            </p:txBody>
          </p:sp>
        </p:grpSp>
        <p:sp>
          <p:nvSpPr>
            <p:cNvPr id="33" name="TextBox 33"/>
            <p:cNvSpPr txBox="1"/>
            <p:nvPr/>
          </p:nvSpPr>
          <p:spPr>
            <a:xfrm>
              <a:off x="7511538" y="2571826"/>
              <a:ext cx="3764872" cy="2257029"/>
            </a:xfrm>
            <a:prstGeom prst="rect">
              <a:avLst/>
            </a:prstGeom>
          </p:spPr>
          <p:txBody>
            <a:bodyPr lIns="0" tIns="0" rIns="0" bIns="0" rtlCol="0" anchor="t">
              <a:spAutoFit/>
            </a:bodyPr>
            <a:lstStyle/>
            <a:p>
              <a:pPr algn="ctr">
                <a:lnSpc>
                  <a:spcPts val="1062"/>
                </a:lnSpc>
              </a:pPr>
              <a:r>
                <a:rPr lang="en-US" sz="759">
                  <a:solidFill>
                    <a:srgbClr val="000000"/>
                  </a:solidFill>
                  <a:latin typeface="Georgia Pro Condensed"/>
                  <a:ea typeface="Georgia Pro Condensed"/>
                  <a:cs typeface="Georgia Pro Condensed"/>
                  <a:sym typeface="Georgia Pro Condensed"/>
                </a:rPr>
                <a:t>Suicide Prevention Resources</a:t>
              </a:r>
            </a:p>
            <a:p>
              <a:pPr algn="ctr">
                <a:lnSpc>
                  <a:spcPts val="1062"/>
                </a:lnSpc>
              </a:pPr>
              <a:r>
                <a:rPr lang="en-US" sz="759">
                  <a:solidFill>
                    <a:srgbClr val="000000"/>
                  </a:solidFill>
                  <a:latin typeface="Georgia Pro Condensed"/>
                  <a:ea typeface="Georgia Pro Condensed"/>
                  <a:cs typeface="Georgia Pro Condensed"/>
                  <a:sym typeface="Georgia Pro Condensed"/>
                </a:rPr>
                <a:t>Mental Health Informational Books</a:t>
              </a:r>
            </a:p>
            <a:p>
              <a:pPr algn="ctr">
                <a:lnSpc>
                  <a:spcPts val="1062"/>
                </a:lnSpc>
              </a:pPr>
              <a:r>
                <a:rPr lang="en-US" sz="759">
                  <a:solidFill>
                    <a:srgbClr val="000000"/>
                  </a:solidFill>
                  <a:latin typeface="Georgia Pro Condensed"/>
                  <a:ea typeface="Georgia Pro Condensed"/>
                  <a:cs typeface="Georgia Pro Condensed"/>
                  <a:sym typeface="Georgia Pro Condensed"/>
                </a:rPr>
                <a:t>Crisis Line Info</a:t>
              </a:r>
            </a:p>
            <a:p>
              <a:pPr algn="ctr">
                <a:lnSpc>
                  <a:spcPts val="1062"/>
                </a:lnSpc>
              </a:pPr>
              <a:r>
                <a:rPr lang="en-US" sz="759">
                  <a:solidFill>
                    <a:srgbClr val="000000"/>
                  </a:solidFill>
                  <a:latin typeface="Georgia Pro Condensed"/>
                  <a:ea typeface="Georgia Pro Condensed"/>
                  <a:cs typeface="Georgia Pro Condensed"/>
                  <a:sym typeface="Georgia Pro Condensed"/>
                </a:rPr>
                <a:t>Pamphlets on Bullying </a:t>
              </a:r>
            </a:p>
            <a:p>
              <a:pPr algn="ctr">
                <a:lnSpc>
                  <a:spcPts val="1062"/>
                </a:lnSpc>
              </a:pPr>
              <a:r>
                <a:rPr lang="en-US" sz="759">
                  <a:solidFill>
                    <a:srgbClr val="000000"/>
                  </a:solidFill>
                  <a:latin typeface="Georgia Pro Condensed"/>
                  <a:ea typeface="Georgia Pro Condensed"/>
                  <a:cs typeface="Georgia Pro Condensed"/>
                  <a:sym typeface="Georgia Pro Condensed"/>
                </a:rPr>
                <a:t>Worksheets and Journals</a:t>
              </a:r>
            </a:p>
          </p:txBody>
        </p:sp>
        <p:sp>
          <p:nvSpPr>
            <p:cNvPr id="34" name="TextBox 34"/>
            <p:cNvSpPr txBox="1"/>
            <p:nvPr/>
          </p:nvSpPr>
          <p:spPr>
            <a:xfrm>
              <a:off x="8591834" y="1828520"/>
              <a:ext cx="1604280" cy="615552"/>
            </a:xfrm>
            <a:prstGeom prst="rect">
              <a:avLst/>
            </a:prstGeom>
          </p:spPr>
          <p:txBody>
            <a:bodyPr lIns="0" tIns="0" rIns="0" bIns="0" rtlCol="0" anchor="t">
              <a:spAutoFit/>
            </a:bodyPr>
            <a:lstStyle/>
            <a:p>
              <a:pPr algn="ctr">
                <a:lnSpc>
                  <a:spcPts val="870"/>
                </a:lnSpc>
              </a:pPr>
              <a:r>
                <a:rPr lang="en-US" sz="1011" b="1">
                  <a:solidFill>
                    <a:srgbClr val="000000"/>
                  </a:solidFill>
                  <a:latin typeface="Georgia Pro Condensed Bold"/>
                  <a:ea typeface="Georgia Pro Condensed Bold"/>
                  <a:cs typeface="Georgia Pro Condensed Bold"/>
                  <a:sym typeface="Georgia Pro Condensed Bold"/>
                </a:rPr>
                <a:t>Mental Health </a:t>
              </a:r>
            </a:p>
          </p:txBody>
        </p:sp>
        <p:grpSp>
          <p:nvGrpSpPr>
            <p:cNvPr id="35" name="Group 35"/>
            <p:cNvGrpSpPr>
              <a:grpSpLocks noChangeAspect="1"/>
            </p:cNvGrpSpPr>
            <p:nvPr/>
          </p:nvGrpSpPr>
          <p:grpSpPr>
            <a:xfrm>
              <a:off x="8811769" y="4806260"/>
              <a:ext cx="1164412" cy="1164412"/>
              <a:chOff x="0" y="0"/>
              <a:chExt cx="6350000" cy="6350000"/>
            </a:xfrm>
          </p:grpSpPr>
          <p:sp>
            <p:nvSpPr>
              <p:cNvPr id="36" name="Freeform 36"/>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FF6D4D"/>
              </a:solidFill>
            </p:spPr>
            <p:txBody>
              <a:bodyPr/>
              <a:lstStyle/>
              <a:p>
                <a:endParaRPr lang="en-US" sz="900"/>
              </a:p>
            </p:txBody>
          </p:sp>
          <p:sp>
            <p:nvSpPr>
              <p:cNvPr id="37" name="Freeform 37"/>
              <p:cNvSpPr/>
              <p:nvPr/>
            </p:nvSpPr>
            <p:spPr>
              <a:xfrm>
                <a:off x="408023" y="420342"/>
                <a:ext cx="5533953" cy="5509315"/>
              </a:xfrm>
              <a:custGeom>
                <a:avLst/>
                <a:gdLst/>
                <a:ahLst/>
                <a:cxnLst/>
                <a:rect l="l" t="t" r="r" b="b"/>
                <a:pathLst>
                  <a:path w="5533953" h="5509315">
                    <a:moveTo>
                      <a:pt x="2766977" y="28"/>
                    </a:moveTo>
                    <a:cubicBezTo>
                      <a:pt x="1779908" y="-4386"/>
                      <a:pt x="865924" y="519676"/>
                      <a:pt x="371110" y="1373774"/>
                    </a:cubicBezTo>
                    <a:cubicBezTo>
                      <a:pt x="-123703" y="2227873"/>
                      <a:pt x="-123703" y="3281443"/>
                      <a:pt x="371110" y="4135542"/>
                    </a:cubicBezTo>
                    <a:cubicBezTo>
                      <a:pt x="865924" y="4989640"/>
                      <a:pt x="1779908" y="5513702"/>
                      <a:pt x="2766977" y="5509288"/>
                    </a:cubicBezTo>
                    <a:cubicBezTo>
                      <a:pt x="3754046" y="5513702"/>
                      <a:pt x="4668030" y="4989640"/>
                      <a:pt x="5162844" y="4135542"/>
                    </a:cubicBezTo>
                    <a:cubicBezTo>
                      <a:pt x="5657657" y="3281443"/>
                      <a:pt x="5657657" y="2227873"/>
                      <a:pt x="5162844" y="1373775"/>
                    </a:cubicBezTo>
                    <a:cubicBezTo>
                      <a:pt x="4668030" y="519676"/>
                      <a:pt x="3754046" y="-4386"/>
                      <a:pt x="2766977" y="28"/>
                    </a:cubicBezTo>
                    <a:close/>
                  </a:path>
                </a:pathLst>
              </a:custGeom>
              <a:blipFill>
                <a:blip r:embed="rId6"/>
                <a:stretch>
                  <a:fillRect l="-2367" t="-57609" r="-2367"/>
                </a:stretch>
              </a:blipFill>
            </p:spPr>
            <p:txBody>
              <a:bodyPr/>
              <a:lstStyle/>
              <a:p>
                <a:endParaRPr lang="en-US" sz="900"/>
              </a:p>
            </p:txBody>
          </p:sp>
        </p:grpSp>
        <p:sp>
          <p:nvSpPr>
            <p:cNvPr id="38" name="TextBox 38"/>
            <p:cNvSpPr txBox="1"/>
            <p:nvPr/>
          </p:nvSpPr>
          <p:spPr>
            <a:xfrm>
              <a:off x="8591834" y="6158887"/>
              <a:ext cx="1604280" cy="615552"/>
            </a:xfrm>
            <a:prstGeom prst="rect">
              <a:avLst/>
            </a:prstGeom>
          </p:spPr>
          <p:txBody>
            <a:bodyPr lIns="0" tIns="0" rIns="0" bIns="0" rtlCol="0" anchor="t">
              <a:spAutoFit/>
            </a:bodyPr>
            <a:lstStyle/>
            <a:p>
              <a:pPr algn="ctr">
                <a:lnSpc>
                  <a:spcPts val="870"/>
                </a:lnSpc>
              </a:pPr>
              <a:r>
                <a:rPr lang="en-US" sz="1011" b="1">
                  <a:solidFill>
                    <a:srgbClr val="000000"/>
                  </a:solidFill>
                  <a:latin typeface="Georgia Pro Condensed Bold"/>
                  <a:ea typeface="Georgia Pro Condensed Bold"/>
                  <a:cs typeface="Georgia Pro Condensed Bold"/>
                  <a:sym typeface="Georgia Pro Condensed Bold"/>
                </a:rPr>
                <a:t>Grief Supports</a:t>
              </a:r>
            </a:p>
          </p:txBody>
        </p:sp>
        <p:sp>
          <p:nvSpPr>
            <p:cNvPr id="39" name="TextBox 39"/>
            <p:cNvSpPr txBox="1"/>
            <p:nvPr/>
          </p:nvSpPr>
          <p:spPr>
            <a:xfrm>
              <a:off x="7757856" y="6866810"/>
              <a:ext cx="3272237" cy="1880856"/>
            </a:xfrm>
            <a:prstGeom prst="rect">
              <a:avLst/>
            </a:prstGeom>
          </p:spPr>
          <p:txBody>
            <a:bodyPr lIns="0" tIns="0" rIns="0" bIns="0" rtlCol="0" anchor="t">
              <a:spAutoFit/>
            </a:bodyPr>
            <a:lstStyle/>
            <a:p>
              <a:pPr algn="ctr">
                <a:lnSpc>
                  <a:spcPts val="1062"/>
                </a:lnSpc>
              </a:pPr>
              <a:r>
                <a:rPr lang="en-US" sz="759">
                  <a:solidFill>
                    <a:srgbClr val="000000"/>
                  </a:solidFill>
                  <a:latin typeface="Georgia Pro Condensed"/>
                  <a:ea typeface="Georgia Pro Condensed"/>
                  <a:cs typeface="Georgia Pro Condensed"/>
                  <a:sym typeface="Georgia Pro Condensed"/>
                </a:rPr>
                <a:t>Youth and Children Grief Kits</a:t>
              </a:r>
            </a:p>
            <a:p>
              <a:pPr algn="ctr">
                <a:lnSpc>
                  <a:spcPts val="1062"/>
                </a:lnSpc>
              </a:pPr>
              <a:r>
                <a:rPr lang="en-US" sz="759">
                  <a:solidFill>
                    <a:srgbClr val="000000"/>
                  </a:solidFill>
                  <a:latin typeface="Georgia Pro Condensed"/>
                  <a:ea typeface="Georgia Pro Condensed"/>
                  <a:cs typeface="Georgia Pro Condensed"/>
                  <a:sym typeface="Georgia Pro Condensed"/>
                </a:rPr>
                <a:t>Informational Guides and Books</a:t>
              </a:r>
            </a:p>
            <a:p>
              <a:pPr algn="ctr">
                <a:lnSpc>
                  <a:spcPts val="1062"/>
                </a:lnSpc>
              </a:pPr>
              <a:r>
                <a:rPr lang="en-US" sz="759">
                  <a:solidFill>
                    <a:srgbClr val="000000"/>
                  </a:solidFill>
                  <a:latin typeface="Georgia Pro Condensed"/>
                  <a:ea typeface="Georgia Pro Condensed"/>
                  <a:cs typeface="Georgia Pro Condensed"/>
                  <a:sym typeface="Georgia Pro Condensed"/>
                </a:rPr>
                <a:t>Grief Journals</a:t>
              </a:r>
            </a:p>
          </p:txBody>
        </p:sp>
        <p:grpSp>
          <p:nvGrpSpPr>
            <p:cNvPr id="40" name="Group 40"/>
            <p:cNvGrpSpPr>
              <a:grpSpLocks noChangeAspect="1"/>
            </p:cNvGrpSpPr>
            <p:nvPr/>
          </p:nvGrpSpPr>
          <p:grpSpPr>
            <a:xfrm>
              <a:off x="1442977" y="4642562"/>
              <a:ext cx="1164412" cy="1164412"/>
              <a:chOff x="0" y="0"/>
              <a:chExt cx="6350000" cy="6350000"/>
            </a:xfrm>
          </p:grpSpPr>
          <p:sp>
            <p:nvSpPr>
              <p:cNvPr id="41" name="Freeform 41"/>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C676E3"/>
              </a:solidFill>
            </p:spPr>
            <p:txBody>
              <a:bodyPr/>
              <a:lstStyle/>
              <a:p>
                <a:endParaRPr lang="en-US" sz="900"/>
              </a:p>
            </p:txBody>
          </p:sp>
          <p:sp>
            <p:nvSpPr>
              <p:cNvPr id="42" name="Freeform 42"/>
              <p:cNvSpPr/>
              <p:nvPr/>
            </p:nvSpPr>
            <p:spPr>
              <a:xfrm>
                <a:off x="408023" y="420342"/>
                <a:ext cx="5533953" cy="5509315"/>
              </a:xfrm>
              <a:custGeom>
                <a:avLst/>
                <a:gdLst/>
                <a:ahLst/>
                <a:cxnLst/>
                <a:rect l="l" t="t" r="r" b="b"/>
                <a:pathLst>
                  <a:path w="5533953" h="5509315">
                    <a:moveTo>
                      <a:pt x="2766977" y="28"/>
                    </a:moveTo>
                    <a:cubicBezTo>
                      <a:pt x="1779908" y="-4386"/>
                      <a:pt x="865924" y="519676"/>
                      <a:pt x="371110" y="1373774"/>
                    </a:cubicBezTo>
                    <a:cubicBezTo>
                      <a:pt x="-123703" y="2227873"/>
                      <a:pt x="-123703" y="3281443"/>
                      <a:pt x="371110" y="4135542"/>
                    </a:cubicBezTo>
                    <a:cubicBezTo>
                      <a:pt x="865924" y="4989640"/>
                      <a:pt x="1779908" y="5513702"/>
                      <a:pt x="2766977" y="5509288"/>
                    </a:cubicBezTo>
                    <a:cubicBezTo>
                      <a:pt x="3754046" y="5513702"/>
                      <a:pt x="4668030" y="4989640"/>
                      <a:pt x="5162844" y="4135542"/>
                    </a:cubicBezTo>
                    <a:cubicBezTo>
                      <a:pt x="5657657" y="3281443"/>
                      <a:pt x="5657657" y="2227873"/>
                      <a:pt x="5162844" y="1373775"/>
                    </a:cubicBezTo>
                    <a:cubicBezTo>
                      <a:pt x="4668030" y="519676"/>
                      <a:pt x="3754046" y="-4386"/>
                      <a:pt x="2766977" y="28"/>
                    </a:cubicBezTo>
                    <a:close/>
                  </a:path>
                </a:pathLst>
              </a:custGeom>
              <a:blipFill>
                <a:blip r:embed="rId7"/>
                <a:stretch>
                  <a:fillRect l="-24712" r="-24712"/>
                </a:stretch>
              </a:blipFill>
            </p:spPr>
            <p:txBody>
              <a:bodyPr/>
              <a:lstStyle/>
              <a:p>
                <a:endParaRPr lang="en-US" sz="900"/>
              </a:p>
            </p:txBody>
          </p:sp>
        </p:grpSp>
        <p:sp>
          <p:nvSpPr>
            <p:cNvPr id="43" name="TextBox 43"/>
            <p:cNvSpPr txBox="1"/>
            <p:nvPr/>
          </p:nvSpPr>
          <p:spPr>
            <a:xfrm>
              <a:off x="685720" y="5957650"/>
              <a:ext cx="2678928" cy="923331"/>
            </a:xfrm>
            <a:prstGeom prst="rect">
              <a:avLst/>
            </a:prstGeom>
          </p:spPr>
          <p:txBody>
            <a:bodyPr lIns="0" tIns="0" rIns="0" bIns="0" rtlCol="0" anchor="t">
              <a:spAutoFit/>
            </a:bodyPr>
            <a:lstStyle/>
            <a:p>
              <a:pPr algn="ctr">
                <a:lnSpc>
                  <a:spcPts val="870"/>
                </a:lnSpc>
              </a:pPr>
              <a:r>
                <a:rPr lang="en-US" sz="1011" b="1">
                  <a:solidFill>
                    <a:srgbClr val="000000"/>
                  </a:solidFill>
                  <a:latin typeface="Georgia Pro Condensed Bold"/>
                  <a:ea typeface="Georgia Pro Condensed Bold"/>
                  <a:cs typeface="Georgia Pro Condensed Bold"/>
                  <a:sym typeface="Georgia Pro Condensed Bold"/>
                </a:rPr>
                <a:t>Sexual Health &amp; Reproductive Resources</a:t>
              </a:r>
            </a:p>
          </p:txBody>
        </p:sp>
        <p:sp>
          <p:nvSpPr>
            <p:cNvPr id="44" name="TextBox 44"/>
            <p:cNvSpPr txBox="1"/>
            <p:nvPr/>
          </p:nvSpPr>
          <p:spPr>
            <a:xfrm>
              <a:off x="512984" y="7021564"/>
              <a:ext cx="2851664" cy="1573080"/>
            </a:xfrm>
            <a:prstGeom prst="rect">
              <a:avLst/>
            </a:prstGeom>
          </p:spPr>
          <p:txBody>
            <a:bodyPr lIns="0" tIns="0" rIns="0" bIns="0" rtlCol="0" anchor="t">
              <a:spAutoFit/>
            </a:bodyPr>
            <a:lstStyle/>
            <a:p>
              <a:pPr algn="ctr">
                <a:lnSpc>
                  <a:spcPts val="787"/>
                </a:lnSpc>
              </a:pPr>
              <a:r>
                <a:rPr lang="en-US" sz="729">
                  <a:solidFill>
                    <a:srgbClr val="000000"/>
                  </a:solidFill>
                  <a:latin typeface="Georgia Pro Condensed"/>
                  <a:ea typeface="Georgia Pro Condensed"/>
                  <a:cs typeface="Georgia Pro Condensed"/>
                  <a:sym typeface="Georgia Pro Condensed"/>
                </a:rPr>
                <a:t>Internal and External Condoms</a:t>
              </a:r>
            </a:p>
            <a:p>
              <a:pPr algn="ctr">
                <a:lnSpc>
                  <a:spcPts val="1020"/>
                </a:lnSpc>
              </a:pPr>
              <a:r>
                <a:rPr lang="en-US" sz="729">
                  <a:solidFill>
                    <a:srgbClr val="000000"/>
                  </a:solidFill>
                  <a:latin typeface="Georgia Pro Condensed"/>
                  <a:ea typeface="Georgia Pro Condensed"/>
                  <a:cs typeface="Georgia Pro Condensed"/>
                  <a:sym typeface="Georgia Pro Condensed"/>
                </a:rPr>
                <a:t>Information Sheets</a:t>
              </a:r>
            </a:p>
            <a:p>
              <a:pPr algn="ctr">
                <a:lnSpc>
                  <a:spcPts val="1020"/>
                </a:lnSpc>
              </a:pPr>
              <a:r>
                <a:rPr lang="en-US" sz="729">
                  <a:solidFill>
                    <a:srgbClr val="000000"/>
                  </a:solidFill>
                  <a:latin typeface="Georgia Pro Condensed"/>
                  <a:ea typeface="Georgia Pro Condensed"/>
                  <a:cs typeface="Georgia Pro Condensed"/>
                  <a:sym typeface="Georgia Pro Condensed"/>
                </a:rPr>
                <a:t>Alternative Contraceptives</a:t>
              </a:r>
            </a:p>
          </p:txBody>
        </p:sp>
        <p:sp>
          <p:nvSpPr>
            <p:cNvPr id="45" name="TextBox 45"/>
            <p:cNvSpPr txBox="1"/>
            <p:nvPr/>
          </p:nvSpPr>
          <p:spPr>
            <a:xfrm>
              <a:off x="4908504" y="6119999"/>
              <a:ext cx="2085285" cy="615552"/>
            </a:xfrm>
            <a:prstGeom prst="rect">
              <a:avLst/>
            </a:prstGeom>
          </p:spPr>
          <p:txBody>
            <a:bodyPr lIns="0" tIns="0" rIns="0" bIns="0" rtlCol="0" anchor="t">
              <a:spAutoFit/>
            </a:bodyPr>
            <a:lstStyle/>
            <a:p>
              <a:pPr algn="ctr">
                <a:lnSpc>
                  <a:spcPts val="870"/>
                </a:lnSpc>
              </a:pPr>
              <a:r>
                <a:rPr lang="en-US" sz="1011" b="1">
                  <a:solidFill>
                    <a:srgbClr val="000000"/>
                  </a:solidFill>
                  <a:latin typeface="Georgia Pro Condensed Bold"/>
                  <a:ea typeface="Georgia Pro Condensed Bold"/>
                  <a:cs typeface="Georgia Pro Condensed Bold"/>
                  <a:sym typeface="Georgia Pro Condensed Bold"/>
                </a:rPr>
                <a:t>LGBTQ+ Resources</a:t>
              </a:r>
            </a:p>
          </p:txBody>
        </p:sp>
        <p:sp>
          <p:nvSpPr>
            <p:cNvPr id="46" name="TextBox 46"/>
            <p:cNvSpPr txBox="1"/>
            <p:nvPr/>
          </p:nvSpPr>
          <p:spPr>
            <a:xfrm>
              <a:off x="4227293" y="6786772"/>
              <a:ext cx="3157853" cy="752344"/>
            </a:xfrm>
            <a:prstGeom prst="rect">
              <a:avLst/>
            </a:prstGeom>
          </p:spPr>
          <p:txBody>
            <a:bodyPr lIns="0" tIns="0" rIns="0" bIns="0" rtlCol="0" anchor="t">
              <a:spAutoFit/>
            </a:bodyPr>
            <a:lstStyle/>
            <a:p>
              <a:pPr algn="ctr">
                <a:lnSpc>
                  <a:spcPts val="1062"/>
                </a:lnSpc>
              </a:pPr>
              <a:r>
                <a:rPr lang="en-US" sz="759">
                  <a:solidFill>
                    <a:srgbClr val="000000"/>
                  </a:solidFill>
                  <a:latin typeface="Georgia Pro Condensed"/>
                  <a:ea typeface="Georgia Pro Condensed"/>
                  <a:cs typeface="Georgia Pro Condensed"/>
                  <a:sym typeface="Georgia Pro Condensed"/>
                </a:rPr>
                <a:t>Pamphlets and Information </a:t>
              </a:r>
            </a:p>
            <a:p>
              <a:pPr algn="ctr">
                <a:lnSpc>
                  <a:spcPts val="1062"/>
                </a:lnSpc>
              </a:pPr>
              <a:r>
                <a:rPr lang="en-US" sz="759">
                  <a:solidFill>
                    <a:srgbClr val="000000"/>
                  </a:solidFill>
                  <a:latin typeface="Georgia Pro Condensed"/>
                  <a:ea typeface="Georgia Pro Condensed"/>
                  <a:cs typeface="Georgia Pro Condensed"/>
                  <a:sym typeface="Georgia Pro Condensed"/>
                </a:rPr>
                <a:t>PRIDE Materials</a:t>
              </a:r>
            </a:p>
          </p:txBody>
        </p:sp>
        <p:grpSp>
          <p:nvGrpSpPr>
            <p:cNvPr id="47" name="Group 47"/>
            <p:cNvGrpSpPr>
              <a:grpSpLocks noChangeAspect="1"/>
            </p:cNvGrpSpPr>
            <p:nvPr/>
          </p:nvGrpSpPr>
          <p:grpSpPr>
            <a:xfrm>
              <a:off x="5224013" y="4806260"/>
              <a:ext cx="1164412" cy="1164412"/>
              <a:chOff x="0" y="0"/>
              <a:chExt cx="6350000" cy="6350000"/>
            </a:xfrm>
          </p:grpSpPr>
          <p:sp>
            <p:nvSpPr>
              <p:cNvPr id="48" name="Freeform 48"/>
              <p:cNvSpPr/>
              <p:nvPr/>
            </p:nvSpPr>
            <p:spPr>
              <a:xfrm>
                <a:off x="-14231" y="-32"/>
                <a:ext cx="6378462" cy="6350064"/>
              </a:xfrm>
              <a:custGeom>
                <a:avLst/>
                <a:gdLst/>
                <a:ahLst/>
                <a:cxnLst/>
                <a:rect l="l" t="t" r="r" b="b"/>
                <a:pathLst>
                  <a:path w="6378462" h="6350064">
                    <a:moveTo>
                      <a:pt x="3189231" y="32"/>
                    </a:moveTo>
                    <a:lnTo>
                      <a:pt x="3189231" y="32"/>
                    </a:lnTo>
                    <a:cubicBezTo>
                      <a:pt x="2051530" y="-5056"/>
                      <a:pt x="998068" y="598980"/>
                      <a:pt x="427743" y="1583419"/>
                    </a:cubicBezTo>
                    <a:cubicBezTo>
                      <a:pt x="-142581" y="2567857"/>
                      <a:pt x="-142581" y="3782207"/>
                      <a:pt x="427743" y="4766645"/>
                    </a:cubicBezTo>
                    <a:cubicBezTo>
                      <a:pt x="998068" y="5751084"/>
                      <a:pt x="2051530" y="6355120"/>
                      <a:pt x="3189231" y="6350032"/>
                    </a:cubicBezTo>
                    <a:cubicBezTo>
                      <a:pt x="4326932" y="6355120"/>
                      <a:pt x="5380395" y="5751084"/>
                      <a:pt x="5950719" y="4766645"/>
                    </a:cubicBezTo>
                    <a:cubicBezTo>
                      <a:pt x="6521043" y="3782207"/>
                      <a:pt x="6521043" y="2567857"/>
                      <a:pt x="5950719" y="1583419"/>
                    </a:cubicBezTo>
                    <a:cubicBezTo>
                      <a:pt x="5380395" y="598980"/>
                      <a:pt x="4326932" y="-5056"/>
                      <a:pt x="3189231" y="32"/>
                    </a:cubicBezTo>
                    <a:close/>
                  </a:path>
                </a:pathLst>
              </a:custGeom>
              <a:solidFill>
                <a:srgbClr val="38B6FF"/>
              </a:solidFill>
            </p:spPr>
            <p:txBody>
              <a:bodyPr/>
              <a:lstStyle/>
              <a:p>
                <a:endParaRPr lang="en-US" sz="900"/>
              </a:p>
            </p:txBody>
          </p:sp>
          <p:sp>
            <p:nvSpPr>
              <p:cNvPr id="49" name="Freeform 49"/>
              <p:cNvSpPr/>
              <p:nvPr/>
            </p:nvSpPr>
            <p:spPr>
              <a:xfrm>
                <a:off x="408023" y="420342"/>
                <a:ext cx="5533953" cy="5509315"/>
              </a:xfrm>
              <a:custGeom>
                <a:avLst/>
                <a:gdLst/>
                <a:ahLst/>
                <a:cxnLst/>
                <a:rect l="l" t="t" r="r" b="b"/>
                <a:pathLst>
                  <a:path w="5533953" h="5509315">
                    <a:moveTo>
                      <a:pt x="2766977" y="28"/>
                    </a:moveTo>
                    <a:cubicBezTo>
                      <a:pt x="1779908" y="-4386"/>
                      <a:pt x="865924" y="519676"/>
                      <a:pt x="371110" y="1373774"/>
                    </a:cubicBezTo>
                    <a:cubicBezTo>
                      <a:pt x="-123703" y="2227873"/>
                      <a:pt x="-123703" y="3281443"/>
                      <a:pt x="371110" y="4135542"/>
                    </a:cubicBezTo>
                    <a:cubicBezTo>
                      <a:pt x="865924" y="4989640"/>
                      <a:pt x="1779908" y="5513702"/>
                      <a:pt x="2766977" y="5509288"/>
                    </a:cubicBezTo>
                    <a:cubicBezTo>
                      <a:pt x="3754046" y="5513702"/>
                      <a:pt x="4668030" y="4989640"/>
                      <a:pt x="5162844" y="4135542"/>
                    </a:cubicBezTo>
                    <a:cubicBezTo>
                      <a:pt x="5657657" y="3281443"/>
                      <a:pt x="5657657" y="2227873"/>
                      <a:pt x="5162844" y="1373775"/>
                    </a:cubicBezTo>
                    <a:cubicBezTo>
                      <a:pt x="4668030" y="519676"/>
                      <a:pt x="3754046" y="-4386"/>
                      <a:pt x="2766977" y="28"/>
                    </a:cubicBezTo>
                    <a:close/>
                  </a:path>
                </a:pathLst>
              </a:custGeom>
              <a:blipFill>
                <a:blip r:embed="rId8"/>
                <a:stretch>
                  <a:fillRect l="-11668" r="-37526"/>
                </a:stretch>
              </a:blipFill>
            </p:spPr>
            <p:txBody>
              <a:bodyPr/>
              <a:lstStyle/>
              <a:p>
                <a:endParaRPr lang="en-US" sz="900"/>
              </a:p>
            </p:txBody>
          </p:sp>
        </p:grpSp>
      </p:grpSp>
      <p:grpSp>
        <p:nvGrpSpPr>
          <p:cNvPr id="50" name="Group 50"/>
          <p:cNvGrpSpPr/>
          <p:nvPr/>
        </p:nvGrpSpPr>
        <p:grpSpPr>
          <a:xfrm>
            <a:off x="5202381" y="5120332"/>
            <a:ext cx="2860253" cy="753266"/>
            <a:chOff x="0" y="0"/>
            <a:chExt cx="7627340" cy="2008709"/>
          </a:xfrm>
        </p:grpSpPr>
        <p:grpSp>
          <p:nvGrpSpPr>
            <p:cNvPr id="51" name="Group 51"/>
            <p:cNvGrpSpPr/>
            <p:nvPr/>
          </p:nvGrpSpPr>
          <p:grpSpPr>
            <a:xfrm>
              <a:off x="0" y="0"/>
              <a:ext cx="7627340" cy="1952365"/>
              <a:chOff x="0" y="0"/>
              <a:chExt cx="698607" cy="178822"/>
            </a:xfrm>
          </p:grpSpPr>
          <p:sp>
            <p:nvSpPr>
              <p:cNvPr id="52" name="Freeform 52"/>
              <p:cNvSpPr/>
              <p:nvPr/>
            </p:nvSpPr>
            <p:spPr>
              <a:xfrm>
                <a:off x="0" y="0"/>
                <a:ext cx="698607" cy="178822"/>
              </a:xfrm>
              <a:custGeom>
                <a:avLst/>
                <a:gdLst/>
                <a:ahLst/>
                <a:cxnLst/>
                <a:rect l="l" t="t" r="r" b="b"/>
                <a:pathLst>
                  <a:path w="698607" h="178822">
                    <a:moveTo>
                      <a:pt x="89411" y="0"/>
                    </a:moveTo>
                    <a:lnTo>
                      <a:pt x="609196" y="0"/>
                    </a:lnTo>
                    <a:cubicBezTo>
                      <a:pt x="658576" y="0"/>
                      <a:pt x="698607" y="40031"/>
                      <a:pt x="698607" y="89411"/>
                    </a:cubicBezTo>
                    <a:lnTo>
                      <a:pt x="698607" y="89411"/>
                    </a:lnTo>
                    <a:cubicBezTo>
                      <a:pt x="698607" y="138791"/>
                      <a:pt x="658576" y="178822"/>
                      <a:pt x="609196" y="178822"/>
                    </a:cubicBezTo>
                    <a:lnTo>
                      <a:pt x="89411" y="178822"/>
                    </a:lnTo>
                    <a:cubicBezTo>
                      <a:pt x="40031" y="178822"/>
                      <a:pt x="0" y="138791"/>
                      <a:pt x="0" y="89411"/>
                    </a:cubicBezTo>
                    <a:lnTo>
                      <a:pt x="0" y="89411"/>
                    </a:lnTo>
                    <a:cubicBezTo>
                      <a:pt x="0" y="40031"/>
                      <a:pt x="40031" y="0"/>
                      <a:pt x="89411" y="0"/>
                    </a:cubicBezTo>
                    <a:close/>
                  </a:path>
                </a:pathLst>
              </a:custGeom>
              <a:gradFill rotWithShape="1">
                <a:gsLst>
                  <a:gs pos="0">
                    <a:srgbClr val="CD72E7">
                      <a:alpha val="100000"/>
                    </a:srgbClr>
                  </a:gs>
                  <a:gs pos="50000">
                    <a:srgbClr val="FFA6F3">
                      <a:alpha val="100000"/>
                    </a:srgbClr>
                  </a:gs>
                  <a:gs pos="100000">
                    <a:srgbClr val="F8D49C">
                      <a:alpha val="100000"/>
                    </a:srgbClr>
                  </a:gs>
                </a:gsLst>
                <a:lin ang="0"/>
              </a:gradFill>
            </p:spPr>
            <p:txBody>
              <a:bodyPr/>
              <a:lstStyle/>
              <a:p>
                <a:endParaRPr lang="en-US" sz="900"/>
              </a:p>
            </p:txBody>
          </p:sp>
          <p:sp>
            <p:nvSpPr>
              <p:cNvPr id="53" name="TextBox 53"/>
              <p:cNvSpPr txBox="1"/>
              <p:nvPr/>
            </p:nvSpPr>
            <p:spPr>
              <a:xfrm>
                <a:off x="0" y="-28575"/>
                <a:ext cx="698607" cy="207397"/>
              </a:xfrm>
              <a:prstGeom prst="rect">
                <a:avLst/>
              </a:prstGeom>
            </p:spPr>
            <p:txBody>
              <a:bodyPr lIns="23895" tIns="23895" rIns="23895" bIns="23895" rtlCol="0" anchor="ctr"/>
              <a:lstStyle/>
              <a:p>
                <a:pPr algn="ctr">
                  <a:lnSpc>
                    <a:spcPts val="922"/>
                  </a:lnSpc>
                </a:pPr>
                <a:endParaRPr sz="900"/>
              </a:p>
            </p:txBody>
          </p:sp>
        </p:grpSp>
        <p:sp>
          <p:nvSpPr>
            <p:cNvPr id="54" name="TextBox 54"/>
            <p:cNvSpPr txBox="1"/>
            <p:nvPr/>
          </p:nvSpPr>
          <p:spPr>
            <a:xfrm>
              <a:off x="899776" y="401432"/>
              <a:ext cx="5827786" cy="1607277"/>
            </a:xfrm>
            <a:prstGeom prst="rect">
              <a:avLst/>
            </a:prstGeom>
          </p:spPr>
          <p:txBody>
            <a:bodyPr lIns="0" tIns="0" rIns="0" bIns="0" rtlCol="0" anchor="t">
              <a:spAutoFit/>
            </a:bodyPr>
            <a:lstStyle/>
            <a:p>
              <a:pPr algn="ctr">
                <a:lnSpc>
                  <a:spcPts val="1294"/>
                </a:lnSpc>
              </a:pPr>
              <a:r>
                <a:rPr lang="en-US" sz="2022" b="1">
                  <a:solidFill>
                    <a:srgbClr val="000000"/>
                  </a:solidFill>
                  <a:latin typeface="Georgia Pro Condensed Bold"/>
                  <a:ea typeface="Georgia Pro Condensed Bold"/>
                  <a:cs typeface="Georgia Pro Condensed Bold"/>
                  <a:sym typeface="Georgia Pro Condensed Bold"/>
                </a:rPr>
                <a:t>215C Fisher Ave. </a:t>
              </a:r>
            </a:p>
            <a:p>
              <a:pPr algn="ctr">
                <a:lnSpc>
                  <a:spcPts val="3357"/>
                </a:lnSpc>
              </a:pPr>
              <a:r>
                <a:rPr lang="en-US" sz="2022" b="1">
                  <a:solidFill>
                    <a:srgbClr val="000000"/>
                  </a:solidFill>
                  <a:latin typeface="Georgia Pro Condensed Bold"/>
                  <a:ea typeface="Georgia Pro Condensed Bold"/>
                  <a:cs typeface="Georgia Pro Condensed Bold"/>
                  <a:sym typeface="Georgia Pro Condensed Bold"/>
                </a:rPr>
                <a:t>Socorro, NM</a:t>
              </a:r>
            </a:p>
          </p:txBody>
        </p:sp>
      </p:grpSp>
      <p:sp>
        <p:nvSpPr>
          <p:cNvPr id="55" name="Freeform 55"/>
          <p:cNvSpPr/>
          <p:nvPr/>
        </p:nvSpPr>
        <p:spPr>
          <a:xfrm rot="1318623">
            <a:off x="3368758" y="1033897"/>
            <a:ext cx="794527" cy="929268"/>
          </a:xfrm>
          <a:custGeom>
            <a:avLst/>
            <a:gdLst/>
            <a:ahLst/>
            <a:cxnLst/>
            <a:rect l="l" t="t" r="r" b="b"/>
            <a:pathLst>
              <a:path w="1589053" h="1858536">
                <a:moveTo>
                  <a:pt x="0" y="0"/>
                </a:moveTo>
                <a:lnTo>
                  <a:pt x="1589052" y="0"/>
                </a:lnTo>
                <a:lnTo>
                  <a:pt x="1589052" y="1858535"/>
                </a:lnTo>
                <a:lnTo>
                  <a:pt x="0" y="1858535"/>
                </a:lnTo>
                <a:lnTo>
                  <a:pt x="0" y="0"/>
                </a:lnTo>
                <a:close/>
              </a:path>
            </a:pathLst>
          </a:custGeom>
          <a:blipFill>
            <a:blip r:embed="rId9"/>
            <a:stretch>
              <a:fillRect t="-14285" b="-14285"/>
            </a:stretch>
          </a:blipFill>
        </p:spPr>
        <p:txBody>
          <a:bodyPr/>
          <a:lstStyle/>
          <a:p>
            <a:endParaRPr lang="en-US" sz="900"/>
          </a:p>
        </p:txBody>
      </p:sp>
      <p:sp>
        <p:nvSpPr>
          <p:cNvPr id="56" name="Freeform 56"/>
          <p:cNvSpPr/>
          <p:nvPr/>
        </p:nvSpPr>
        <p:spPr>
          <a:xfrm>
            <a:off x="3365631" y="2676267"/>
            <a:ext cx="800781" cy="752734"/>
          </a:xfrm>
          <a:custGeom>
            <a:avLst/>
            <a:gdLst/>
            <a:ahLst/>
            <a:cxnLst/>
            <a:rect l="l" t="t" r="r" b="b"/>
            <a:pathLst>
              <a:path w="1601561" h="1505467">
                <a:moveTo>
                  <a:pt x="0" y="0"/>
                </a:moveTo>
                <a:lnTo>
                  <a:pt x="1601561" y="0"/>
                </a:lnTo>
                <a:lnTo>
                  <a:pt x="1601561" y="1505467"/>
                </a:lnTo>
                <a:lnTo>
                  <a:pt x="0" y="1505467"/>
                </a:lnTo>
                <a:lnTo>
                  <a:pt x="0" y="0"/>
                </a:lnTo>
                <a:close/>
              </a:path>
            </a:pathLst>
          </a:custGeom>
          <a:blipFill>
            <a:blip r:embed="rId10"/>
            <a:stretch>
              <a:fillRect/>
            </a:stretch>
          </a:blipFill>
        </p:spPr>
        <p:txBody>
          <a:bodyPr/>
          <a:lstStyle/>
          <a:p>
            <a:endParaRPr lang="en-US" sz="900"/>
          </a:p>
        </p:txBody>
      </p:sp>
      <p:pic>
        <p:nvPicPr>
          <p:cNvPr id="60" name="Picture 60"/>
          <p:cNvPicPr>
            <a:picLocks noChangeAspect="1"/>
          </p:cNvPicPr>
          <p:nvPr/>
        </p:nvPicPr>
        <p:blipFill>
          <a:blip r:embed="rId11"/>
          <a:stretch>
            <a:fillRect/>
          </a:stretch>
        </p:blipFill>
        <p:spPr>
          <a:xfrm>
            <a:off x="1221168" y="3749573"/>
            <a:ext cx="1434977" cy="1434977"/>
          </a:xfrm>
          <a:prstGeom prst="rect">
            <a:avLst/>
          </a:prstGeom>
        </p:spPr>
      </p:pic>
      <p:sp>
        <p:nvSpPr>
          <p:cNvPr id="62" name="TextBox 62"/>
          <p:cNvSpPr txBox="1"/>
          <p:nvPr/>
        </p:nvSpPr>
        <p:spPr>
          <a:xfrm>
            <a:off x="4451174" y="1061895"/>
            <a:ext cx="4362666" cy="846386"/>
          </a:xfrm>
          <a:prstGeom prst="rect">
            <a:avLst/>
          </a:prstGeom>
        </p:spPr>
        <p:txBody>
          <a:bodyPr lIns="0" tIns="0" rIns="0" bIns="0" rtlCol="0" anchor="t">
            <a:spAutoFit/>
          </a:bodyPr>
          <a:lstStyle/>
          <a:p>
            <a:pPr algn="ctr">
              <a:lnSpc>
                <a:spcPts val="3317"/>
              </a:lnSpc>
              <a:spcBef>
                <a:spcPct val="0"/>
              </a:spcBef>
            </a:pPr>
            <a:r>
              <a:rPr lang="en-US" sz="2369">
                <a:solidFill>
                  <a:srgbClr val="000000"/>
                </a:solidFill>
                <a:latin typeface="VAG Rounded Next Shine"/>
                <a:ea typeface="VAG Rounded Next Shine"/>
                <a:cs typeface="VAG Rounded Next Shine"/>
                <a:sym typeface="VAG Rounded Next Shine"/>
              </a:rPr>
              <a:t>We offer FREE resources and supplies in the following areas</a:t>
            </a:r>
          </a:p>
        </p:txBody>
      </p:sp>
      <p:sp>
        <p:nvSpPr>
          <p:cNvPr id="63" name="TextBox 63"/>
          <p:cNvSpPr txBox="1"/>
          <p:nvPr/>
        </p:nvSpPr>
        <p:spPr>
          <a:xfrm>
            <a:off x="323623" y="5395013"/>
            <a:ext cx="3841529" cy="1128514"/>
          </a:xfrm>
          <a:prstGeom prst="rect">
            <a:avLst/>
          </a:prstGeom>
        </p:spPr>
        <p:txBody>
          <a:bodyPr lIns="0" tIns="0" rIns="0" bIns="0" rtlCol="0" anchor="t">
            <a:spAutoFit/>
          </a:bodyPr>
          <a:lstStyle/>
          <a:p>
            <a:pPr algn="ctr">
              <a:lnSpc>
                <a:spcPts val="4409"/>
              </a:lnSpc>
            </a:pPr>
            <a:r>
              <a:rPr lang="en-US" sz="4899" dirty="0">
                <a:solidFill>
                  <a:srgbClr val="000000"/>
                </a:solidFill>
                <a:latin typeface="Madelyn"/>
                <a:ea typeface="Madelyn"/>
                <a:cs typeface="Madelyn"/>
                <a:sym typeface="Madelyn"/>
              </a:rPr>
              <a:t>Come Visit Us At</a:t>
            </a:r>
          </a:p>
        </p:txBody>
      </p:sp>
      <p:sp>
        <p:nvSpPr>
          <p:cNvPr id="64" name="TextBox 64"/>
          <p:cNvSpPr txBox="1"/>
          <p:nvPr/>
        </p:nvSpPr>
        <p:spPr>
          <a:xfrm rot="1066493">
            <a:off x="2716467" y="3845438"/>
            <a:ext cx="1666503" cy="538609"/>
          </a:xfrm>
          <a:prstGeom prst="rect">
            <a:avLst/>
          </a:prstGeom>
        </p:spPr>
        <p:txBody>
          <a:bodyPr wrap="square" lIns="0" tIns="0" rIns="0" bIns="0" rtlCol="0" anchor="t">
            <a:spAutoFit/>
          </a:bodyPr>
          <a:lstStyle/>
          <a:p>
            <a:pPr algn="ctr">
              <a:lnSpc>
                <a:spcPts val="2100"/>
              </a:lnSpc>
              <a:spcBef>
                <a:spcPct val="0"/>
              </a:spcBef>
            </a:pPr>
            <a:r>
              <a:rPr lang="en-US" sz="1500" dirty="0">
                <a:solidFill>
                  <a:srgbClr val="FFFFFF"/>
                </a:solidFill>
                <a:effectLst>
                  <a:outerShdw blurRad="38100" dist="38100" dir="2700000" algn="tl">
                    <a:srgbClr val="000000">
                      <a:alpha val="43137"/>
                    </a:srgbClr>
                  </a:outerShdw>
                </a:effectLst>
                <a:highlight>
                  <a:srgbClr val="800080"/>
                </a:highlight>
                <a:latin typeface="VAG Rounded Next Shine"/>
                <a:ea typeface="VAG Rounded Next Shine"/>
                <a:cs typeface="VAG Rounded Next Shine"/>
                <a:sym typeface="VAG Rounded Next Shine"/>
              </a:rPr>
              <a:t>Scan the QR Code for our website</a:t>
            </a:r>
          </a:p>
        </p:txBody>
      </p:sp>
      <p:pic>
        <p:nvPicPr>
          <p:cNvPr id="67" name="Picture 66">
            <a:extLst>
              <a:ext uri="{FF2B5EF4-FFF2-40B4-BE49-F238E27FC236}">
                <a16:creationId xmlns:a16="http://schemas.microsoft.com/office/drawing/2014/main" id="{24B2B74D-8282-4E33-EE3B-526B96F56CCB}"/>
              </a:ext>
            </a:extLst>
          </p:cNvPr>
          <p:cNvPicPr>
            <a:picLocks noChangeAspect="1"/>
          </p:cNvPicPr>
          <p:nvPr/>
        </p:nvPicPr>
        <p:blipFill>
          <a:blip r:embed="rId12"/>
          <a:stretch>
            <a:fillRect/>
          </a:stretch>
        </p:blipFill>
        <p:spPr>
          <a:xfrm>
            <a:off x="1383529" y="913503"/>
            <a:ext cx="1278381" cy="1278381"/>
          </a:xfrm>
          <a:prstGeom prst="rect">
            <a:avLst/>
          </a:prstGeom>
        </p:spPr>
      </p:pic>
      <p:pic>
        <p:nvPicPr>
          <p:cNvPr id="6" name="Picture 5"/>
          <p:cNvPicPr>
            <a:picLocks noChangeAspect="1"/>
          </p:cNvPicPr>
          <p:nvPr/>
        </p:nvPicPr>
        <p:blipFill>
          <a:blip r:embed="rId13"/>
          <a:stretch>
            <a:fillRect/>
          </a:stretch>
        </p:blipFill>
        <p:spPr>
          <a:xfrm>
            <a:off x="152400" y="990600"/>
            <a:ext cx="790575" cy="771525"/>
          </a:xfrm>
          <a:prstGeom prst="rect">
            <a:avLst/>
          </a:prstGeom>
        </p:spPr>
      </p:pic>
    </p:spTree>
    <p:extLst>
      <p:ext uri="{BB962C8B-B14F-4D97-AF65-F5344CB8AC3E}">
        <p14:creationId xmlns:p14="http://schemas.microsoft.com/office/powerpoint/2010/main" val="1323087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57989-07E4-B482-9F2A-EBF670F7FA92}"/>
              </a:ext>
            </a:extLst>
          </p:cNvPr>
          <p:cNvSpPr>
            <a:spLocks noGrp="1"/>
          </p:cNvSpPr>
          <p:nvPr>
            <p:ph type="title"/>
          </p:nvPr>
        </p:nvSpPr>
        <p:spPr>
          <a:xfrm>
            <a:off x="1448031" y="1636568"/>
            <a:ext cx="6515101" cy="3246555"/>
          </a:xfrm>
        </p:spPr>
        <p:txBody>
          <a:bodyPr vert="horz" lIns="68580" tIns="34290" rIns="68580" bIns="34290" rtlCol="0" anchor="ctr">
            <a:normAutofit/>
          </a:bodyPr>
          <a:lstStyle/>
          <a:p>
            <a:r>
              <a:rPr lang="en-US" dirty="0" smtClean="0"/>
              <a:t/>
            </a:r>
            <a:br>
              <a:rPr lang="en-US" dirty="0" smtClean="0"/>
            </a:br>
            <a:r>
              <a:rPr lang="en-US" dirty="0" smtClean="0"/>
              <a:t>Hazing &amp; </a:t>
            </a:r>
            <a:r>
              <a:rPr lang="en-US" dirty="0"/>
              <a:t/>
            </a:r>
            <a:br>
              <a:rPr lang="en-US" dirty="0"/>
            </a:br>
            <a:r>
              <a:rPr lang="en-US" dirty="0"/>
              <a:t>The Stop Hazing Act</a:t>
            </a:r>
            <a:br>
              <a:rPr lang="en-US" dirty="0"/>
            </a:br>
            <a:r>
              <a:rPr lang="en-US" dirty="0"/>
              <a:t/>
            </a:r>
            <a:br>
              <a:rPr lang="en-US" dirty="0"/>
            </a:br>
            <a:endParaRPr lang="en-US" dirty="0"/>
          </a:p>
        </p:txBody>
      </p:sp>
      <p:pic>
        <p:nvPicPr>
          <p:cNvPr id="3" name="Picture 2"/>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Tree>
    <p:extLst>
      <p:ext uri="{BB962C8B-B14F-4D97-AF65-F5344CB8AC3E}">
        <p14:creationId xmlns:p14="http://schemas.microsoft.com/office/powerpoint/2010/main" val="1739519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E9521F-CC42-235E-F804-B826A36205D1}"/>
              </a:ext>
            </a:extLst>
          </p:cNvPr>
          <p:cNvSpPr>
            <a:spLocks noGrp="1"/>
          </p:cNvSpPr>
          <p:nvPr>
            <p:ph sz="quarter" idx="14"/>
          </p:nvPr>
        </p:nvSpPr>
        <p:spPr>
          <a:xfrm>
            <a:off x="520413" y="2843528"/>
            <a:ext cx="4197060" cy="2835104"/>
          </a:xfrm>
        </p:spPr>
        <p:txBody>
          <a:bodyPr vert="horz" lIns="68580" tIns="34290" rIns="68580" bIns="34290" rtlCol="0" anchor="t">
            <a:normAutofit fontScale="92500" lnSpcReduction="10000"/>
          </a:bodyPr>
          <a:lstStyle/>
          <a:p>
            <a:pPr marL="0" indent="0">
              <a:buNone/>
            </a:pPr>
            <a:r>
              <a:rPr lang="en-US" b="1" dirty="0">
                <a:cs typeface="Poppins Light"/>
              </a:rPr>
              <a:t>As of 2025, the State of New Mexico does not have an anti-hazing law. </a:t>
            </a:r>
            <a:endParaRPr lang="en-US" b="1" dirty="0" smtClean="0">
              <a:cs typeface="Poppins Light"/>
            </a:endParaRPr>
          </a:p>
          <a:p>
            <a:pPr marL="0" indent="0">
              <a:buNone/>
            </a:pPr>
            <a:r>
              <a:rPr lang="en-US" sz="1350" b="1" dirty="0">
                <a:cs typeface="Poppins Light"/>
              </a:rPr>
              <a:t>For the purposes of defining hazing, NMT will use the federal definition. </a:t>
            </a:r>
          </a:p>
          <a:p>
            <a:pPr marL="0" indent="0">
              <a:buNone/>
            </a:pPr>
            <a:r>
              <a:rPr lang="en-US" sz="1350" b="1" dirty="0">
                <a:cs typeface="Poppins Light"/>
              </a:rPr>
              <a:t>Hazing, for the purpose of reporting statistics on hazing incidents, means any intentional, knowing, or reckless act committed by a person (whether individually or in concert with other persons) against another person or persons regardless of the willingness of such other person or persons to participate, that: </a:t>
            </a:r>
          </a:p>
        </p:txBody>
      </p:sp>
      <p:pic>
        <p:nvPicPr>
          <p:cNvPr id="15" name="Picture Placeholder 14" descr="A white object on a white surface">
            <a:extLst>
              <a:ext uri="{FF2B5EF4-FFF2-40B4-BE49-F238E27FC236}">
                <a16:creationId xmlns:a16="http://schemas.microsoft.com/office/drawing/2014/main" id="{7270AD1A-8F9F-BF9D-AE26-986ADE7EF35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p:blipFill>
        <p:spPr>
          <a:xfrm>
            <a:off x="5189760" y="1107567"/>
            <a:ext cx="3687211" cy="3750183"/>
          </a:xfrm>
        </p:spPr>
      </p:pic>
      <p:sp>
        <p:nvSpPr>
          <p:cNvPr id="6" name="TextBox 5">
            <a:extLst>
              <a:ext uri="{FF2B5EF4-FFF2-40B4-BE49-F238E27FC236}">
                <a16:creationId xmlns:a16="http://schemas.microsoft.com/office/drawing/2014/main" id="{0B89D93B-89B1-39C4-EB6D-A06BC24B787C}"/>
              </a:ext>
            </a:extLst>
          </p:cNvPr>
          <p:cNvSpPr txBox="1"/>
          <p:nvPr/>
        </p:nvSpPr>
        <p:spPr>
          <a:xfrm>
            <a:off x="521804" y="1163707"/>
            <a:ext cx="3511826" cy="1523494"/>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350" b="1" dirty="0">
                <a:cs typeface="Poppins Light"/>
              </a:rPr>
              <a:t>The Stop Campus Hazing Act (SCHA) was enacted by the federal government on December 23, 2024. </a:t>
            </a:r>
          </a:p>
          <a:p>
            <a:endParaRPr lang="en-US" sz="1350" b="1" dirty="0">
              <a:cs typeface="Poppins Light"/>
            </a:endParaRPr>
          </a:p>
          <a:p>
            <a:r>
              <a:rPr lang="en-US" sz="1350" b="1" dirty="0">
                <a:cs typeface="Poppins Light"/>
              </a:rPr>
              <a:t>To prioritize the prevention of and transparency about hazing incidents at colleges and universities</a:t>
            </a:r>
          </a:p>
        </p:txBody>
      </p:sp>
      <p:pic>
        <p:nvPicPr>
          <p:cNvPr id="5" name="Picture 4"/>
          <p:cNvPicPr/>
          <p:nvPr/>
        </p:nvPicPr>
        <p:blipFill>
          <a:blip r:embed="rId3" cstate="email">
            <a:extLst>
              <a:ext uri="{28A0092B-C50C-407E-A947-70E740481C1C}">
                <a14:useLocalDpi xmlns:a14="http://schemas.microsoft.com/office/drawing/2010/main" val="0"/>
              </a:ext>
            </a:extLst>
          </a:blip>
          <a:stretch>
            <a:fillRect/>
          </a:stretch>
        </p:blipFill>
        <p:spPr>
          <a:xfrm>
            <a:off x="6858000" y="381000"/>
            <a:ext cx="1905000" cy="609600"/>
          </a:xfrm>
          <a:prstGeom prst="rect">
            <a:avLst/>
          </a:prstGeom>
        </p:spPr>
      </p:pic>
    </p:spTree>
    <p:extLst>
      <p:ext uri="{BB962C8B-B14F-4D97-AF65-F5344CB8AC3E}">
        <p14:creationId xmlns:p14="http://schemas.microsoft.com/office/powerpoint/2010/main" val="41490910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sign with red and blue text&#10;&#10;AI-generated content may be incorrect.">
            <a:extLst>
              <a:ext uri="{FF2B5EF4-FFF2-40B4-BE49-F238E27FC236}">
                <a16:creationId xmlns:a16="http://schemas.microsoft.com/office/drawing/2014/main" id="{A599F2F9-1B53-53B1-203D-CBF4114BFECF}"/>
              </a:ext>
            </a:extLst>
          </p:cNvPr>
          <p:cNvPicPr>
            <a:picLocks noChangeAspect="1"/>
          </p:cNvPicPr>
          <p:nvPr/>
        </p:nvPicPr>
        <p:blipFill>
          <a:blip r:embed="rId2"/>
          <a:stretch>
            <a:fillRect/>
          </a:stretch>
        </p:blipFill>
        <p:spPr>
          <a:xfrm>
            <a:off x="397200" y="3168275"/>
            <a:ext cx="8379557" cy="3003925"/>
          </a:xfrm>
          <a:prstGeom prst="rect">
            <a:avLst/>
          </a:prstGeom>
        </p:spPr>
      </p:pic>
      <p:sp>
        <p:nvSpPr>
          <p:cNvPr id="6" name="TextBox 5">
            <a:extLst>
              <a:ext uri="{FF2B5EF4-FFF2-40B4-BE49-F238E27FC236}">
                <a16:creationId xmlns:a16="http://schemas.microsoft.com/office/drawing/2014/main" id="{149357DF-2418-A96B-03D4-B15A3E20424A}"/>
              </a:ext>
            </a:extLst>
          </p:cNvPr>
          <p:cNvSpPr txBox="1"/>
          <p:nvPr/>
        </p:nvSpPr>
        <p:spPr>
          <a:xfrm>
            <a:off x="381000" y="762000"/>
            <a:ext cx="4870174" cy="2039020"/>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214313" indent="-214313">
              <a:buFont typeface="Arial"/>
              <a:buChar char="•"/>
            </a:pPr>
            <a:r>
              <a:rPr lang="en-US" sz="1600" b="1" dirty="0">
                <a:cs typeface="Poppins Light"/>
              </a:rPr>
              <a:t>Is committed in the course of an initiation into, an affiliation with, or the maintenance of membership in, a student organization; and </a:t>
            </a:r>
            <a:br>
              <a:rPr lang="en-US" sz="1600" b="1" dirty="0">
                <a:cs typeface="Poppins Light"/>
              </a:rPr>
            </a:br>
            <a:endParaRPr lang="en-US" sz="1600" b="1" dirty="0">
              <a:cs typeface="Poppins Light"/>
            </a:endParaRPr>
          </a:p>
          <a:p>
            <a:pPr marL="214313" indent="-214313">
              <a:buFont typeface="Arial"/>
              <a:buChar char="•"/>
            </a:pPr>
            <a:r>
              <a:rPr lang="en-US" sz="1600" b="1" dirty="0">
                <a:cs typeface="Poppins Light"/>
              </a:rPr>
              <a:t>Causes or creates a risk, above the reasonable risk encountered in the course of participation in the institution of higher education or the organization, of physical or psychological injury. </a:t>
            </a:r>
          </a:p>
        </p:txBody>
      </p:sp>
      <p:pic>
        <p:nvPicPr>
          <p:cNvPr id="4" name="Picture 3"/>
          <p:cNvPicPr/>
          <p:nvPr/>
        </p:nvPicPr>
        <p:blipFill>
          <a:blip r:embed="rId3"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Tree>
    <p:extLst>
      <p:ext uri="{BB962C8B-B14F-4D97-AF65-F5344CB8AC3E}">
        <p14:creationId xmlns:p14="http://schemas.microsoft.com/office/powerpoint/2010/main" val="60084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2CC9C-AE86-D77D-2F74-8B39860A88F6}"/>
              </a:ext>
            </a:extLst>
          </p:cNvPr>
          <p:cNvSpPr>
            <a:spLocks noGrp="1"/>
          </p:cNvSpPr>
          <p:nvPr>
            <p:ph type="title"/>
          </p:nvPr>
        </p:nvSpPr>
        <p:spPr>
          <a:xfrm>
            <a:off x="426088" y="3853603"/>
            <a:ext cx="5644134" cy="2013797"/>
          </a:xfrm>
        </p:spPr>
        <p:txBody>
          <a:bodyPr>
            <a:normAutofit fontScale="90000"/>
          </a:bodyPr>
          <a:lstStyle/>
          <a:p>
            <a:pPr algn="l"/>
            <a:r>
              <a:rPr lang="en-US" sz="1800" b="1" dirty="0">
                <a:cs typeface="Poppins Light"/>
              </a:rPr>
              <a:t>How to report possible </a:t>
            </a:r>
            <a:r>
              <a:rPr lang="en-US" sz="1800" b="1" dirty="0" smtClean="0">
                <a:cs typeface="Poppins Light"/>
              </a:rPr>
              <a:t>Hazing</a:t>
            </a:r>
            <a:br>
              <a:rPr lang="en-US" sz="1800" b="1" dirty="0" smtClean="0">
                <a:cs typeface="Poppins Light"/>
              </a:rPr>
            </a:br>
            <a:r>
              <a:rPr lang="en-US" sz="1800" b="1" dirty="0">
                <a:cs typeface="Poppins Light"/>
              </a:rPr>
              <a:t/>
            </a:r>
            <a:br>
              <a:rPr lang="en-US" sz="1800" b="1" dirty="0">
                <a:cs typeface="Poppins Light"/>
              </a:rPr>
            </a:br>
            <a:r>
              <a:rPr lang="en-US" sz="1350" dirty="0">
                <a:cs typeface="Poppins Light"/>
              </a:rPr>
              <a:t>1. Online: go to the Student Support Resource Webpage, under </a:t>
            </a:r>
            <a:r>
              <a:rPr lang="en-US" sz="1350" b="1" dirty="0">
                <a:solidFill>
                  <a:srgbClr val="222222"/>
                </a:solidFill>
                <a:latin typeface="Poppins Light"/>
                <a:ea typeface="Roboto"/>
                <a:cs typeface="Roboto"/>
              </a:rPr>
              <a:t>Report an Incident, Concern, or Non-Academic Complaint or Grievance, click on Hazing Reporting Form. </a:t>
            </a:r>
            <a:br>
              <a:rPr lang="en-US" sz="1350" b="1" dirty="0">
                <a:solidFill>
                  <a:srgbClr val="222222"/>
                </a:solidFill>
                <a:latin typeface="Poppins Light"/>
                <a:ea typeface="Roboto"/>
                <a:cs typeface="Roboto"/>
              </a:rPr>
            </a:br>
            <a:r>
              <a:rPr lang="en-US" sz="1350" b="1" dirty="0">
                <a:solidFill>
                  <a:srgbClr val="222222"/>
                </a:solidFill>
                <a:latin typeface="Poppins Light"/>
                <a:ea typeface="Roboto"/>
                <a:cs typeface="Roboto"/>
              </a:rPr>
              <a:t>                                                         </a:t>
            </a:r>
            <a:r>
              <a:rPr lang="en-US" sz="1350" b="1" dirty="0">
                <a:solidFill>
                  <a:srgbClr val="222222"/>
                </a:solidFill>
                <a:ea typeface="Roboto"/>
                <a:cs typeface="Roboto"/>
              </a:rPr>
              <a:t/>
            </a:r>
            <a:br>
              <a:rPr lang="en-US" sz="1350" b="1" dirty="0">
                <a:solidFill>
                  <a:srgbClr val="222222"/>
                </a:solidFill>
                <a:ea typeface="Roboto"/>
                <a:cs typeface="Roboto"/>
              </a:rPr>
            </a:br>
            <a:r>
              <a:rPr lang="en-US" sz="1350" b="1" dirty="0">
                <a:ea typeface="Roboto"/>
                <a:cs typeface="Roboto"/>
              </a:rPr>
              <a:t/>
            </a:r>
            <a:br>
              <a:rPr lang="en-US" sz="1350" b="1" dirty="0">
                <a:ea typeface="Roboto"/>
                <a:cs typeface="Roboto"/>
              </a:rPr>
            </a:br>
            <a:r>
              <a:rPr lang="en-US" sz="1350" b="1" dirty="0">
                <a:solidFill>
                  <a:srgbClr val="222222"/>
                </a:solidFill>
                <a:ea typeface="Roboto"/>
                <a:cs typeface="Roboto"/>
              </a:rPr>
              <a:t>2. </a:t>
            </a:r>
            <a:r>
              <a:rPr lang="en-US" sz="1350" dirty="0">
                <a:solidFill>
                  <a:srgbClr val="222222"/>
                </a:solidFill>
                <a:ea typeface="Roboto"/>
                <a:cs typeface="Roboto"/>
              </a:rPr>
              <a:t>Or contact the </a:t>
            </a:r>
            <a:r>
              <a:rPr lang="en-US" sz="1350" b="1" dirty="0">
                <a:solidFill>
                  <a:srgbClr val="222222"/>
                </a:solidFill>
                <a:ea typeface="Roboto"/>
                <a:cs typeface="Roboto"/>
              </a:rPr>
              <a:t>Dean of Students at 575-835-5548 or </a:t>
            </a:r>
            <a:r>
              <a:rPr lang="en-US" sz="1350" b="1" dirty="0">
                <a:solidFill>
                  <a:srgbClr val="222222"/>
                </a:solidFill>
                <a:ea typeface="Roboto"/>
                <a:cs typeface="Roboto"/>
                <a:hlinkClick r:id="rId2"/>
              </a:rPr>
              <a:t>deanofstudents@npe.nmt.edu</a:t>
            </a:r>
            <a:r>
              <a:rPr lang="en-US" sz="1350" b="1" dirty="0">
                <a:solidFill>
                  <a:srgbClr val="222222"/>
                </a:solidFill>
                <a:ea typeface="Roboto"/>
                <a:cs typeface="Roboto"/>
              </a:rPr>
              <a:t>. </a:t>
            </a:r>
            <a:r>
              <a:rPr lang="en-US" sz="1350" b="1" dirty="0">
                <a:cs typeface="Poppins Light"/>
              </a:rPr>
              <a:t/>
            </a:r>
            <a:br>
              <a:rPr lang="en-US" sz="1350" b="1" dirty="0">
                <a:cs typeface="Poppins Light"/>
              </a:rPr>
            </a:br>
            <a:r>
              <a:rPr lang="en-US" sz="1350" dirty="0">
                <a:cs typeface="Poppins Light"/>
              </a:rPr>
              <a:t/>
            </a:r>
            <a:br>
              <a:rPr lang="en-US" sz="1350" dirty="0">
                <a:cs typeface="Poppins Light"/>
              </a:rPr>
            </a:br>
            <a:r>
              <a:rPr lang="en-US" sz="1800" b="1" dirty="0">
                <a:cs typeface="Poppins Light"/>
              </a:rPr>
              <a:t/>
            </a:r>
            <a:br>
              <a:rPr lang="en-US" sz="1800" b="1" dirty="0">
                <a:cs typeface="Poppins Light"/>
              </a:rPr>
            </a:br>
            <a:r>
              <a:rPr lang="en-US" sz="1800" b="1" dirty="0">
                <a:cs typeface="Poppins Light"/>
              </a:rPr>
              <a:t/>
            </a:r>
            <a:br>
              <a:rPr lang="en-US" sz="1800" b="1" dirty="0">
                <a:cs typeface="Poppins Light"/>
              </a:rPr>
            </a:br>
            <a:r>
              <a:rPr lang="en-US" sz="1800" b="1" dirty="0">
                <a:cs typeface="Poppins Light"/>
              </a:rPr>
              <a:t/>
            </a:r>
            <a:br>
              <a:rPr lang="en-US" sz="1800" b="1" dirty="0">
                <a:cs typeface="Poppins Light"/>
              </a:rPr>
            </a:br>
            <a:r>
              <a:rPr lang="en-US" sz="1800" b="1" dirty="0">
                <a:cs typeface="Poppins Light"/>
              </a:rPr>
              <a:t/>
            </a:r>
            <a:br>
              <a:rPr lang="en-US" sz="1800" b="1" dirty="0">
                <a:cs typeface="Poppins Light"/>
              </a:rPr>
            </a:br>
            <a:endParaRPr lang="en-US" sz="1800" b="1" dirty="0">
              <a:cs typeface="Poppins Light"/>
            </a:endParaRPr>
          </a:p>
        </p:txBody>
      </p:sp>
      <p:pic>
        <p:nvPicPr>
          <p:cNvPr id="4" name="Picture 3" descr="A blue and white card with text and images&#10;&#10;AI-generated content may be incorrect.">
            <a:extLst>
              <a:ext uri="{FF2B5EF4-FFF2-40B4-BE49-F238E27FC236}">
                <a16:creationId xmlns:a16="http://schemas.microsoft.com/office/drawing/2014/main" id="{0DC17496-F0F5-BE44-48E5-E31E7D174E84}"/>
              </a:ext>
            </a:extLst>
          </p:cNvPr>
          <p:cNvPicPr>
            <a:picLocks noChangeAspect="1"/>
          </p:cNvPicPr>
          <p:nvPr/>
        </p:nvPicPr>
        <p:blipFill>
          <a:blip r:embed="rId3"/>
          <a:stretch>
            <a:fillRect/>
          </a:stretch>
        </p:blipFill>
        <p:spPr>
          <a:xfrm>
            <a:off x="697136" y="609600"/>
            <a:ext cx="3873465" cy="2212595"/>
          </a:xfrm>
          <a:prstGeom prst="rect">
            <a:avLst/>
          </a:prstGeom>
        </p:spPr>
      </p:pic>
      <p:sp>
        <p:nvSpPr>
          <p:cNvPr id="6" name="TextBox 5">
            <a:extLst>
              <a:ext uri="{FF2B5EF4-FFF2-40B4-BE49-F238E27FC236}">
                <a16:creationId xmlns:a16="http://schemas.microsoft.com/office/drawing/2014/main" id="{3C2292CE-F772-9D70-F163-6F1BFED981DC}"/>
              </a:ext>
            </a:extLst>
          </p:cNvPr>
          <p:cNvSpPr txBox="1"/>
          <p:nvPr/>
        </p:nvSpPr>
        <p:spPr>
          <a:xfrm>
            <a:off x="5267739" y="1221684"/>
            <a:ext cx="3337891" cy="2377574"/>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500" b="1" dirty="0">
                <a:cs typeface="Poppins Light"/>
              </a:rPr>
              <a:t>Hazing includes three key components: </a:t>
            </a:r>
          </a:p>
          <a:p>
            <a:endParaRPr lang="en-US" sz="1500" b="1" dirty="0">
              <a:cs typeface="Poppins Light"/>
            </a:endParaRPr>
          </a:p>
          <a:p>
            <a:pPr marL="257175" indent="-257175">
              <a:buAutoNum type="arabicPeriod"/>
            </a:pPr>
            <a:r>
              <a:rPr lang="en-US" sz="1500" b="1" dirty="0">
                <a:cs typeface="Poppins Light"/>
              </a:rPr>
              <a:t>It occurs in a group context </a:t>
            </a:r>
          </a:p>
          <a:p>
            <a:pPr marL="257175" indent="-257175">
              <a:buAutoNum type="arabicPeriod"/>
            </a:pPr>
            <a:endParaRPr lang="en-US" sz="1500" b="1" dirty="0">
              <a:cs typeface="Poppins Light"/>
            </a:endParaRPr>
          </a:p>
          <a:p>
            <a:pPr marL="257175" indent="-257175">
              <a:buAutoNum type="arabicPeriod"/>
            </a:pPr>
            <a:r>
              <a:rPr lang="en-US" sz="1500" b="1" dirty="0">
                <a:cs typeface="Poppins Light"/>
              </a:rPr>
              <a:t>Humiliating, degrading, or endangering behavior</a:t>
            </a:r>
          </a:p>
          <a:p>
            <a:pPr marL="257175" indent="-257175">
              <a:buAutoNum type="arabicPeriod"/>
            </a:pPr>
            <a:endParaRPr lang="en-US" sz="1500" b="1" dirty="0">
              <a:cs typeface="Poppins Light"/>
            </a:endParaRPr>
          </a:p>
          <a:p>
            <a:pPr marL="257175" indent="-257175">
              <a:buAutoNum type="arabicPeriod"/>
            </a:pPr>
            <a:r>
              <a:rPr lang="en-US" sz="1500" b="1" dirty="0">
                <a:cs typeface="Poppins Light"/>
              </a:rPr>
              <a:t>It can happen regardless of an individual's willingness to participate, regardless of consent</a:t>
            </a:r>
          </a:p>
        </p:txBody>
      </p:sp>
      <p:pic>
        <p:nvPicPr>
          <p:cNvPr id="3" name="Picture 2"/>
          <p:cNvPicPr>
            <a:picLocks noChangeAspect="1"/>
          </p:cNvPicPr>
          <p:nvPr/>
        </p:nvPicPr>
        <p:blipFill>
          <a:blip r:embed="rId4"/>
          <a:stretch>
            <a:fillRect/>
          </a:stretch>
        </p:blipFill>
        <p:spPr>
          <a:xfrm>
            <a:off x="6444307" y="4176712"/>
            <a:ext cx="1787237" cy="1843088"/>
          </a:xfrm>
          <a:prstGeom prst="rect">
            <a:avLst/>
          </a:prstGeom>
        </p:spPr>
      </p:pic>
      <p:sp>
        <p:nvSpPr>
          <p:cNvPr id="5" name="TextBox 4"/>
          <p:cNvSpPr txBox="1"/>
          <p:nvPr/>
        </p:nvSpPr>
        <p:spPr>
          <a:xfrm>
            <a:off x="4293389" y="5481935"/>
            <a:ext cx="2150918" cy="461665"/>
          </a:xfrm>
          <a:prstGeom prst="rect">
            <a:avLst/>
          </a:prstGeom>
          <a:noFill/>
        </p:spPr>
        <p:txBody>
          <a:bodyPr wrap="square" rtlCol="0">
            <a:spAutoFit/>
          </a:bodyPr>
          <a:lstStyle/>
          <a:p>
            <a:pPr algn="r"/>
            <a:r>
              <a:rPr lang="en-US" sz="1200" b="1" dirty="0">
                <a:solidFill>
                  <a:srgbClr val="222222"/>
                </a:solidFill>
                <a:ea typeface="Roboto"/>
                <a:cs typeface="Roboto"/>
              </a:rPr>
              <a:t>Hazing Reporting </a:t>
            </a:r>
          </a:p>
          <a:p>
            <a:pPr algn="r"/>
            <a:r>
              <a:rPr lang="en-US" sz="1200" b="1" dirty="0">
                <a:solidFill>
                  <a:srgbClr val="222222"/>
                </a:solidFill>
                <a:ea typeface="Roboto"/>
                <a:cs typeface="Roboto"/>
              </a:rPr>
              <a:t>Form QR Code</a:t>
            </a:r>
            <a:endParaRPr lang="en-US" sz="1200" dirty="0"/>
          </a:p>
        </p:txBody>
      </p:sp>
      <p:pic>
        <p:nvPicPr>
          <p:cNvPr id="7" name="Picture 6"/>
          <p:cNvPicPr/>
          <p:nvPr/>
        </p:nvPicPr>
        <p:blipFill>
          <a:blip r:embed="rId5" cstate="email">
            <a:extLst>
              <a:ext uri="{28A0092B-C50C-407E-A947-70E740481C1C}">
                <a14:useLocalDpi xmlns:a14="http://schemas.microsoft.com/office/drawing/2010/main" val="0"/>
              </a:ext>
            </a:extLst>
          </a:blip>
          <a:stretch>
            <a:fillRect/>
          </a:stretch>
        </p:blipFill>
        <p:spPr>
          <a:xfrm>
            <a:off x="6858000" y="381000"/>
            <a:ext cx="1905000" cy="609600"/>
          </a:xfrm>
          <a:prstGeom prst="rect">
            <a:avLst/>
          </a:prstGeom>
        </p:spPr>
      </p:pic>
    </p:spTree>
    <p:extLst>
      <p:ext uri="{BB962C8B-B14F-4D97-AF65-F5344CB8AC3E}">
        <p14:creationId xmlns:p14="http://schemas.microsoft.com/office/powerpoint/2010/main" val="1338943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pPr marL="114300"/>
            <a:r>
              <a:rPr lang="en-US" sz="3600" b="1" u="sng" dirty="0"/>
              <a:t/>
            </a:r>
            <a:br>
              <a:rPr lang="en-US" sz="3600" b="1" u="sng" dirty="0"/>
            </a:br>
            <a:r>
              <a:rPr lang="en-US" sz="3600" b="1" u="sng" dirty="0"/>
              <a:t/>
            </a:r>
            <a:br>
              <a:rPr lang="en-US" sz="3600" b="1" u="sng" dirty="0"/>
            </a:br>
            <a:r>
              <a:rPr lang="en-US" sz="3600" b="1" u="sng" dirty="0"/>
              <a:t/>
            </a:r>
            <a:br>
              <a:rPr lang="en-US" sz="3600" b="1" u="sng" dirty="0"/>
            </a:br>
            <a:r>
              <a:rPr lang="en-US" sz="3600" b="1" u="sng" dirty="0"/>
              <a:t>Question &amp; Answers Session</a:t>
            </a:r>
          </a:p>
        </p:txBody>
      </p:sp>
      <p:sp>
        <p:nvSpPr>
          <p:cNvPr id="10" name="Content Placeholder 9"/>
          <p:cNvSpPr>
            <a:spLocks noGrp="1"/>
          </p:cNvSpPr>
          <p:nvPr>
            <p:ph sz="half" idx="1"/>
          </p:nvPr>
        </p:nvSpPr>
        <p:spPr>
          <a:xfrm>
            <a:off x="457200" y="1295401"/>
            <a:ext cx="8229600" cy="1676399"/>
          </a:xfrm>
        </p:spPr>
        <p:txBody>
          <a:bodyPr>
            <a:normAutofit/>
          </a:bodyPr>
          <a:lstStyle/>
          <a:p>
            <a:pPr marL="114300" indent="0" algn="ctr">
              <a:buNone/>
            </a:pPr>
            <a:endParaRPr lang="en-US" dirty="0"/>
          </a:p>
          <a:p>
            <a:pPr marL="114300" indent="0" algn="ctr">
              <a:buNone/>
            </a:pPr>
            <a:endParaRPr lang="en-US" dirty="0"/>
          </a:p>
          <a:p>
            <a:pPr marL="114300" indent="0" algn="ctr">
              <a:buNone/>
            </a:pPr>
            <a:r>
              <a:rPr lang="en-US" dirty="0"/>
              <a:t>Thank you</a:t>
            </a:r>
            <a:r>
              <a:rPr lang="en-US" dirty="0" smtClean="0"/>
              <a:t>!</a:t>
            </a:r>
            <a:endParaRPr lang="en-US" dirty="0"/>
          </a:p>
        </p:txBody>
      </p:sp>
      <p:pic>
        <p:nvPicPr>
          <p:cNvPr id="6" name="Picture 5"/>
          <p:cNvPicPr/>
          <p:nvPr/>
        </p:nvPicPr>
        <p:blipFill>
          <a:blip r:embed="rId2" cstate="email">
            <a:extLst>
              <a:ext uri="{28A0092B-C50C-407E-A947-70E740481C1C}">
                <a14:useLocalDpi xmlns:a14="http://schemas.microsoft.com/office/drawing/2010/main" val="0"/>
              </a:ext>
            </a:extLst>
          </a:blip>
          <a:stretch>
            <a:fillRect/>
          </a:stretch>
        </p:blipFill>
        <p:spPr>
          <a:xfrm>
            <a:off x="7162800" y="76200"/>
            <a:ext cx="1905000" cy="609600"/>
          </a:xfrm>
          <a:prstGeom prst="rect">
            <a:avLst/>
          </a:prstGeom>
        </p:spPr>
      </p:pic>
      <p:sp>
        <p:nvSpPr>
          <p:cNvPr id="2" name="Rectangle 1"/>
          <p:cNvSpPr/>
          <p:nvPr/>
        </p:nvSpPr>
        <p:spPr>
          <a:xfrm>
            <a:off x="533400" y="3505200"/>
            <a:ext cx="8458200" cy="2858539"/>
          </a:xfrm>
          <a:prstGeom prst="rect">
            <a:avLst/>
          </a:prstGeom>
        </p:spPr>
        <p:txBody>
          <a:bodyPr wrap="square">
            <a:spAutoFit/>
          </a:bodyPr>
          <a:lstStyle/>
          <a:p>
            <a:pPr marR="0" lvl="0">
              <a:lnSpc>
                <a:spcPct val="107000"/>
              </a:lnSpc>
              <a:spcBef>
                <a:spcPts val="0"/>
              </a:spcBef>
              <a:spcAft>
                <a:spcPts val="0"/>
              </a:spcAft>
            </a:pPr>
            <a:r>
              <a:rPr lang="en-US" sz="2400" dirty="0">
                <a:latin typeface="Calibri" panose="020F0502020204030204" pitchFamily="34" charset="0"/>
                <a:ea typeface="Calibri" panose="020F0502020204030204" pitchFamily="34" charset="0"/>
                <a:cs typeface="Times New Roman" panose="02020603050405020304" pitchFamily="18" charset="0"/>
              </a:rPr>
              <a:t>Peter </a:t>
            </a:r>
            <a:r>
              <a:rPr lang="en-US" sz="2400" dirty="0" smtClean="0">
                <a:latin typeface="Calibri" panose="020F0502020204030204" pitchFamily="34" charset="0"/>
                <a:ea typeface="Calibri" panose="020F0502020204030204" pitchFamily="34" charset="0"/>
                <a:cs typeface="Times New Roman" panose="02020603050405020304" pitchFamily="18" charset="0"/>
              </a:rPr>
              <a:t>Phaiah, Ph.D.</a:t>
            </a:r>
          </a:p>
          <a:p>
            <a:pPr marR="0" lvl="0">
              <a:lnSpc>
                <a:spcPct val="107000"/>
              </a:lnSpc>
              <a:spcBef>
                <a:spcPts val="0"/>
              </a:spcBef>
              <a:spcAft>
                <a:spcPts val="0"/>
              </a:spcAft>
            </a:pPr>
            <a:r>
              <a:rPr lang="en-US" sz="2400" dirty="0" smtClean="0">
                <a:latin typeface="Calibri" panose="020F0502020204030204" pitchFamily="34" charset="0"/>
                <a:ea typeface="Calibri" panose="020F0502020204030204" pitchFamily="34" charset="0"/>
                <a:cs typeface="Times New Roman" panose="02020603050405020304" pitchFamily="18" charset="0"/>
              </a:rPr>
              <a:t>Title </a:t>
            </a:r>
            <a:r>
              <a:rPr lang="en-US" sz="2400" dirty="0">
                <a:latin typeface="Calibri" panose="020F0502020204030204" pitchFamily="34" charset="0"/>
                <a:ea typeface="Calibri" panose="020F0502020204030204" pitchFamily="34" charset="0"/>
                <a:cs typeface="Times New Roman" panose="02020603050405020304" pitchFamily="18" charset="0"/>
              </a:rPr>
              <a:t>IX </a:t>
            </a:r>
            <a:r>
              <a:rPr lang="en-US" sz="2400" dirty="0" smtClean="0">
                <a:latin typeface="Calibri" panose="020F0502020204030204" pitchFamily="34" charset="0"/>
                <a:ea typeface="Calibri" panose="020F0502020204030204" pitchFamily="34" charset="0"/>
                <a:cs typeface="Times New Roman" panose="02020603050405020304" pitchFamily="18" charset="0"/>
              </a:rPr>
              <a:t>Coordinator</a:t>
            </a:r>
          </a:p>
          <a:p>
            <a:pPr marR="0" lvl="0">
              <a:lnSpc>
                <a:spcPct val="107000"/>
              </a:lnSpc>
              <a:spcBef>
                <a:spcPts val="0"/>
              </a:spcBef>
              <a:spcAft>
                <a:spcPts val="0"/>
              </a:spcAft>
            </a:pPr>
            <a:r>
              <a:rPr lang="en-US" sz="2400" dirty="0" smtClean="0">
                <a:latin typeface="Calibri" panose="020F0502020204030204" pitchFamily="34" charset="0"/>
                <a:ea typeface="Calibri" panose="020F0502020204030204" pitchFamily="34" charset="0"/>
                <a:cs typeface="Times New Roman" panose="02020603050405020304" pitchFamily="18" charset="0"/>
              </a:rPr>
              <a:t>575-835-5953</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smtClean="0">
                <a:latin typeface="Calibri" panose="020F0502020204030204" pitchFamily="34" charset="0"/>
                <a:ea typeface="Calibri" panose="020F0502020204030204" pitchFamily="34" charset="0"/>
                <a:cs typeface="Times New Roman" panose="02020603050405020304" pitchFamily="18" charset="0"/>
              </a:rPr>
              <a:t>x-5953</a:t>
            </a:r>
            <a:r>
              <a:rPr lang="en-US" sz="2400" dirty="0">
                <a:latin typeface="Calibri" panose="020F0502020204030204" pitchFamily="34" charset="0"/>
                <a:ea typeface="Calibri" panose="020F0502020204030204" pitchFamily="34" charset="0"/>
                <a:cs typeface="Times New Roman" panose="02020603050405020304" pitchFamily="18" charset="0"/>
              </a:rPr>
              <a:t>, or 575-322-0001 (cell. </a:t>
            </a:r>
            <a:r>
              <a:rPr lang="en-US" sz="2400" dirty="0" smtClean="0">
                <a:latin typeface="Calibri" panose="020F0502020204030204" pitchFamily="34" charset="0"/>
                <a:ea typeface="Calibri" panose="020F0502020204030204" pitchFamily="34" charset="0"/>
                <a:cs typeface="Times New Roman" panose="02020603050405020304" pitchFamily="18" charset="0"/>
              </a:rPr>
              <a:t>#)</a:t>
            </a:r>
          </a:p>
          <a:p>
            <a:pPr marR="0" lvl="0">
              <a:lnSpc>
                <a:spcPct val="107000"/>
              </a:lnSpc>
              <a:spcBef>
                <a:spcPts val="0"/>
              </a:spcBef>
              <a:spcAft>
                <a:spcPts val="0"/>
              </a:spcAft>
            </a:pPr>
            <a:r>
              <a:rPr lang="en-US" sz="2400" dirty="0" smtClean="0">
                <a:latin typeface="Calibri" panose="020F0502020204030204" pitchFamily="34" charset="0"/>
                <a:ea typeface="Calibri" panose="020F0502020204030204" pitchFamily="34" charset="0"/>
                <a:cs typeface="Times New Roman" panose="02020603050405020304" pitchFamily="18" charset="0"/>
                <a:hlinkClick r:id="rId3"/>
              </a:rPr>
              <a:t>titleixcoordinator@nmt.edu</a:t>
            </a:r>
            <a:r>
              <a:rPr lang="en-US" sz="2400" dirty="0" smtClean="0">
                <a:latin typeface="Calibri" panose="020F0502020204030204" pitchFamily="34" charset="0"/>
                <a:ea typeface="Calibri" panose="020F0502020204030204" pitchFamily="34" charset="0"/>
                <a:cs typeface="Times New Roman" panose="02020603050405020304" pitchFamily="18" charset="0"/>
              </a:rPr>
              <a: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2400" dirty="0" smtClean="0">
                <a:latin typeface="Calibri" panose="020F0502020204030204" pitchFamily="34" charset="0"/>
                <a:ea typeface="Calibri" panose="020F0502020204030204" pitchFamily="34" charset="0"/>
                <a:cs typeface="Times New Roman" panose="02020603050405020304" pitchFamily="18" charset="0"/>
              </a:rPr>
              <a:t>Fidel </a:t>
            </a:r>
            <a:r>
              <a:rPr lang="en-US" sz="2400" dirty="0">
                <a:latin typeface="Calibri" panose="020F0502020204030204" pitchFamily="34" charset="0"/>
                <a:ea typeface="Calibri" panose="020F0502020204030204" pitchFamily="34" charset="0"/>
                <a:cs typeface="Times New Roman" panose="02020603050405020304" pitchFamily="18" charset="0"/>
              </a:rPr>
              <a:t>Student Center Rm. </a:t>
            </a:r>
            <a:r>
              <a:rPr lang="en-US" sz="2400" dirty="0" smtClean="0">
                <a:latin typeface="Calibri" panose="020F0502020204030204" pitchFamily="34" charset="0"/>
                <a:ea typeface="Calibri" panose="020F0502020204030204" pitchFamily="34" charset="0"/>
                <a:cs typeface="Times New Roman" panose="02020603050405020304" pitchFamily="18" charset="0"/>
              </a:rPr>
              <a:t>288</a:t>
            </a:r>
          </a:p>
          <a:p>
            <a:pPr marR="0" lvl="0">
              <a:lnSpc>
                <a:spcPct val="107000"/>
              </a:lnSpc>
              <a:spcBef>
                <a:spcPts val="0"/>
              </a:spcBef>
              <a:spcAft>
                <a:spcPts val="0"/>
              </a:spcAft>
            </a:pPr>
            <a:r>
              <a:rPr lang="en-US" sz="2400" dirty="0" smtClean="0">
                <a:latin typeface="Calibri" panose="020F0502020204030204" pitchFamily="34" charset="0"/>
                <a:ea typeface="Calibri" panose="020F0502020204030204" pitchFamily="34" charset="0"/>
                <a:cs typeface="Times New Roman" panose="02020603050405020304" pitchFamily="18" charset="0"/>
              </a:rPr>
              <a:t>                                                                                           </a:t>
            </a:r>
          </a:p>
          <a:p>
            <a:pPr marR="0" lvl="0">
              <a:lnSpc>
                <a:spcPct val="107000"/>
              </a:lnSpc>
              <a:spcBef>
                <a:spcPts val="0"/>
              </a:spcBef>
              <a:spcAft>
                <a:spcPts val="0"/>
              </a:spcAft>
            </a:pPr>
            <a:r>
              <a:rPr lang="en-US" sz="2400" b="1" dirty="0">
                <a:latin typeface="Calibri" panose="020F0502020204030204" pitchFamily="34" charset="0"/>
                <a:ea typeface="Calibri" panose="020F0502020204030204" pitchFamily="34" charset="0"/>
                <a:cs typeface="Times New Roman" panose="02020603050405020304" pitchFamily="18" charset="0"/>
              </a:rPr>
              <a:t> </a:t>
            </a:r>
            <a:r>
              <a:rPr lang="en-US" sz="2400" b="1" dirty="0" smtClean="0">
                <a:latin typeface="Calibri" panose="020F0502020204030204" pitchFamily="34" charset="0"/>
                <a:ea typeface="Calibri" panose="020F0502020204030204" pitchFamily="34" charset="0"/>
                <a:cs typeface="Times New Roman" panose="02020603050405020304" pitchFamily="18" charset="0"/>
              </a:rPr>
              <a:t>                                                                                          Title IX Website</a:t>
            </a: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4"/>
          <a:stretch>
            <a:fillRect/>
          </a:stretch>
        </p:blipFill>
        <p:spPr>
          <a:xfrm>
            <a:off x="7010400" y="4191000"/>
            <a:ext cx="1695450" cy="1704975"/>
          </a:xfrm>
          <a:prstGeom prst="rect">
            <a:avLst/>
          </a:prstGeom>
        </p:spPr>
      </p:pic>
    </p:spTree>
    <p:extLst>
      <p:ext uri="{BB962C8B-B14F-4D97-AF65-F5344CB8AC3E}">
        <p14:creationId xmlns:p14="http://schemas.microsoft.com/office/powerpoint/2010/main" val="31550995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22603</TotalTime>
  <Words>1430</Words>
  <Application>Microsoft Office PowerPoint</Application>
  <PresentationFormat>On-screen Show (4:3)</PresentationFormat>
  <Paragraphs>182</Paragraphs>
  <Slides>28</Slides>
  <Notes>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28</vt:i4>
      </vt:variant>
    </vt:vector>
  </HeadingPairs>
  <TitlesOfParts>
    <vt:vector size="42" baseType="lpstr">
      <vt:lpstr>ＭＳ Ｐゴシック</vt:lpstr>
      <vt:lpstr>__Roboto_Fallback_ab6665</vt:lpstr>
      <vt:lpstr>Arial</vt:lpstr>
      <vt:lpstr>Calibri</vt:lpstr>
      <vt:lpstr>Courier New</vt:lpstr>
      <vt:lpstr>Georgia Pro Condensed</vt:lpstr>
      <vt:lpstr>Georgia Pro Condensed Bold</vt:lpstr>
      <vt:lpstr>Madelyn</vt:lpstr>
      <vt:lpstr>Poppins Light</vt:lpstr>
      <vt:lpstr>Roboto</vt:lpstr>
      <vt:lpstr>Symbol</vt:lpstr>
      <vt:lpstr>Times New Roman</vt:lpstr>
      <vt:lpstr>VAG Rounded Next Shine</vt:lpstr>
      <vt:lpstr>Office Theme</vt:lpstr>
      <vt:lpstr>PowerPoint Presentation</vt:lpstr>
      <vt:lpstr>PowerPoint Presentation</vt:lpstr>
      <vt:lpstr>PowerPoint Presentation</vt:lpstr>
      <vt:lpstr>PowerPoint Presentation</vt:lpstr>
      <vt:lpstr>PowerPoint Presentation</vt:lpstr>
      <vt:lpstr>Statements Regarding Sex Discrimination &amp; Sex-based Harassment</vt:lpstr>
      <vt:lpstr>PowerPoint Presentation</vt:lpstr>
      <vt:lpstr>PowerPoint Presentation</vt:lpstr>
      <vt:lpstr> </vt:lpstr>
      <vt:lpstr> </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Drugs &amp; Alcohol </vt:lpstr>
      <vt:lpstr>Red Zone Dangers &amp; Contributing Factors</vt:lpstr>
      <vt:lpstr>Red Zone Dangers (Cont.)</vt:lpstr>
      <vt:lpstr>PowerPoint Presentation</vt:lpstr>
      <vt:lpstr> Hazing &amp;  The Stop Hazing Act  </vt:lpstr>
      <vt:lpstr>PowerPoint Presentation</vt:lpstr>
      <vt:lpstr>PowerPoint Presentation</vt:lpstr>
      <vt:lpstr>How to report possible Hazing  1. Online: go to the Student Support Resource Webpage, under Report an Incident, Concern, or Non-Academic Complaint or Grievance, click on Hazing Reporting Form.                                                             2. Or contact the Dean of Students at 575-835-5548 or deanofstudents@npe.nmt.edu.       </vt:lpstr>
      <vt:lpstr>   Question &amp; Answers Session</vt:lpstr>
    </vt:vector>
  </TitlesOfParts>
  <Company>Organization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Melissa A Dingmann</dc:creator>
  <cp:lastModifiedBy>Peter Phaiah</cp:lastModifiedBy>
  <cp:revision>385</cp:revision>
  <cp:lastPrinted>2018-06-13T14:05:43Z</cp:lastPrinted>
  <dcterms:created xsi:type="dcterms:W3CDTF">2013-04-12T11:32:51Z</dcterms:created>
  <dcterms:modified xsi:type="dcterms:W3CDTF">2026-09-22T17:21:35Z</dcterms:modified>
</cp:coreProperties>
</file>