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5"/>
  </p:notesMasterIdLst>
  <p:handoutMasterIdLst>
    <p:handoutMasterId r:id="rId76"/>
  </p:handoutMasterIdLst>
  <p:sldIdLst>
    <p:sldId id="380" r:id="rId2"/>
    <p:sldId id="288" r:id="rId3"/>
    <p:sldId id="317" r:id="rId4"/>
    <p:sldId id="289" r:id="rId5"/>
    <p:sldId id="376" r:id="rId6"/>
    <p:sldId id="452" r:id="rId7"/>
    <p:sldId id="389" r:id="rId8"/>
    <p:sldId id="453" r:id="rId9"/>
    <p:sldId id="381" r:id="rId10"/>
    <p:sldId id="451" r:id="rId11"/>
    <p:sldId id="391" r:id="rId12"/>
    <p:sldId id="383" r:id="rId13"/>
    <p:sldId id="384" r:id="rId14"/>
    <p:sldId id="385" r:id="rId15"/>
    <p:sldId id="386" r:id="rId16"/>
    <p:sldId id="387" r:id="rId17"/>
    <p:sldId id="440" r:id="rId18"/>
    <p:sldId id="388" r:id="rId19"/>
    <p:sldId id="393" r:id="rId20"/>
    <p:sldId id="455" r:id="rId21"/>
    <p:sldId id="459" r:id="rId22"/>
    <p:sldId id="445" r:id="rId23"/>
    <p:sldId id="341" r:id="rId24"/>
    <p:sldId id="415" r:id="rId25"/>
    <p:sldId id="416" r:id="rId26"/>
    <p:sldId id="421" r:id="rId27"/>
    <p:sldId id="422" r:id="rId28"/>
    <p:sldId id="423" r:id="rId29"/>
    <p:sldId id="424" r:id="rId30"/>
    <p:sldId id="425" r:id="rId31"/>
    <p:sldId id="426" r:id="rId32"/>
    <p:sldId id="427" r:id="rId33"/>
    <p:sldId id="428" r:id="rId34"/>
    <p:sldId id="429" r:id="rId35"/>
    <p:sldId id="430" r:id="rId36"/>
    <p:sldId id="432" r:id="rId37"/>
    <p:sldId id="431" r:id="rId38"/>
    <p:sldId id="412" r:id="rId39"/>
    <p:sldId id="411" r:id="rId40"/>
    <p:sldId id="442" r:id="rId41"/>
    <p:sldId id="441" r:id="rId42"/>
    <p:sldId id="413" r:id="rId43"/>
    <p:sldId id="314" r:id="rId44"/>
    <p:sldId id="397" r:id="rId45"/>
    <p:sldId id="395" r:id="rId46"/>
    <p:sldId id="321" r:id="rId47"/>
    <p:sldId id="456" r:id="rId48"/>
    <p:sldId id="398" r:id="rId49"/>
    <p:sldId id="400" r:id="rId50"/>
    <p:sldId id="401" r:id="rId51"/>
    <p:sldId id="402" r:id="rId52"/>
    <p:sldId id="406" r:id="rId53"/>
    <p:sldId id="410" r:id="rId54"/>
    <p:sldId id="359" r:id="rId55"/>
    <p:sldId id="434" r:id="rId56"/>
    <p:sldId id="443" r:id="rId57"/>
    <p:sldId id="417" r:id="rId58"/>
    <p:sldId id="418" r:id="rId59"/>
    <p:sldId id="419" r:id="rId60"/>
    <p:sldId id="420" r:id="rId61"/>
    <p:sldId id="450" r:id="rId62"/>
    <p:sldId id="436" r:id="rId63"/>
    <p:sldId id="449" r:id="rId64"/>
    <p:sldId id="444" r:id="rId65"/>
    <p:sldId id="437" r:id="rId66"/>
    <p:sldId id="447" r:id="rId67"/>
    <p:sldId id="446" r:id="rId68"/>
    <p:sldId id="438" r:id="rId69"/>
    <p:sldId id="439" r:id="rId70"/>
    <p:sldId id="392" r:id="rId71"/>
    <p:sldId id="458" r:id="rId72"/>
    <p:sldId id="358" r:id="rId73"/>
    <p:sldId id="457" r:id="rId7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0" autoAdjust="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sorterViewPr>
    <p:cViewPr>
      <p:scale>
        <a:sx n="60" d="100"/>
        <a:sy n="60" d="100"/>
      </p:scale>
      <p:origin x="0" y="996"/>
    </p:cViewPr>
  </p:sorterViewPr>
  <p:notesViewPr>
    <p:cSldViewPr>
      <p:cViewPr varScale="1">
        <p:scale>
          <a:sx n="99" d="100"/>
          <a:sy n="99" d="100"/>
        </p:scale>
        <p:origin x="-261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Tech Title IX Adjudicator Training- Jan. 2019</a:t>
            </a:r>
            <a:endParaRPr lang="en-US" dirty="0"/>
          </a:p>
        </p:txBody>
      </p:sp>
      <p:sp>
        <p:nvSpPr>
          <p:cNvPr id="3" name="Slide Number Placeholder 2"/>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2AC0481-A1CC-40FE-B5AA-7F5DC047C549}" type="slidenum">
              <a:rPr lang="en-US" smtClean="0"/>
              <a:t>‹#›</a:t>
            </a:fld>
            <a:endParaRPr lang="en-US"/>
          </a:p>
        </p:txBody>
      </p:sp>
    </p:spTree>
    <p:extLst>
      <p:ext uri="{BB962C8B-B14F-4D97-AF65-F5344CB8AC3E}">
        <p14:creationId xmlns:p14="http://schemas.microsoft.com/office/powerpoint/2010/main" val="196096622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C9BB0A8C-79C0-46BE-BD42-10D997798456}" type="datetime1">
              <a:rPr lang="en-US" smtClean="0"/>
              <a:t>11/1/2023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9EB4EA22-3A11-402B-B107-4F8FC983AF52}" type="slidenum">
              <a:rPr lang="en-US" smtClean="0"/>
              <a:t>‹#›</a:t>
            </a:fld>
            <a:endParaRPr lang="en-US" dirty="0"/>
          </a:p>
        </p:txBody>
      </p:sp>
    </p:spTree>
    <p:extLst>
      <p:ext uri="{BB962C8B-B14F-4D97-AF65-F5344CB8AC3E}">
        <p14:creationId xmlns:p14="http://schemas.microsoft.com/office/powerpoint/2010/main" val="164896649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
        <p:nvSpPr>
          <p:cNvPr id="3" name="Date Placeholder 2"/>
          <p:cNvSpPr>
            <a:spLocks noGrp="1"/>
          </p:cNvSpPr>
          <p:nvPr>
            <p:ph type="dt" idx="10"/>
          </p:nvPr>
        </p:nvSpPr>
        <p:spPr/>
        <p:txBody>
          <a:bodyPr/>
          <a:lstStyle/>
          <a:p>
            <a:fld id="{ECAE26C2-7C1F-4E99-9A06-CCD71C357470}" type="datetime1">
              <a:rPr lang="en-US" smtClean="0"/>
              <a:t>11/1/2023</a:t>
            </a:fld>
            <a:endParaRPr lang="en-US" dirty="0"/>
          </a:p>
        </p:txBody>
      </p:sp>
      <p:sp>
        <p:nvSpPr>
          <p:cNvPr id="4" name="Header Placeholder 3"/>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643179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4EA22-3A11-402B-B107-4F8FC983AF52}" type="slidenum">
              <a:rPr lang="en-US" smtClean="0"/>
              <a:t>45</a:t>
            </a:fld>
            <a:endParaRPr lang="en-US" dirty="0"/>
          </a:p>
        </p:txBody>
      </p:sp>
      <p:sp>
        <p:nvSpPr>
          <p:cNvPr id="5" name="Date Placeholder 4"/>
          <p:cNvSpPr>
            <a:spLocks noGrp="1"/>
          </p:cNvSpPr>
          <p:nvPr>
            <p:ph type="dt" idx="11"/>
          </p:nvPr>
        </p:nvSpPr>
        <p:spPr/>
        <p:txBody>
          <a:bodyPr/>
          <a:lstStyle/>
          <a:p>
            <a:fld id="{859D6BBA-8325-4A8F-B299-C8F9EE28CD0A}" type="datetime1">
              <a:rPr lang="en-US" smtClean="0"/>
              <a:t>11/1/2023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50334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4EA22-3A11-402B-B107-4F8FC983AF52}" type="slidenum">
              <a:rPr lang="en-US" smtClean="0"/>
              <a:t>48</a:t>
            </a:fld>
            <a:endParaRPr lang="en-US" dirty="0"/>
          </a:p>
        </p:txBody>
      </p:sp>
      <p:sp>
        <p:nvSpPr>
          <p:cNvPr id="5" name="Date Placeholder 4"/>
          <p:cNvSpPr>
            <a:spLocks noGrp="1"/>
          </p:cNvSpPr>
          <p:nvPr>
            <p:ph type="dt" idx="11"/>
          </p:nvPr>
        </p:nvSpPr>
        <p:spPr/>
        <p:txBody>
          <a:bodyPr/>
          <a:lstStyle/>
          <a:p>
            <a:fld id="{C6C711E4-8C95-4727-95A8-C7F33B8470D7}" type="datetime1">
              <a:rPr lang="en-US" smtClean="0"/>
              <a:t>11/1/2023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4101966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4EA22-3A11-402B-B107-4F8FC983AF52}" type="slidenum">
              <a:rPr lang="en-US" smtClean="0"/>
              <a:t>49</a:t>
            </a:fld>
            <a:endParaRPr lang="en-US" dirty="0"/>
          </a:p>
        </p:txBody>
      </p:sp>
      <p:sp>
        <p:nvSpPr>
          <p:cNvPr id="5" name="Date Placeholder 4"/>
          <p:cNvSpPr>
            <a:spLocks noGrp="1"/>
          </p:cNvSpPr>
          <p:nvPr>
            <p:ph type="dt" idx="11"/>
          </p:nvPr>
        </p:nvSpPr>
        <p:spPr/>
        <p:txBody>
          <a:bodyPr/>
          <a:lstStyle/>
          <a:p>
            <a:fld id="{2E14614B-FE69-4FAD-BA8D-77C33FF07B9E}" type="datetime1">
              <a:rPr lang="en-US" smtClean="0"/>
              <a:t>11/1/2023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857645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4EA22-3A11-402B-B107-4F8FC983AF52}" type="slidenum">
              <a:rPr lang="en-US" smtClean="0"/>
              <a:t>50</a:t>
            </a:fld>
            <a:endParaRPr lang="en-US" dirty="0"/>
          </a:p>
        </p:txBody>
      </p:sp>
      <p:sp>
        <p:nvSpPr>
          <p:cNvPr id="5" name="Date Placeholder 4"/>
          <p:cNvSpPr>
            <a:spLocks noGrp="1"/>
          </p:cNvSpPr>
          <p:nvPr>
            <p:ph type="dt" idx="11"/>
          </p:nvPr>
        </p:nvSpPr>
        <p:spPr/>
        <p:txBody>
          <a:bodyPr/>
          <a:lstStyle/>
          <a:p>
            <a:fld id="{01A6B703-88E5-4EA6-9F65-C053743E1BB5}" type="datetime1">
              <a:rPr lang="en-US" smtClean="0"/>
              <a:t>11/1/2023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63032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4EA22-3A11-402B-B107-4F8FC983AF52}" type="slidenum">
              <a:rPr lang="en-US" smtClean="0"/>
              <a:t>51</a:t>
            </a:fld>
            <a:endParaRPr lang="en-US" dirty="0"/>
          </a:p>
        </p:txBody>
      </p:sp>
      <p:sp>
        <p:nvSpPr>
          <p:cNvPr id="5" name="Date Placeholder 4"/>
          <p:cNvSpPr>
            <a:spLocks noGrp="1"/>
          </p:cNvSpPr>
          <p:nvPr>
            <p:ph type="dt" idx="11"/>
          </p:nvPr>
        </p:nvSpPr>
        <p:spPr/>
        <p:txBody>
          <a:bodyPr/>
          <a:lstStyle/>
          <a:p>
            <a:fld id="{8B14DE1F-468F-4B72-BC4F-9CCB87FFB39A}" type="datetime1">
              <a:rPr lang="en-US" smtClean="0"/>
              <a:t>11/1/2023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491860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4EA22-3A11-402B-B107-4F8FC983AF52}" type="slidenum">
              <a:rPr lang="en-US" smtClean="0"/>
              <a:t>52</a:t>
            </a:fld>
            <a:endParaRPr lang="en-US" dirty="0"/>
          </a:p>
        </p:txBody>
      </p:sp>
      <p:sp>
        <p:nvSpPr>
          <p:cNvPr id="5" name="Date Placeholder 4"/>
          <p:cNvSpPr>
            <a:spLocks noGrp="1"/>
          </p:cNvSpPr>
          <p:nvPr>
            <p:ph type="dt" idx="11"/>
          </p:nvPr>
        </p:nvSpPr>
        <p:spPr/>
        <p:txBody>
          <a:bodyPr/>
          <a:lstStyle/>
          <a:p>
            <a:fld id="{394245C8-130B-49CA-8B66-46AAFB7A9E6D}" type="datetime1">
              <a:rPr lang="en-US" smtClean="0"/>
              <a:t>11/1/2023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231505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4EA22-3A11-402B-B107-4F8FC983AF52}" type="slidenum">
              <a:rPr lang="en-US" smtClean="0"/>
              <a:t>53</a:t>
            </a:fld>
            <a:endParaRPr lang="en-US" dirty="0"/>
          </a:p>
        </p:txBody>
      </p:sp>
      <p:sp>
        <p:nvSpPr>
          <p:cNvPr id="5" name="Date Placeholder 4"/>
          <p:cNvSpPr>
            <a:spLocks noGrp="1"/>
          </p:cNvSpPr>
          <p:nvPr>
            <p:ph type="dt" idx="11"/>
          </p:nvPr>
        </p:nvSpPr>
        <p:spPr/>
        <p:txBody>
          <a:bodyPr/>
          <a:lstStyle/>
          <a:p>
            <a:fld id="{B57A7310-5AB9-4F09-905D-CA36E9D833C1}" type="datetime1">
              <a:rPr lang="en-US" smtClean="0"/>
              <a:t>11/1/2023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594313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4EA22-3A11-402B-B107-4F8FC983AF52}" type="slidenum">
              <a:rPr lang="en-US" smtClean="0"/>
              <a:t>63</a:t>
            </a:fld>
            <a:endParaRPr lang="en-US" dirty="0"/>
          </a:p>
        </p:txBody>
      </p:sp>
      <p:sp>
        <p:nvSpPr>
          <p:cNvPr id="5" name="Date Placeholder 4"/>
          <p:cNvSpPr>
            <a:spLocks noGrp="1"/>
          </p:cNvSpPr>
          <p:nvPr>
            <p:ph type="dt" idx="11"/>
          </p:nvPr>
        </p:nvSpPr>
        <p:spPr/>
        <p:txBody>
          <a:bodyPr/>
          <a:lstStyle/>
          <a:p>
            <a:fld id="{E1F9724C-173C-4A9E-A01B-63D0EB00E916}" type="datetime1">
              <a:rPr lang="en-US" smtClean="0"/>
              <a:t>11/1/2023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384741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4EA22-3A11-402B-B107-4F8FC983AF52}" type="slidenum">
              <a:rPr lang="en-US" smtClean="0"/>
              <a:t>70</a:t>
            </a:fld>
            <a:endParaRPr lang="en-US" dirty="0"/>
          </a:p>
        </p:txBody>
      </p:sp>
      <p:sp>
        <p:nvSpPr>
          <p:cNvPr id="5" name="Date Placeholder 4"/>
          <p:cNvSpPr>
            <a:spLocks noGrp="1"/>
          </p:cNvSpPr>
          <p:nvPr>
            <p:ph type="dt" idx="11"/>
          </p:nvPr>
        </p:nvSpPr>
        <p:spPr/>
        <p:txBody>
          <a:bodyPr/>
          <a:lstStyle/>
          <a:p>
            <a:fld id="{EDD3C6BA-EF71-4171-BCF3-FA2978A90E44}" type="datetime1">
              <a:rPr lang="en-US" smtClean="0"/>
              <a:t>11/1/2023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70760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17">
              <a:defRPr/>
            </a:pPr>
            <a:r>
              <a:rPr lang="en-US" sz="1300" dirty="0"/>
              <a:t>Slide Review </a:t>
            </a:r>
          </a:p>
          <a:p>
            <a:endParaRPr lang="en-US" dirty="0"/>
          </a:p>
        </p:txBody>
      </p:sp>
      <p:sp>
        <p:nvSpPr>
          <p:cNvPr id="4" name="Slide Number Placeholder 3"/>
          <p:cNvSpPr>
            <a:spLocks noGrp="1"/>
          </p:cNvSpPr>
          <p:nvPr>
            <p:ph type="sldNum" sz="quarter" idx="10"/>
          </p:nvPr>
        </p:nvSpPr>
        <p:spPr/>
        <p:txBody>
          <a:bodyPr/>
          <a:lstStyle/>
          <a:p>
            <a:fld id="{9EB4EA22-3A11-402B-B107-4F8FC983AF52}" type="slidenum">
              <a:rPr lang="en-US" smtClean="0"/>
              <a:t>2</a:t>
            </a:fld>
            <a:endParaRPr lang="en-US" dirty="0"/>
          </a:p>
        </p:txBody>
      </p:sp>
      <p:sp>
        <p:nvSpPr>
          <p:cNvPr id="5" name="Date Placeholder 4"/>
          <p:cNvSpPr>
            <a:spLocks noGrp="1"/>
          </p:cNvSpPr>
          <p:nvPr>
            <p:ph type="dt" idx="11"/>
          </p:nvPr>
        </p:nvSpPr>
        <p:spPr/>
        <p:txBody>
          <a:bodyPr/>
          <a:lstStyle/>
          <a:p>
            <a:fld id="{87C7964D-C769-4445-9B78-7E868D6B739D}" type="datetime1">
              <a:rPr lang="en-US" smtClean="0"/>
              <a:t>11/1/2023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21293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17">
              <a:defRPr/>
            </a:pPr>
            <a:r>
              <a:rPr lang="en-US" sz="1300" dirty="0"/>
              <a:t>Provide information on what to do if students or employees learn of an incident.</a:t>
            </a:r>
          </a:p>
          <a:p>
            <a:endParaRPr lang="en-US" dirty="0"/>
          </a:p>
        </p:txBody>
      </p:sp>
      <p:sp>
        <p:nvSpPr>
          <p:cNvPr id="4" name="Slide Number Placeholder 3"/>
          <p:cNvSpPr>
            <a:spLocks noGrp="1"/>
          </p:cNvSpPr>
          <p:nvPr>
            <p:ph type="sldNum" sz="quarter" idx="10"/>
          </p:nvPr>
        </p:nvSpPr>
        <p:spPr/>
        <p:txBody>
          <a:bodyPr/>
          <a:lstStyle/>
          <a:p>
            <a:fld id="{9EB4EA22-3A11-402B-B107-4F8FC983AF52}" type="slidenum">
              <a:rPr lang="en-US" smtClean="0"/>
              <a:t>3</a:t>
            </a:fld>
            <a:endParaRPr lang="en-US" dirty="0"/>
          </a:p>
        </p:txBody>
      </p:sp>
      <p:sp>
        <p:nvSpPr>
          <p:cNvPr id="5" name="Date Placeholder 4"/>
          <p:cNvSpPr>
            <a:spLocks noGrp="1"/>
          </p:cNvSpPr>
          <p:nvPr>
            <p:ph type="dt" idx="11"/>
          </p:nvPr>
        </p:nvSpPr>
        <p:spPr/>
        <p:txBody>
          <a:bodyPr/>
          <a:lstStyle/>
          <a:p>
            <a:fld id="{D62D8502-EC05-4EBB-88EC-96F8683ABD47}" type="datetime1">
              <a:rPr lang="en-US" smtClean="0"/>
              <a:t>11/1/2023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176000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Force of law behind it</a:t>
            </a:r>
            <a:endParaRPr lang="en-US" dirty="0"/>
          </a:p>
        </p:txBody>
      </p:sp>
      <p:sp>
        <p:nvSpPr>
          <p:cNvPr id="4" name="Slide Number Placeholder 3"/>
          <p:cNvSpPr>
            <a:spLocks noGrp="1"/>
          </p:cNvSpPr>
          <p:nvPr>
            <p:ph type="sldNum" sz="quarter" idx="10"/>
          </p:nvPr>
        </p:nvSpPr>
        <p:spPr/>
        <p:txBody>
          <a:bodyPr/>
          <a:lstStyle/>
          <a:p>
            <a:fld id="{9EB4EA22-3A11-402B-B107-4F8FC983AF52}" type="slidenum">
              <a:rPr lang="en-US" smtClean="0"/>
              <a:t>5</a:t>
            </a:fld>
            <a:endParaRPr lang="en-US" dirty="0"/>
          </a:p>
        </p:txBody>
      </p:sp>
      <p:sp>
        <p:nvSpPr>
          <p:cNvPr id="5" name="Date Placeholder 4"/>
          <p:cNvSpPr>
            <a:spLocks noGrp="1"/>
          </p:cNvSpPr>
          <p:nvPr>
            <p:ph type="dt" idx="11"/>
          </p:nvPr>
        </p:nvSpPr>
        <p:spPr/>
        <p:txBody>
          <a:bodyPr/>
          <a:lstStyle/>
          <a:p>
            <a:fld id="{39341DBB-262E-46B1-BAB0-E10B4CB1368E}" type="datetime1">
              <a:rPr lang="en-US" smtClean="0"/>
              <a:t>11/1/2023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695348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4EA22-3A11-402B-B107-4F8FC983AF52}" type="slidenum">
              <a:rPr lang="en-US" smtClean="0"/>
              <a:t>11</a:t>
            </a:fld>
            <a:endParaRPr lang="en-US" dirty="0"/>
          </a:p>
        </p:txBody>
      </p:sp>
      <p:sp>
        <p:nvSpPr>
          <p:cNvPr id="5" name="Date Placeholder 4"/>
          <p:cNvSpPr>
            <a:spLocks noGrp="1"/>
          </p:cNvSpPr>
          <p:nvPr>
            <p:ph type="dt" idx="11"/>
          </p:nvPr>
        </p:nvSpPr>
        <p:spPr/>
        <p:txBody>
          <a:bodyPr/>
          <a:lstStyle/>
          <a:p>
            <a:fld id="{DC5AFE3F-8B11-45D3-B346-DC723C422EE0}" type="datetime1">
              <a:rPr lang="en-US" smtClean="0"/>
              <a:t>11/1/2023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258595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4EA22-3A11-402B-B107-4F8FC983AF52}" type="slidenum">
              <a:rPr lang="en-US" smtClean="0"/>
              <a:t>18</a:t>
            </a:fld>
            <a:endParaRPr lang="en-US" dirty="0"/>
          </a:p>
        </p:txBody>
      </p:sp>
      <p:sp>
        <p:nvSpPr>
          <p:cNvPr id="5" name="Date Placeholder 4"/>
          <p:cNvSpPr>
            <a:spLocks noGrp="1"/>
          </p:cNvSpPr>
          <p:nvPr>
            <p:ph type="dt" idx="11"/>
          </p:nvPr>
        </p:nvSpPr>
        <p:spPr/>
        <p:txBody>
          <a:bodyPr/>
          <a:lstStyle/>
          <a:p>
            <a:fld id="{98D348CA-3702-4FF5-AF01-2781197B662C}" type="datetime1">
              <a:rPr lang="en-US" smtClean="0"/>
              <a:t>11/1/2023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770947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4EA22-3A11-402B-B107-4F8FC983AF52}" type="slidenum">
              <a:rPr lang="en-US" smtClean="0"/>
              <a:t>19</a:t>
            </a:fld>
            <a:endParaRPr lang="en-US" dirty="0"/>
          </a:p>
        </p:txBody>
      </p:sp>
      <p:sp>
        <p:nvSpPr>
          <p:cNvPr id="5" name="Date Placeholder 4"/>
          <p:cNvSpPr>
            <a:spLocks noGrp="1"/>
          </p:cNvSpPr>
          <p:nvPr>
            <p:ph type="dt" idx="11"/>
          </p:nvPr>
        </p:nvSpPr>
        <p:spPr/>
        <p:txBody>
          <a:bodyPr/>
          <a:lstStyle/>
          <a:p>
            <a:fld id="{0BBD3235-62EB-42BE-AF34-BB5D61E87369}" type="datetime1">
              <a:rPr lang="en-US" smtClean="0"/>
              <a:t>11/1/2023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802949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4EA22-3A11-402B-B107-4F8FC983AF52}" type="slidenum">
              <a:rPr lang="en-US" smtClean="0"/>
              <a:t>20</a:t>
            </a:fld>
            <a:endParaRPr lang="en-US" dirty="0"/>
          </a:p>
        </p:txBody>
      </p:sp>
      <p:sp>
        <p:nvSpPr>
          <p:cNvPr id="5" name="Date Placeholder 4"/>
          <p:cNvSpPr>
            <a:spLocks noGrp="1"/>
          </p:cNvSpPr>
          <p:nvPr>
            <p:ph type="dt" idx="11"/>
          </p:nvPr>
        </p:nvSpPr>
        <p:spPr/>
        <p:txBody>
          <a:bodyPr/>
          <a:lstStyle/>
          <a:p>
            <a:fld id="{00C86652-2221-4EAC-84E2-CEEA57788184}" type="datetime1">
              <a:rPr lang="en-US" smtClean="0"/>
              <a:t>11/1/2023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802949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4EA22-3A11-402B-B107-4F8FC983AF52}" type="slidenum">
              <a:rPr lang="en-US" smtClean="0"/>
              <a:t>44</a:t>
            </a:fld>
            <a:endParaRPr lang="en-US" dirty="0"/>
          </a:p>
        </p:txBody>
      </p:sp>
      <p:sp>
        <p:nvSpPr>
          <p:cNvPr id="5" name="Date Placeholder 4"/>
          <p:cNvSpPr>
            <a:spLocks noGrp="1"/>
          </p:cNvSpPr>
          <p:nvPr>
            <p:ph type="dt" idx="11"/>
          </p:nvPr>
        </p:nvSpPr>
        <p:spPr/>
        <p:txBody>
          <a:bodyPr/>
          <a:lstStyle/>
          <a:p>
            <a:fld id="{4885F950-2012-43CE-BD7B-1DE8CDDC3683}" type="datetime1">
              <a:rPr lang="en-US" smtClean="0"/>
              <a:t>11/1/2023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991868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A92735-6476-47B5-A371-CEDE39264CE4}"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A396D-4FB9-4DBB-BB6B-9AD055AA93DA}" type="slidenum">
              <a:rPr lang="en-US" smtClean="0"/>
              <a:t>‹#›</a:t>
            </a:fld>
            <a:endParaRPr lang="en-US" dirty="0"/>
          </a:p>
        </p:txBody>
      </p:sp>
    </p:spTree>
    <p:extLst>
      <p:ext uri="{BB962C8B-B14F-4D97-AF65-F5344CB8AC3E}">
        <p14:creationId xmlns:p14="http://schemas.microsoft.com/office/powerpoint/2010/main" val="622752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6A93F-F6A4-4CFD-8558-862B35EBF9F8}"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A396D-4FB9-4DBB-BB6B-9AD055AA93DA}" type="slidenum">
              <a:rPr lang="en-US" smtClean="0"/>
              <a:t>‹#›</a:t>
            </a:fld>
            <a:endParaRPr lang="en-US" dirty="0"/>
          </a:p>
        </p:txBody>
      </p:sp>
    </p:spTree>
    <p:extLst>
      <p:ext uri="{BB962C8B-B14F-4D97-AF65-F5344CB8AC3E}">
        <p14:creationId xmlns:p14="http://schemas.microsoft.com/office/powerpoint/2010/main" val="3081223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8C948-6BD5-47B0-B781-B71CF8353803}"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A396D-4FB9-4DBB-BB6B-9AD055AA93DA}" type="slidenum">
              <a:rPr lang="en-US" smtClean="0"/>
              <a:t>‹#›</a:t>
            </a:fld>
            <a:endParaRPr lang="en-US" dirty="0"/>
          </a:p>
        </p:txBody>
      </p:sp>
    </p:spTree>
    <p:extLst>
      <p:ext uri="{BB962C8B-B14F-4D97-AF65-F5344CB8AC3E}">
        <p14:creationId xmlns:p14="http://schemas.microsoft.com/office/powerpoint/2010/main" val="323984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2AFE1-A0E8-4206-A936-E626D50824C9}"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A396D-4FB9-4DBB-BB6B-9AD055AA93DA}" type="slidenum">
              <a:rPr lang="en-US" smtClean="0"/>
              <a:t>‹#›</a:t>
            </a:fld>
            <a:endParaRPr lang="en-US" dirty="0"/>
          </a:p>
        </p:txBody>
      </p:sp>
    </p:spTree>
    <p:extLst>
      <p:ext uri="{BB962C8B-B14F-4D97-AF65-F5344CB8AC3E}">
        <p14:creationId xmlns:p14="http://schemas.microsoft.com/office/powerpoint/2010/main" val="2334890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D9D44A-617E-421B-99FD-6FF853056FD8}"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A396D-4FB9-4DBB-BB6B-9AD055AA93DA}" type="slidenum">
              <a:rPr lang="en-US" smtClean="0"/>
              <a:t>‹#›</a:t>
            </a:fld>
            <a:endParaRPr lang="en-US" dirty="0"/>
          </a:p>
        </p:txBody>
      </p:sp>
    </p:spTree>
    <p:extLst>
      <p:ext uri="{BB962C8B-B14F-4D97-AF65-F5344CB8AC3E}">
        <p14:creationId xmlns:p14="http://schemas.microsoft.com/office/powerpoint/2010/main" val="1276865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90A80E-D33B-45FF-A878-F64ACFE5CD14}" type="datetime1">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2A396D-4FB9-4DBB-BB6B-9AD055AA93DA}" type="slidenum">
              <a:rPr lang="en-US" smtClean="0"/>
              <a:t>‹#›</a:t>
            </a:fld>
            <a:endParaRPr lang="en-US" dirty="0"/>
          </a:p>
        </p:txBody>
      </p:sp>
    </p:spTree>
    <p:extLst>
      <p:ext uri="{BB962C8B-B14F-4D97-AF65-F5344CB8AC3E}">
        <p14:creationId xmlns:p14="http://schemas.microsoft.com/office/powerpoint/2010/main" val="413556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F0E6CD-5760-47E8-9347-5F15DE5A1EC7}" type="datetime1">
              <a:rPr lang="en-US" smtClean="0"/>
              <a:t>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2A396D-4FB9-4DBB-BB6B-9AD055AA93DA}" type="slidenum">
              <a:rPr lang="en-US" smtClean="0"/>
              <a:t>‹#›</a:t>
            </a:fld>
            <a:endParaRPr lang="en-US" dirty="0"/>
          </a:p>
        </p:txBody>
      </p:sp>
    </p:spTree>
    <p:extLst>
      <p:ext uri="{BB962C8B-B14F-4D97-AF65-F5344CB8AC3E}">
        <p14:creationId xmlns:p14="http://schemas.microsoft.com/office/powerpoint/2010/main" val="245655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380773-263E-4086-80D7-D617F56F693A}" type="datetime1">
              <a:rPr lang="en-US" smtClean="0"/>
              <a:t>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2A396D-4FB9-4DBB-BB6B-9AD055AA93DA}" type="slidenum">
              <a:rPr lang="en-US" smtClean="0"/>
              <a:t>‹#›</a:t>
            </a:fld>
            <a:endParaRPr lang="en-US" dirty="0"/>
          </a:p>
        </p:txBody>
      </p:sp>
    </p:spTree>
    <p:extLst>
      <p:ext uri="{BB962C8B-B14F-4D97-AF65-F5344CB8AC3E}">
        <p14:creationId xmlns:p14="http://schemas.microsoft.com/office/powerpoint/2010/main" val="1234602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C7184-C2EE-4263-9526-B9B593D89F0B}" type="datetime1">
              <a:rPr lang="en-US" smtClean="0"/>
              <a:t>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2A396D-4FB9-4DBB-BB6B-9AD055AA93DA}" type="slidenum">
              <a:rPr lang="en-US" smtClean="0"/>
              <a:t>‹#›</a:t>
            </a:fld>
            <a:endParaRPr lang="en-US" dirty="0"/>
          </a:p>
        </p:txBody>
      </p:sp>
    </p:spTree>
    <p:extLst>
      <p:ext uri="{BB962C8B-B14F-4D97-AF65-F5344CB8AC3E}">
        <p14:creationId xmlns:p14="http://schemas.microsoft.com/office/powerpoint/2010/main" val="565083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996D6-8CBC-44ED-AE9A-E17B6A736FF1}" type="datetime1">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2A396D-4FB9-4DBB-BB6B-9AD055AA93DA}" type="slidenum">
              <a:rPr lang="en-US" smtClean="0"/>
              <a:t>‹#›</a:t>
            </a:fld>
            <a:endParaRPr lang="en-US" dirty="0"/>
          </a:p>
        </p:txBody>
      </p:sp>
    </p:spTree>
    <p:extLst>
      <p:ext uri="{BB962C8B-B14F-4D97-AF65-F5344CB8AC3E}">
        <p14:creationId xmlns:p14="http://schemas.microsoft.com/office/powerpoint/2010/main" val="2992230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7DFA0-1A7D-4D70-8613-0501528CEB6D}" type="datetime1">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2A396D-4FB9-4DBB-BB6B-9AD055AA93DA}" type="slidenum">
              <a:rPr lang="en-US" smtClean="0"/>
              <a:t>‹#›</a:t>
            </a:fld>
            <a:endParaRPr lang="en-US" dirty="0"/>
          </a:p>
        </p:txBody>
      </p:sp>
    </p:spTree>
    <p:extLst>
      <p:ext uri="{BB962C8B-B14F-4D97-AF65-F5344CB8AC3E}">
        <p14:creationId xmlns:p14="http://schemas.microsoft.com/office/powerpoint/2010/main" val="157278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7">
              <a:schemeClr val="bg1"/>
            </a:gs>
            <a:gs pos="72000">
              <a:schemeClr val="bg1"/>
            </a:gs>
            <a:gs pos="93000">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F2F35-306C-4F56-A098-5BC31858D6D6}" type="datetime1">
              <a:rPr lang="en-US" smtClean="0"/>
              <a:t>11/1/2023</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A396D-4FB9-4DBB-BB6B-9AD055AA93DA}" type="slidenum">
              <a:rPr lang="en-US" smtClean="0"/>
              <a:t>‹#›</a:t>
            </a:fld>
            <a:endParaRPr lang="en-US" dirty="0"/>
          </a:p>
        </p:txBody>
      </p:sp>
    </p:spTree>
    <p:extLst>
      <p:ext uri="{BB962C8B-B14F-4D97-AF65-F5344CB8AC3E}">
        <p14:creationId xmlns:p14="http://schemas.microsoft.com/office/powerpoint/2010/main" val="38394961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legalmomentum.org/resources/guide-university-discipline-panels-sexual-violence"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mailto:titleixcoordinator@nmt.edu" TargetMode="Externa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8697" y="5348015"/>
            <a:ext cx="560" cy="110938"/>
          </a:xfrm>
          <a:custGeom>
            <a:avLst/>
            <a:gdLst/>
            <a:ahLst/>
            <a:cxnLst/>
            <a:rect l="l" t="t" r="r" b="b"/>
            <a:pathLst>
              <a:path w="634" h="125729">
                <a:moveTo>
                  <a:pt x="0" y="125312"/>
                </a:moveTo>
                <a:lnTo>
                  <a:pt x="59" y="0"/>
                </a:lnTo>
                <a:lnTo>
                  <a:pt x="0" y="125312"/>
                </a:lnTo>
                <a:close/>
              </a:path>
            </a:pathLst>
          </a:custGeom>
          <a:solidFill>
            <a:srgbClr val="FFD441"/>
          </a:solidFill>
        </p:spPr>
        <p:txBody>
          <a:bodyPr wrap="square" lIns="0" tIns="0" rIns="0" bIns="0" rtlCol="0"/>
          <a:lstStyle/>
          <a:p>
            <a:endParaRPr sz="1588" dirty="0"/>
          </a:p>
        </p:txBody>
      </p:sp>
      <p:sp>
        <p:nvSpPr>
          <p:cNvPr id="3" name="object 3"/>
          <p:cNvSpPr/>
          <p:nvPr/>
        </p:nvSpPr>
        <p:spPr>
          <a:xfrm>
            <a:off x="538697" y="5458584"/>
            <a:ext cx="560" cy="996203"/>
          </a:xfrm>
          <a:custGeom>
            <a:avLst/>
            <a:gdLst/>
            <a:ahLst/>
            <a:cxnLst/>
            <a:rect l="l" t="t" r="r" b="b"/>
            <a:pathLst>
              <a:path w="634" h="1129029">
                <a:moveTo>
                  <a:pt x="0" y="1128804"/>
                </a:moveTo>
                <a:lnTo>
                  <a:pt x="57" y="0"/>
                </a:lnTo>
                <a:lnTo>
                  <a:pt x="0" y="1128804"/>
                </a:lnTo>
                <a:close/>
              </a:path>
            </a:pathLst>
          </a:custGeom>
          <a:solidFill>
            <a:srgbClr val="8E1121"/>
          </a:solidFill>
        </p:spPr>
        <p:txBody>
          <a:bodyPr wrap="square" lIns="0" tIns="0" rIns="0" bIns="0" rtlCol="0"/>
          <a:lstStyle/>
          <a:p>
            <a:endParaRPr sz="1588" dirty="0"/>
          </a:p>
        </p:txBody>
      </p:sp>
      <p:sp>
        <p:nvSpPr>
          <p:cNvPr id="4" name="object 4"/>
          <p:cNvSpPr/>
          <p:nvPr/>
        </p:nvSpPr>
        <p:spPr>
          <a:xfrm>
            <a:off x="764767" y="619719"/>
            <a:ext cx="338979" cy="338978"/>
          </a:xfrm>
          <a:custGeom>
            <a:avLst/>
            <a:gdLst/>
            <a:ahLst/>
            <a:cxnLst/>
            <a:rect l="l" t="t" r="r" b="b"/>
            <a:pathLst>
              <a:path w="384175" h="384175">
                <a:moveTo>
                  <a:pt x="190477" y="0"/>
                </a:moveTo>
                <a:lnTo>
                  <a:pt x="145491" y="5673"/>
                </a:lnTo>
                <a:lnTo>
                  <a:pt x="103894" y="21389"/>
                </a:lnTo>
                <a:lnTo>
                  <a:pt x="67304" y="45982"/>
                </a:lnTo>
                <a:lnTo>
                  <a:pt x="37149" y="78395"/>
                </a:lnTo>
                <a:lnTo>
                  <a:pt x="14986" y="117502"/>
                </a:lnTo>
                <a:lnTo>
                  <a:pt x="2337" y="162190"/>
                </a:lnTo>
                <a:lnTo>
                  <a:pt x="0" y="193329"/>
                </a:lnTo>
                <a:lnTo>
                  <a:pt x="707" y="208610"/>
                </a:lnTo>
                <a:lnTo>
                  <a:pt x="9845" y="252627"/>
                </a:lnTo>
                <a:lnTo>
                  <a:pt x="28638" y="292716"/>
                </a:lnTo>
                <a:lnTo>
                  <a:pt x="55976" y="327354"/>
                </a:lnTo>
                <a:lnTo>
                  <a:pt x="90748" y="355017"/>
                </a:lnTo>
                <a:lnTo>
                  <a:pt x="131844" y="374179"/>
                </a:lnTo>
                <a:lnTo>
                  <a:pt x="177851" y="383286"/>
                </a:lnTo>
                <a:lnTo>
                  <a:pt x="193343" y="383814"/>
                </a:lnTo>
                <a:lnTo>
                  <a:pt x="208625" y="383105"/>
                </a:lnTo>
                <a:lnTo>
                  <a:pt x="252640" y="373964"/>
                </a:lnTo>
                <a:lnTo>
                  <a:pt x="292727" y="355169"/>
                </a:lnTo>
                <a:lnTo>
                  <a:pt x="327362" y="327829"/>
                </a:lnTo>
                <a:lnTo>
                  <a:pt x="355022" y="293056"/>
                </a:lnTo>
                <a:lnTo>
                  <a:pt x="374183" y="251961"/>
                </a:lnTo>
                <a:lnTo>
                  <a:pt x="383291" y="205955"/>
                </a:lnTo>
                <a:lnTo>
                  <a:pt x="383821" y="190465"/>
                </a:lnTo>
                <a:lnTo>
                  <a:pt x="383113" y="175185"/>
                </a:lnTo>
                <a:lnTo>
                  <a:pt x="373976" y="131173"/>
                </a:lnTo>
                <a:lnTo>
                  <a:pt x="355183" y="91089"/>
                </a:lnTo>
                <a:lnTo>
                  <a:pt x="327844" y="56455"/>
                </a:lnTo>
                <a:lnTo>
                  <a:pt x="293072" y="28795"/>
                </a:lnTo>
                <a:lnTo>
                  <a:pt x="251977" y="9634"/>
                </a:lnTo>
                <a:lnTo>
                  <a:pt x="205969" y="528"/>
                </a:lnTo>
                <a:lnTo>
                  <a:pt x="190477" y="0"/>
                </a:lnTo>
                <a:close/>
              </a:path>
            </a:pathLst>
          </a:custGeom>
          <a:solidFill>
            <a:srgbClr val="ADB579"/>
          </a:solidFill>
        </p:spPr>
        <p:txBody>
          <a:bodyPr wrap="square" lIns="0" tIns="0" rIns="0" bIns="0" rtlCol="0"/>
          <a:lstStyle/>
          <a:p>
            <a:endParaRPr sz="1588" dirty="0"/>
          </a:p>
        </p:txBody>
      </p:sp>
      <p:sp>
        <p:nvSpPr>
          <p:cNvPr id="5" name="object 5"/>
          <p:cNvSpPr/>
          <p:nvPr/>
        </p:nvSpPr>
        <p:spPr>
          <a:xfrm>
            <a:off x="1111207" y="766825"/>
            <a:ext cx="238685" cy="238685"/>
          </a:xfrm>
          <a:custGeom>
            <a:avLst/>
            <a:gdLst/>
            <a:ahLst/>
            <a:cxnLst/>
            <a:rect l="l" t="t" r="r" b="b"/>
            <a:pathLst>
              <a:path w="270509" h="270509">
                <a:moveTo>
                  <a:pt x="136336" y="0"/>
                </a:moveTo>
                <a:lnTo>
                  <a:pt x="97988" y="5280"/>
                </a:lnTo>
                <a:lnTo>
                  <a:pt x="53005" y="28427"/>
                </a:lnTo>
                <a:lnTo>
                  <a:pt x="26333" y="56279"/>
                </a:lnTo>
                <a:lnTo>
                  <a:pt x="7823" y="91760"/>
                </a:lnTo>
                <a:lnTo>
                  <a:pt x="0" y="132463"/>
                </a:lnTo>
                <a:lnTo>
                  <a:pt x="370" y="145677"/>
                </a:lnTo>
                <a:lnTo>
                  <a:pt x="8929" y="183390"/>
                </a:lnTo>
                <a:lnTo>
                  <a:pt x="27625" y="216697"/>
                </a:lnTo>
                <a:lnTo>
                  <a:pt x="55210" y="243707"/>
                </a:lnTo>
                <a:lnTo>
                  <a:pt x="90083" y="262293"/>
                </a:lnTo>
                <a:lnTo>
                  <a:pt x="130452" y="270321"/>
                </a:lnTo>
                <a:lnTo>
                  <a:pt x="143829" y="270142"/>
                </a:lnTo>
                <a:lnTo>
                  <a:pt x="182045" y="262031"/>
                </a:lnTo>
                <a:lnTo>
                  <a:pt x="215886" y="243648"/>
                </a:lnTo>
                <a:lnTo>
                  <a:pt x="243112" y="216647"/>
                </a:lnTo>
                <a:lnTo>
                  <a:pt x="261916" y="182325"/>
                </a:lnTo>
                <a:lnTo>
                  <a:pt x="270381" y="135144"/>
                </a:lnTo>
                <a:lnTo>
                  <a:pt x="269747" y="122162"/>
                </a:lnTo>
                <a:lnTo>
                  <a:pt x="260556" y="85157"/>
                </a:lnTo>
                <a:lnTo>
                  <a:pt x="232876" y="42906"/>
                </a:lnTo>
                <a:lnTo>
                  <a:pt x="202029" y="18935"/>
                </a:lnTo>
                <a:lnTo>
                  <a:pt x="163805" y="3636"/>
                </a:lnTo>
                <a:lnTo>
                  <a:pt x="136336" y="0"/>
                </a:lnTo>
                <a:close/>
              </a:path>
            </a:pathLst>
          </a:custGeom>
          <a:solidFill>
            <a:srgbClr val="C99630"/>
          </a:solidFill>
        </p:spPr>
        <p:txBody>
          <a:bodyPr wrap="square" lIns="0" tIns="0" rIns="0" bIns="0" rtlCol="0"/>
          <a:lstStyle/>
          <a:p>
            <a:endParaRPr sz="1588" dirty="0"/>
          </a:p>
        </p:txBody>
      </p:sp>
      <p:sp>
        <p:nvSpPr>
          <p:cNvPr id="6" name="object 6"/>
          <p:cNvSpPr/>
          <p:nvPr/>
        </p:nvSpPr>
        <p:spPr>
          <a:xfrm>
            <a:off x="674019" y="1126480"/>
            <a:ext cx="281268" cy="281268"/>
          </a:xfrm>
          <a:custGeom>
            <a:avLst/>
            <a:gdLst/>
            <a:ahLst/>
            <a:cxnLst/>
            <a:rect l="l" t="t" r="r" b="b"/>
            <a:pathLst>
              <a:path w="318769" h="318769">
                <a:moveTo>
                  <a:pt x="154625" y="0"/>
                </a:moveTo>
                <a:lnTo>
                  <a:pt x="115943" y="5928"/>
                </a:lnTo>
                <a:lnTo>
                  <a:pt x="80522" y="20847"/>
                </a:lnTo>
                <a:lnTo>
                  <a:pt x="49790" y="43746"/>
                </a:lnTo>
                <a:lnTo>
                  <a:pt x="25179" y="73618"/>
                </a:lnTo>
                <a:lnTo>
                  <a:pt x="8117" y="109454"/>
                </a:lnTo>
                <a:lnTo>
                  <a:pt x="244" y="149717"/>
                </a:lnTo>
                <a:lnTo>
                  <a:pt x="0" y="163125"/>
                </a:lnTo>
                <a:lnTo>
                  <a:pt x="871" y="176331"/>
                </a:lnTo>
                <a:lnTo>
                  <a:pt x="9802" y="214204"/>
                </a:lnTo>
                <a:lnTo>
                  <a:pt x="27401" y="248334"/>
                </a:lnTo>
                <a:lnTo>
                  <a:pt x="52638" y="277278"/>
                </a:lnTo>
                <a:lnTo>
                  <a:pt x="84477" y="299592"/>
                </a:lnTo>
                <a:lnTo>
                  <a:pt x="121886" y="313832"/>
                </a:lnTo>
                <a:lnTo>
                  <a:pt x="162476" y="318305"/>
                </a:lnTo>
                <a:lnTo>
                  <a:pt x="175732" y="317486"/>
                </a:lnTo>
                <a:lnTo>
                  <a:pt x="213754" y="308683"/>
                </a:lnTo>
                <a:lnTo>
                  <a:pt x="248022" y="291190"/>
                </a:lnTo>
                <a:lnTo>
                  <a:pt x="277076" y="266070"/>
                </a:lnTo>
                <a:lnTo>
                  <a:pt x="299458" y="234389"/>
                </a:lnTo>
                <a:lnTo>
                  <a:pt x="313708" y="197211"/>
                </a:lnTo>
                <a:lnTo>
                  <a:pt x="318264" y="154182"/>
                </a:lnTo>
                <a:lnTo>
                  <a:pt x="317314" y="141046"/>
                </a:lnTo>
                <a:lnTo>
                  <a:pt x="308191" y="103389"/>
                </a:lnTo>
                <a:lnTo>
                  <a:pt x="290428" y="69461"/>
                </a:lnTo>
                <a:lnTo>
                  <a:pt x="265014" y="40683"/>
                </a:lnTo>
                <a:lnTo>
                  <a:pt x="232939" y="18475"/>
                </a:lnTo>
                <a:lnTo>
                  <a:pt x="195190" y="4257"/>
                </a:lnTo>
                <a:lnTo>
                  <a:pt x="154625" y="0"/>
                </a:lnTo>
                <a:close/>
              </a:path>
            </a:pathLst>
          </a:custGeom>
          <a:solidFill>
            <a:srgbClr val="91A5A4"/>
          </a:solidFill>
        </p:spPr>
        <p:txBody>
          <a:bodyPr wrap="square" lIns="0" tIns="0" rIns="0" bIns="0" rtlCol="0"/>
          <a:lstStyle/>
          <a:p>
            <a:endParaRPr sz="1588" dirty="0"/>
          </a:p>
        </p:txBody>
      </p:sp>
      <p:sp>
        <p:nvSpPr>
          <p:cNvPr id="7" name="object 7"/>
          <p:cNvSpPr/>
          <p:nvPr/>
        </p:nvSpPr>
        <p:spPr>
          <a:xfrm>
            <a:off x="899144" y="988193"/>
            <a:ext cx="161925" cy="161925"/>
          </a:xfrm>
          <a:custGeom>
            <a:avLst/>
            <a:gdLst/>
            <a:ahLst/>
            <a:cxnLst/>
            <a:rect l="l" t="t" r="r" b="b"/>
            <a:pathLst>
              <a:path w="183515" h="183515">
                <a:moveTo>
                  <a:pt x="86008" y="0"/>
                </a:moveTo>
                <a:lnTo>
                  <a:pt x="39750" y="16792"/>
                </a:lnTo>
                <a:lnTo>
                  <a:pt x="13995" y="45712"/>
                </a:lnTo>
                <a:lnTo>
                  <a:pt x="0" y="86660"/>
                </a:lnTo>
                <a:lnTo>
                  <a:pt x="226" y="99152"/>
                </a:lnTo>
                <a:lnTo>
                  <a:pt x="18090" y="144238"/>
                </a:lnTo>
                <a:lnTo>
                  <a:pt x="47937" y="169306"/>
                </a:lnTo>
                <a:lnTo>
                  <a:pt x="90435" y="182998"/>
                </a:lnTo>
                <a:lnTo>
                  <a:pt x="103690" y="182196"/>
                </a:lnTo>
                <a:lnTo>
                  <a:pt x="139941" y="169114"/>
                </a:lnTo>
                <a:lnTo>
                  <a:pt x="167492" y="142511"/>
                </a:lnTo>
                <a:lnTo>
                  <a:pt x="181934" y="105597"/>
                </a:lnTo>
                <a:lnTo>
                  <a:pt x="182966" y="87613"/>
                </a:lnTo>
                <a:lnTo>
                  <a:pt x="181514" y="74970"/>
                </a:lnTo>
                <a:lnTo>
                  <a:pt x="158913" y="30671"/>
                </a:lnTo>
                <a:lnTo>
                  <a:pt x="126536" y="8034"/>
                </a:lnTo>
                <a:lnTo>
                  <a:pt x="86008" y="0"/>
                </a:lnTo>
                <a:close/>
              </a:path>
            </a:pathLst>
          </a:custGeom>
          <a:solidFill>
            <a:srgbClr val="C6B12E"/>
          </a:solidFill>
        </p:spPr>
        <p:txBody>
          <a:bodyPr wrap="square" lIns="0" tIns="0" rIns="0" bIns="0" rtlCol="0"/>
          <a:lstStyle/>
          <a:p>
            <a:endParaRPr sz="1588" dirty="0"/>
          </a:p>
        </p:txBody>
      </p:sp>
      <p:sp>
        <p:nvSpPr>
          <p:cNvPr id="8" name="object 8"/>
          <p:cNvSpPr/>
          <p:nvPr/>
        </p:nvSpPr>
        <p:spPr>
          <a:xfrm>
            <a:off x="1099506" y="579460"/>
            <a:ext cx="161925" cy="161925"/>
          </a:xfrm>
          <a:custGeom>
            <a:avLst/>
            <a:gdLst/>
            <a:ahLst/>
            <a:cxnLst/>
            <a:rect l="l" t="t" r="r" b="b"/>
            <a:pathLst>
              <a:path w="183515" h="183515">
                <a:moveTo>
                  <a:pt x="86027" y="0"/>
                </a:moveTo>
                <a:lnTo>
                  <a:pt x="39758" y="16794"/>
                </a:lnTo>
                <a:lnTo>
                  <a:pt x="13994" y="45713"/>
                </a:lnTo>
                <a:lnTo>
                  <a:pt x="0" y="86657"/>
                </a:lnTo>
                <a:lnTo>
                  <a:pt x="226" y="99154"/>
                </a:lnTo>
                <a:lnTo>
                  <a:pt x="18086" y="144245"/>
                </a:lnTo>
                <a:lnTo>
                  <a:pt x="47929" y="169311"/>
                </a:lnTo>
                <a:lnTo>
                  <a:pt x="90419" y="183005"/>
                </a:lnTo>
                <a:lnTo>
                  <a:pt x="103674" y="182204"/>
                </a:lnTo>
                <a:lnTo>
                  <a:pt x="139927" y="169122"/>
                </a:lnTo>
                <a:lnTo>
                  <a:pt x="167483" y="142519"/>
                </a:lnTo>
                <a:lnTo>
                  <a:pt x="181934" y="105607"/>
                </a:lnTo>
                <a:lnTo>
                  <a:pt x="182963" y="87643"/>
                </a:lnTo>
                <a:lnTo>
                  <a:pt x="181513" y="74996"/>
                </a:lnTo>
                <a:lnTo>
                  <a:pt x="158920" y="30681"/>
                </a:lnTo>
                <a:lnTo>
                  <a:pt x="126550" y="8035"/>
                </a:lnTo>
                <a:lnTo>
                  <a:pt x="86027" y="0"/>
                </a:lnTo>
                <a:close/>
              </a:path>
            </a:pathLst>
          </a:custGeom>
          <a:solidFill>
            <a:srgbClr val="7B131C"/>
          </a:solidFill>
        </p:spPr>
        <p:txBody>
          <a:bodyPr wrap="square" lIns="0" tIns="0" rIns="0" bIns="0" rtlCol="0"/>
          <a:lstStyle/>
          <a:p>
            <a:endParaRPr sz="1588" dirty="0"/>
          </a:p>
        </p:txBody>
      </p:sp>
      <p:sp>
        <p:nvSpPr>
          <p:cNvPr id="9" name="object 9"/>
          <p:cNvSpPr/>
          <p:nvPr/>
        </p:nvSpPr>
        <p:spPr>
          <a:xfrm>
            <a:off x="1059268" y="1327067"/>
            <a:ext cx="161925" cy="161925"/>
          </a:xfrm>
          <a:custGeom>
            <a:avLst/>
            <a:gdLst/>
            <a:ahLst/>
            <a:cxnLst/>
            <a:rect l="l" t="t" r="r" b="b"/>
            <a:pathLst>
              <a:path w="183515" h="183514">
                <a:moveTo>
                  <a:pt x="86025" y="0"/>
                </a:moveTo>
                <a:lnTo>
                  <a:pt x="39753" y="16787"/>
                </a:lnTo>
                <a:lnTo>
                  <a:pt x="13991" y="45701"/>
                </a:lnTo>
                <a:lnTo>
                  <a:pt x="0" y="86630"/>
                </a:lnTo>
                <a:lnTo>
                  <a:pt x="225" y="99126"/>
                </a:lnTo>
                <a:lnTo>
                  <a:pt x="18081" y="144225"/>
                </a:lnTo>
                <a:lnTo>
                  <a:pt x="47920" y="169302"/>
                </a:lnTo>
                <a:lnTo>
                  <a:pt x="90406" y="183006"/>
                </a:lnTo>
                <a:lnTo>
                  <a:pt x="103664" y="182203"/>
                </a:lnTo>
                <a:lnTo>
                  <a:pt x="139920" y="169119"/>
                </a:lnTo>
                <a:lnTo>
                  <a:pt x="167474" y="142512"/>
                </a:lnTo>
                <a:lnTo>
                  <a:pt x="181918" y="105586"/>
                </a:lnTo>
                <a:lnTo>
                  <a:pt x="182952" y="87637"/>
                </a:lnTo>
                <a:lnTo>
                  <a:pt x="181507" y="74991"/>
                </a:lnTo>
                <a:lnTo>
                  <a:pt x="158925" y="30678"/>
                </a:lnTo>
                <a:lnTo>
                  <a:pt x="126556" y="8034"/>
                </a:lnTo>
                <a:lnTo>
                  <a:pt x="86025" y="0"/>
                </a:lnTo>
                <a:close/>
              </a:path>
            </a:pathLst>
          </a:custGeom>
          <a:solidFill>
            <a:srgbClr val="FFCD33"/>
          </a:solidFill>
        </p:spPr>
        <p:txBody>
          <a:bodyPr wrap="square" lIns="0" tIns="0" rIns="0" bIns="0" rtlCol="0"/>
          <a:lstStyle/>
          <a:p>
            <a:endParaRPr sz="1588" dirty="0"/>
          </a:p>
        </p:txBody>
      </p:sp>
      <p:sp>
        <p:nvSpPr>
          <p:cNvPr id="10" name="object 10"/>
          <p:cNvSpPr/>
          <p:nvPr/>
        </p:nvSpPr>
        <p:spPr>
          <a:xfrm>
            <a:off x="973478" y="1182695"/>
            <a:ext cx="87967" cy="87966"/>
          </a:xfrm>
          <a:custGeom>
            <a:avLst/>
            <a:gdLst/>
            <a:ahLst/>
            <a:cxnLst/>
            <a:rect l="l" t="t" r="r" b="b"/>
            <a:pathLst>
              <a:path w="99694" h="99694">
                <a:moveTo>
                  <a:pt x="43930" y="0"/>
                </a:moveTo>
                <a:lnTo>
                  <a:pt x="4076" y="29297"/>
                </a:lnTo>
                <a:lnTo>
                  <a:pt x="0" y="55646"/>
                </a:lnTo>
                <a:lnTo>
                  <a:pt x="3167" y="68223"/>
                </a:lnTo>
                <a:lnTo>
                  <a:pt x="42158" y="99375"/>
                </a:lnTo>
                <a:lnTo>
                  <a:pt x="55587" y="99643"/>
                </a:lnTo>
                <a:lnTo>
                  <a:pt x="68182" y="96487"/>
                </a:lnTo>
                <a:lnTo>
                  <a:pt x="99364" y="57575"/>
                </a:lnTo>
                <a:lnTo>
                  <a:pt x="99626" y="43892"/>
                </a:lnTo>
                <a:lnTo>
                  <a:pt x="96436" y="31335"/>
                </a:lnTo>
                <a:lnTo>
                  <a:pt x="57330" y="234"/>
                </a:lnTo>
                <a:lnTo>
                  <a:pt x="43930" y="0"/>
                </a:lnTo>
                <a:close/>
              </a:path>
            </a:pathLst>
          </a:custGeom>
          <a:solidFill>
            <a:srgbClr val="ADB579"/>
          </a:solidFill>
        </p:spPr>
        <p:txBody>
          <a:bodyPr wrap="square" lIns="0" tIns="0" rIns="0" bIns="0" rtlCol="0"/>
          <a:lstStyle/>
          <a:p>
            <a:endParaRPr sz="1588" dirty="0"/>
          </a:p>
        </p:txBody>
      </p:sp>
      <p:sp>
        <p:nvSpPr>
          <p:cNvPr id="11" name="object 11"/>
          <p:cNvSpPr/>
          <p:nvPr/>
        </p:nvSpPr>
        <p:spPr>
          <a:xfrm>
            <a:off x="1011287" y="540758"/>
            <a:ext cx="87967" cy="87966"/>
          </a:xfrm>
          <a:custGeom>
            <a:avLst/>
            <a:gdLst/>
            <a:ahLst/>
            <a:cxnLst/>
            <a:rect l="l" t="t" r="r" b="b"/>
            <a:pathLst>
              <a:path w="99694" h="99695">
                <a:moveTo>
                  <a:pt x="43939" y="0"/>
                </a:moveTo>
                <a:lnTo>
                  <a:pt x="4077" y="29303"/>
                </a:lnTo>
                <a:lnTo>
                  <a:pt x="0" y="55659"/>
                </a:lnTo>
                <a:lnTo>
                  <a:pt x="3167" y="68238"/>
                </a:lnTo>
                <a:lnTo>
                  <a:pt x="42158" y="99384"/>
                </a:lnTo>
                <a:lnTo>
                  <a:pt x="55587" y="99653"/>
                </a:lnTo>
                <a:lnTo>
                  <a:pt x="68182" y="96499"/>
                </a:lnTo>
                <a:lnTo>
                  <a:pt x="99364" y="57584"/>
                </a:lnTo>
                <a:lnTo>
                  <a:pt x="99626" y="43900"/>
                </a:lnTo>
                <a:lnTo>
                  <a:pt x="96436" y="31343"/>
                </a:lnTo>
                <a:lnTo>
                  <a:pt x="57338" y="233"/>
                </a:lnTo>
                <a:lnTo>
                  <a:pt x="43939" y="0"/>
                </a:lnTo>
                <a:close/>
              </a:path>
            </a:pathLst>
          </a:custGeom>
          <a:solidFill>
            <a:srgbClr val="9E4777"/>
          </a:solidFill>
        </p:spPr>
        <p:txBody>
          <a:bodyPr wrap="square" lIns="0" tIns="0" rIns="0" bIns="0" rtlCol="0"/>
          <a:lstStyle/>
          <a:p>
            <a:endParaRPr sz="1588" dirty="0"/>
          </a:p>
        </p:txBody>
      </p:sp>
      <p:sp>
        <p:nvSpPr>
          <p:cNvPr id="12" name="object 12"/>
          <p:cNvSpPr/>
          <p:nvPr/>
        </p:nvSpPr>
        <p:spPr>
          <a:xfrm>
            <a:off x="1067771" y="1024586"/>
            <a:ext cx="281268" cy="281268"/>
          </a:xfrm>
          <a:custGeom>
            <a:avLst/>
            <a:gdLst/>
            <a:ahLst/>
            <a:cxnLst/>
            <a:rect l="l" t="t" r="r" b="b"/>
            <a:pathLst>
              <a:path w="318769" h="318769">
                <a:moveTo>
                  <a:pt x="154630" y="0"/>
                </a:moveTo>
                <a:lnTo>
                  <a:pt x="115953" y="5932"/>
                </a:lnTo>
                <a:lnTo>
                  <a:pt x="80533" y="20854"/>
                </a:lnTo>
                <a:lnTo>
                  <a:pt x="49801" y="43756"/>
                </a:lnTo>
                <a:lnTo>
                  <a:pt x="25187" y="73628"/>
                </a:lnTo>
                <a:lnTo>
                  <a:pt x="8121" y="109462"/>
                </a:lnTo>
                <a:lnTo>
                  <a:pt x="245" y="149721"/>
                </a:lnTo>
                <a:lnTo>
                  <a:pt x="0" y="163129"/>
                </a:lnTo>
                <a:lnTo>
                  <a:pt x="871" y="176336"/>
                </a:lnTo>
                <a:lnTo>
                  <a:pt x="9802" y="214208"/>
                </a:lnTo>
                <a:lnTo>
                  <a:pt x="27404" y="248337"/>
                </a:lnTo>
                <a:lnTo>
                  <a:pt x="52643" y="277279"/>
                </a:lnTo>
                <a:lnTo>
                  <a:pt x="84483" y="299591"/>
                </a:lnTo>
                <a:lnTo>
                  <a:pt x="121892" y="313829"/>
                </a:lnTo>
                <a:lnTo>
                  <a:pt x="162480" y="318302"/>
                </a:lnTo>
                <a:lnTo>
                  <a:pt x="175736" y="317483"/>
                </a:lnTo>
                <a:lnTo>
                  <a:pt x="213757" y="308683"/>
                </a:lnTo>
                <a:lnTo>
                  <a:pt x="248024" y="291192"/>
                </a:lnTo>
                <a:lnTo>
                  <a:pt x="277080" y="266074"/>
                </a:lnTo>
                <a:lnTo>
                  <a:pt x="299464" y="234389"/>
                </a:lnTo>
                <a:lnTo>
                  <a:pt x="313719" y="197202"/>
                </a:lnTo>
                <a:lnTo>
                  <a:pt x="318277" y="154176"/>
                </a:lnTo>
                <a:lnTo>
                  <a:pt x="317327" y="141044"/>
                </a:lnTo>
                <a:lnTo>
                  <a:pt x="308203" y="103393"/>
                </a:lnTo>
                <a:lnTo>
                  <a:pt x="290439" y="69468"/>
                </a:lnTo>
                <a:lnTo>
                  <a:pt x="265024" y="40690"/>
                </a:lnTo>
                <a:lnTo>
                  <a:pt x="232945" y="18479"/>
                </a:lnTo>
                <a:lnTo>
                  <a:pt x="195192" y="4257"/>
                </a:lnTo>
                <a:lnTo>
                  <a:pt x="154630" y="0"/>
                </a:lnTo>
                <a:close/>
              </a:path>
            </a:pathLst>
          </a:custGeom>
          <a:solidFill>
            <a:srgbClr val="CACA97"/>
          </a:solidFill>
        </p:spPr>
        <p:txBody>
          <a:bodyPr wrap="square" lIns="0" tIns="0" rIns="0" bIns="0" rtlCol="0"/>
          <a:lstStyle/>
          <a:p>
            <a:endParaRPr sz="1588" dirty="0"/>
          </a:p>
        </p:txBody>
      </p:sp>
      <p:sp>
        <p:nvSpPr>
          <p:cNvPr id="13" name="object 13"/>
          <p:cNvSpPr/>
          <p:nvPr/>
        </p:nvSpPr>
        <p:spPr>
          <a:xfrm>
            <a:off x="670624" y="922394"/>
            <a:ext cx="177053" cy="177053"/>
          </a:xfrm>
          <a:custGeom>
            <a:avLst/>
            <a:gdLst/>
            <a:ahLst/>
            <a:cxnLst/>
            <a:rect l="l" t="t" r="r" b="b"/>
            <a:pathLst>
              <a:path w="200659" h="200659">
                <a:moveTo>
                  <a:pt x="101765" y="0"/>
                </a:moveTo>
                <a:lnTo>
                  <a:pt x="63381" y="7036"/>
                </a:lnTo>
                <a:lnTo>
                  <a:pt x="31180" y="27676"/>
                </a:lnTo>
                <a:lnTo>
                  <a:pt x="8807" y="59287"/>
                </a:lnTo>
                <a:lnTo>
                  <a:pt x="0" y="98707"/>
                </a:lnTo>
                <a:lnTo>
                  <a:pt x="654" y="111978"/>
                </a:lnTo>
                <a:lnTo>
                  <a:pt x="12477" y="148750"/>
                </a:lnTo>
                <a:lnTo>
                  <a:pt x="37025" y="178119"/>
                </a:lnTo>
                <a:lnTo>
                  <a:pt x="71647" y="196426"/>
                </a:lnTo>
                <a:lnTo>
                  <a:pt x="98536" y="200613"/>
                </a:lnTo>
                <a:lnTo>
                  <a:pt x="111825" y="199977"/>
                </a:lnTo>
                <a:lnTo>
                  <a:pt x="148651" y="188193"/>
                </a:lnTo>
                <a:lnTo>
                  <a:pt x="178062" y="163683"/>
                </a:lnTo>
                <a:lnTo>
                  <a:pt x="196385" y="129129"/>
                </a:lnTo>
                <a:lnTo>
                  <a:pt x="200606" y="101677"/>
                </a:lnTo>
                <a:lnTo>
                  <a:pt x="199920" y="88431"/>
                </a:lnTo>
                <a:lnTo>
                  <a:pt x="188029" y="51734"/>
                </a:lnTo>
                <a:lnTo>
                  <a:pt x="163414" y="22426"/>
                </a:lnTo>
                <a:lnTo>
                  <a:pt x="128680" y="4146"/>
                </a:lnTo>
                <a:lnTo>
                  <a:pt x="101765" y="0"/>
                </a:lnTo>
                <a:close/>
              </a:path>
            </a:pathLst>
          </a:custGeom>
          <a:solidFill>
            <a:srgbClr val="CACA97"/>
          </a:solidFill>
        </p:spPr>
        <p:txBody>
          <a:bodyPr wrap="square" lIns="0" tIns="0" rIns="0" bIns="0" rtlCol="0"/>
          <a:lstStyle/>
          <a:p>
            <a:endParaRPr sz="1588" dirty="0"/>
          </a:p>
        </p:txBody>
      </p:sp>
      <p:sp>
        <p:nvSpPr>
          <p:cNvPr id="14" name="object 14"/>
          <p:cNvSpPr/>
          <p:nvPr/>
        </p:nvSpPr>
        <p:spPr>
          <a:xfrm>
            <a:off x="6804074" y="6229288"/>
            <a:ext cx="1675671" cy="108293"/>
          </a:xfrm>
          <a:prstGeom prst="rect">
            <a:avLst/>
          </a:prstGeom>
          <a:blipFill>
            <a:blip r:embed="rId3" cstate="print"/>
            <a:stretch>
              <a:fillRect/>
            </a:stretch>
          </a:blipFill>
        </p:spPr>
        <p:txBody>
          <a:bodyPr wrap="square" lIns="0" tIns="0" rIns="0" bIns="0" rtlCol="0"/>
          <a:lstStyle/>
          <a:p>
            <a:endParaRPr sz="1588" dirty="0"/>
          </a:p>
        </p:txBody>
      </p:sp>
      <p:sp>
        <p:nvSpPr>
          <p:cNvPr id="15" name="object 15"/>
          <p:cNvSpPr/>
          <p:nvPr/>
        </p:nvSpPr>
        <p:spPr>
          <a:xfrm>
            <a:off x="6961785" y="5604459"/>
            <a:ext cx="1357211" cy="265354"/>
          </a:xfrm>
          <a:prstGeom prst="rect">
            <a:avLst/>
          </a:prstGeom>
          <a:blipFill>
            <a:blip r:embed="rId4" cstate="print"/>
            <a:stretch>
              <a:fillRect/>
            </a:stretch>
          </a:blipFill>
        </p:spPr>
        <p:txBody>
          <a:bodyPr wrap="square" lIns="0" tIns="0" rIns="0" bIns="0" rtlCol="0"/>
          <a:lstStyle/>
          <a:p>
            <a:endParaRPr sz="1588" dirty="0"/>
          </a:p>
        </p:txBody>
      </p:sp>
      <p:sp>
        <p:nvSpPr>
          <p:cNvPr id="16" name="object 16"/>
          <p:cNvSpPr/>
          <p:nvPr/>
        </p:nvSpPr>
        <p:spPr>
          <a:xfrm>
            <a:off x="6804052" y="5932389"/>
            <a:ext cx="1675693" cy="123511"/>
          </a:xfrm>
          <a:prstGeom prst="rect">
            <a:avLst/>
          </a:prstGeom>
          <a:blipFill>
            <a:blip r:embed="rId5" cstate="print"/>
            <a:stretch>
              <a:fillRect/>
            </a:stretch>
          </a:blipFill>
        </p:spPr>
        <p:txBody>
          <a:bodyPr wrap="square" lIns="0" tIns="0" rIns="0" bIns="0" rtlCol="0"/>
          <a:lstStyle/>
          <a:p>
            <a:endParaRPr sz="1588" dirty="0"/>
          </a:p>
        </p:txBody>
      </p:sp>
      <p:sp>
        <p:nvSpPr>
          <p:cNvPr id="17" name="object 17"/>
          <p:cNvSpPr/>
          <p:nvPr/>
        </p:nvSpPr>
        <p:spPr>
          <a:xfrm>
            <a:off x="538697" y="2834372"/>
            <a:ext cx="8068235" cy="89647"/>
          </a:xfrm>
          <a:custGeom>
            <a:avLst/>
            <a:gdLst/>
            <a:ahLst/>
            <a:cxnLst/>
            <a:rect l="l" t="t" r="r" b="b"/>
            <a:pathLst>
              <a:path w="9144000" h="101600">
                <a:moveTo>
                  <a:pt x="0" y="101221"/>
                </a:moveTo>
                <a:lnTo>
                  <a:pt x="9143998" y="101221"/>
                </a:lnTo>
                <a:lnTo>
                  <a:pt x="9143998" y="0"/>
                </a:lnTo>
                <a:lnTo>
                  <a:pt x="0" y="0"/>
                </a:lnTo>
                <a:lnTo>
                  <a:pt x="0" y="101221"/>
                </a:lnTo>
                <a:close/>
              </a:path>
            </a:pathLst>
          </a:custGeom>
          <a:solidFill>
            <a:srgbClr val="FFD441"/>
          </a:solidFill>
        </p:spPr>
        <p:txBody>
          <a:bodyPr wrap="square" lIns="0" tIns="0" rIns="0" bIns="0" rtlCol="0"/>
          <a:lstStyle/>
          <a:p>
            <a:endParaRPr sz="1588" dirty="0"/>
          </a:p>
        </p:txBody>
      </p:sp>
      <p:sp>
        <p:nvSpPr>
          <p:cNvPr id="18" name="object 18"/>
          <p:cNvSpPr/>
          <p:nvPr/>
        </p:nvSpPr>
        <p:spPr>
          <a:xfrm>
            <a:off x="538697" y="403413"/>
            <a:ext cx="8068235" cy="2431116"/>
          </a:xfrm>
          <a:custGeom>
            <a:avLst/>
            <a:gdLst/>
            <a:ahLst/>
            <a:cxnLst/>
            <a:rect l="l" t="t" r="r" b="b"/>
            <a:pathLst>
              <a:path w="9144000" h="2755265">
                <a:moveTo>
                  <a:pt x="0" y="0"/>
                </a:moveTo>
                <a:lnTo>
                  <a:pt x="9143998" y="0"/>
                </a:lnTo>
                <a:lnTo>
                  <a:pt x="9143998" y="2755085"/>
                </a:lnTo>
                <a:lnTo>
                  <a:pt x="0" y="2755085"/>
                </a:lnTo>
                <a:lnTo>
                  <a:pt x="0" y="0"/>
                </a:lnTo>
                <a:close/>
              </a:path>
            </a:pathLst>
          </a:custGeom>
          <a:solidFill>
            <a:srgbClr val="838274"/>
          </a:solidFill>
        </p:spPr>
        <p:txBody>
          <a:bodyPr wrap="square" lIns="0" tIns="0" rIns="0" bIns="0" rtlCol="0"/>
          <a:lstStyle/>
          <a:p>
            <a:endParaRPr lang="en-US" sz="1600" dirty="0" smtClean="0">
              <a:solidFill>
                <a:srgbClr val="FFFFFF"/>
              </a:solidFill>
              <a:cs typeface="Calibri"/>
            </a:endParaRPr>
          </a:p>
          <a:p>
            <a:endParaRPr lang="en-US" sz="1600" dirty="0">
              <a:solidFill>
                <a:srgbClr val="FFFFFF"/>
              </a:solidFill>
              <a:cs typeface="Calibri"/>
            </a:endParaRPr>
          </a:p>
          <a:p>
            <a:endParaRPr lang="en-US" sz="1600" dirty="0" smtClean="0">
              <a:solidFill>
                <a:srgbClr val="FFFFFF"/>
              </a:solidFill>
              <a:cs typeface="Calibri"/>
            </a:endParaRPr>
          </a:p>
          <a:p>
            <a:pPr algn="ctr"/>
            <a:endParaRPr lang="en-US" sz="800" dirty="0" smtClean="0">
              <a:solidFill>
                <a:srgbClr val="FFFFFF"/>
              </a:solidFill>
              <a:cs typeface="Calibri"/>
            </a:endParaRPr>
          </a:p>
          <a:p>
            <a:pPr algn="ctr"/>
            <a:endParaRPr lang="en-US" sz="800" dirty="0">
              <a:solidFill>
                <a:srgbClr val="FFFFFF"/>
              </a:solidFill>
              <a:cs typeface="Calibri"/>
            </a:endParaRPr>
          </a:p>
          <a:p>
            <a:pPr algn="ctr"/>
            <a:r>
              <a:rPr lang="en-US" sz="3600" dirty="0">
                <a:solidFill>
                  <a:srgbClr val="FFFFFF"/>
                </a:solidFill>
                <a:cs typeface="Calibri"/>
              </a:rPr>
              <a:t>C</a:t>
            </a:r>
            <a:r>
              <a:rPr lang="en-US" sz="3600" spc="-4" dirty="0">
                <a:solidFill>
                  <a:srgbClr val="FFFFFF"/>
                </a:solidFill>
                <a:cs typeface="Calibri"/>
              </a:rPr>
              <a:t>onducting</a:t>
            </a:r>
            <a:r>
              <a:rPr lang="en-US" sz="3600" dirty="0">
                <a:solidFill>
                  <a:srgbClr val="FFFFFF"/>
                </a:solidFill>
                <a:cs typeface="Calibri"/>
              </a:rPr>
              <a:t> S</a:t>
            </a:r>
            <a:r>
              <a:rPr lang="en-US" sz="3600" spc="-22" dirty="0">
                <a:solidFill>
                  <a:srgbClr val="FFFFFF"/>
                </a:solidFill>
                <a:cs typeface="Calibri"/>
              </a:rPr>
              <a:t>e</a:t>
            </a:r>
            <a:r>
              <a:rPr lang="en-US" sz="3600" dirty="0">
                <a:solidFill>
                  <a:srgbClr val="FFFFFF"/>
                </a:solidFill>
                <a:cs typeface="Calibri"/>
              </a:rPr>
              <a:t>xual Mis</a:t>
            </a:r>
            <a:r>
              <a:rPr lang="en-US" sz="3600" spc="-18" dirty="0">
                <a:solidFill>
                  <a:srgbClr val="FFFFFF"/>
                </a:solidFill>
                <a:cs typeface="Calibri"/>
              </a:rPr>
              <a:t>c</a:t>
            </a:r>
            <a:r>
              <a:rPr lang="en-US" sz="3600" spc="-4" dirty="0">
                <a:solidFill>
                  <a:srgbClr val="FFFFFF"/>
                </a:solidFill>
                <a:cs typeface="Calibri"/>
              </a:rPr>
              <a:t>o</a:t>
            </a:r>
            <a:r>
              <a:rPr lang="en-US" sz="3600" dirty="0">
                <a:solidFill>
                  <a:srgbClr val="FFFFFF"/>
                </a:solidFill>
                <a:cs typeface="Calibri"/>
              </a:rPr>
              <a:t>ndu</a:t>
            </a:r>
            <a:r>
              <a:rPr lang="en-US" sz="3600" spc="-18" dirty="0">
                <a:solidFill>
                  <a:srgbClr val="FFFFFF"/>
                </a:solidFill>
                <a:cs typeface="Calibri"/>
              </a:rPr>
              <a:t>ct</a:t>
            </a:r>
            <a:r>
              <a:rPr lang="en-US" sz="3600" dirty="0">
                <a:solidFill>
                  <a:srgbClr val="FFFFFF"/>
                </a:solidFill>
                <a:cs typeface="Calibri"/>
              </a:rPr>
              <a:t> </a:t>
            </a:r>
            <a:r>
              <a:rPr lang="en-US" sz="3600" spc="-31" dirty="0">
                <a:solidFill>
                  <a:srgbClr val="FFFFFF"/>
                </a:solidFill>
                <a:cs typeface="Calibri"/>
              </a:rPr>
              <a:t>H</a:t>
            </a:r>
            <a:r>
              <a:rPr lang="en-US" sz="3600" spc="-22" dirty="0">
                <a:solidFill>
                  <a:srgbClr val="FFFFFF"/>
                </a:solidFill>
                <a:cs typeface="Calibri"/>
              </a:rPr>
              <a:t>ear</a:t>
            </a:r>
            <a:r>
              <a:rPr lang="en-US" sz="3600" dirty="0">
                <a:solidFill>
                  <a:srgbClr val="FFFFFF"/>
                </a:solidFill>
                <a:cs typeface="Calibri"/>
              </a:rPr>
              <a:t>in</a:t>
            </a:r>
            <a:r>
              <a:rPr lang="en-US" sz="3600" spc="-22" dirty="0">
                <a:solidFill>
                  <a:srgbClr val="FFFFFF"/>
                </a:solidFill>
                <a:cs typeface="Calibri"/>
              </a:rPr>
              <a:t>g</a:t>
            </a:r>
            <a:r>
              <a:rPr lang="en-US" sz="3600" dirty="0">
                <a:solidFill>
                  <a:srgbClr val="FFFFFF"/>
                </a:solidFill>
                <a:cs typeface="Calibri"/>
              </a:rPr>
              <a:t>s</a:t>
            </a:r>
            <a:endParaRPr lang="en-US" sz="3600" dirty="0"/>
          </a:p>
        </p:txBody>
      </p:sp>
      <p:sp>
        <p:nvSpPr>
          <p:cNvPr id="19" name="object 19"/>
          <p:cNvSpPr/>
          <p:nvPr/>
        </p:nvSpPr>
        <p:spPr>
          <a:xfrm>
            <a:off x="538697" y="2853607"/>
            <a:ext cx="8068235" cy="3529293"/>
          </a:xfrm>
          <a:custGeom>
            <a:avLst/>
            <a:gdLst/>
            <a:ahLst/>
            <a:cxnLst/>
            <a:rect l="l" t="t" r="r" b="b"/>
            <a:pathLst>
              <a:path w="9144000" h="3999865">
                <a:moveTo>
                  <a:pt x="0" y="0"/>
                </a:moveTo>
                <a:lnTo>
                  <a:pt x="9143998" y="0"/>
                </a:lnTo>
                <a:lnTo>
                  <a:pt x="9143998" y="3999311"/>
                </a:lnTo>
                <a:lnTo>
                  <a:pt x="0" y="3999311"/>
                </a:lnTo>
                <a:lnTo>
                  <a:pt x="0" y="0"/>
                </a:lnTo>
                <a:close/>
              </a:path>
            </a:pathLst>
          </a:custGeom>
          <a:solidFill>
            <a:schemeClr val="tx2">
              <a:lumMod val="75000"/>
            </a:schemeClr>
          </a:solidFill>
        </p:spPr>
        <p:txBody>
          <a:bodyPr wrap="square" lIns="0" tIns="0" rIns="0" bIns="0" rtlCol="0"/>
          <a:lstStyle/>
          <a:p>
            <a:endParaRPr sz="1588" dirty="0"/>
          </a:p>
        </p:txBody>
      </p:sp>
      <p:sp>
        <p:nvSpPr>
          <p:cNvPr id="20" name="object 20"/>
          <p:cNvSpPr/>
          <p:nvPr/>
        </p:nvSpPr>
        <p:spPr>
          <a:xfrm>
            <a:off x="7263797" y="4618252"/>
            <a:ext cx="1042003" cy="1472654"/>
          </a:xfrm>
          <a:prstGeom prst="rect">
            <a:avLst/>
          </a:prstGeom>
          <a:blipFill>
            <a:blip r:embed="rId6" cstate="print"/>
            <a:stretch>
              <a:fillRect/>
            </a:stretch>
          </a:blipFill>
        </p:spPr>
        <p:txBody>
          <a:bodyPr wrap="square" lIns="0" tIns="0" rIns="0" bIns="0" rtlCol="0"/>
          <a:lstStyle/>
          <a:p>
            <a:endParaRPr sz="1588" dirty="0"/>
          </a:p>
        </p:txBody>
      </p:sp>
      <p:sp>
        <p:nvSpPr>
          <p:cNvPr id="38" name="object 38"/>
          <p:cNvSpPr/>
          <p:nvPr/>
        </p:nvSpPr>
        <p:spPr>
          <a:xfrm>
            <a:off x="7340665" y="6055138"/>
            <a:ext cx="20171" cy="31376"/>
          </a:xfrm>
          <a:custGeom>
            <a:avLst/>
            <a:gdLst/>
            <a:ahLst/>
            <a:cxnLst/>
            <a:rect l="l" t="t" r="r" b="b"/>
            <a:pathLst>
              <a:path w="22859" h="35559">
                <a:moveTo>
                  <a:pt x="3048" y="26708"/>
                </a:moveTo>
                <a:lnTo>
                  <a:pt x="0" y="28346"/>
                </a:lnTo>
                <a:lnTo>
                  <a:pt x="1841" y="32003"/>
                </a:lnTo>
                <a:lnTo>
                  <a:pt x="5435" y="35369"/>
                </a:lnTo>
                <a:lnTo>
                  <a:pt x="18237" y="35369"/>
                </a:lnTo>
                <a:lnTo>
                  <a:pt x="22488" y="32118"/>
                </a:lnTo>
                <a:lnTo>
                  <a:pt x="7073" y="32118"/>
                </a:lnTo>
                <a:lnTo>
                  <a:pt x="4686" y="29616"/>
                </a:lnTo>
                <a:lnTo>
                  <a:pt x="3048" y="26708"/>
                </a:lnTo>
                <a:close/>
              </a:path>
              <a:path w="22859" h="35559">
                <a:moveTo>
                  <a:pt x="15951" y="0"/>
                </a:moveTo>
                <a:lnTo>
                  <a:pt x="6159" y="0"/>
                </a:lnTo>
                <a:lnTo>
                  <a:pt x="2295" y="3251"/>
                </a:lnTo>
                <a:lnTo>
                  <a:pt x="2235" y="13119"/>
                </a:lnTo>
                <a:lnTo>
                  <a:pt x="4940" y="15506"/>
                </a:lnTo>
                <a:lnTo>
                  <a:pt x="9855" y="17729"/>
                </a:lnTo>
                <a:lnTo>
                  <a:pt x="12598" y="18999"/>
                </a:lnTo>
                <a:lnTo>
                  <a:pt x="16916" y="20929"/>
                </a:lnTo>
                <a:lnTo>
                  <a:pt x="19100" y="22720"/>
                </a:lnTo>
                <a:lnTo>
                  <a:pt x="19100" y="29870"/>
                </a:lnTo>
                <a:lnTo>
                  <a:pt x="15951" y="32118"/>
                </a:lnTo>
                <a:lnTo>
                  <a:pt x="22488" y="32118"/>
                </a:lnTo>
                <a:lnTo>
                  <a:pt x="22771" y="31902"/>
                </a:lnTo>
                <a:lnTo>
                  <a:pt x="22665" y="20929"/>
                </a:lnTo>
                <a:lnTo>
                  <a:pt x="19824" y="18186"/>
                </a:lnTo>
                <a:lnTo>
                  <a:pt x="14071" y="15646"/>
                </a:lnTo>
                <a:lnTo>
                  <a:pt x="7467" y="12598"/>
                </a:lnTo>
                <a:lnTo>
                  <a:pt x="5854" y="11239"/>
                </a:lnTo>
                <a:lnTo>
                  <a:pt x="5908" y="5181"/>
                </a:lnTo>
                <a:lnTo>
                  <a:pt x="7937" y="3251"/>
                </a:lnTo>
                <a:lnTo>
                  <a:pt x="19530" y="3251"/>
                </a:lnTo>
                <a:lnTo>
                  <a:pt x="18859" y="2133"/>
                </a:lnTo>
                <a:lnTo>
                  <a:pt x="15951" y="0"/>
                </a:lnTo>
                <a:close/>
              </a:path>
              <a:path w="22859" h="35559">
                <a:moveTo>
                  <a:pt x="19530" y="3251"/>
                </a:moveTo>
                <a:lnTo>
                  <a:pt x="14592" y="3251"/>
                </a:lnTo>
                <a:lnTo>
                  <a:pt x="16421" y="4889"/>
                </a:lnTo>
                <a:lnTo>
                  <a:pt x="17741" y="7023"/>
                </a:lnTo>
                <a:lnTo>
                  <a:pt x="20688" y="5181"/>
                </a:lnTo>
                <a:lnTo>
                  <a:pt x="19530" y="3251"/>
                </a:lnTo>
                <a:close/>
              </a:path>
            </a:pathLst>
          </a:custGeom>
          <a:solidFill>
            <a:srgbClr val="FFCD33"/>
          </a:solidFill>
        </p:spPr>
        <p:txBody>
          <a:bodyPr wrap="square" lIns="0" tIns="0" rIns="0" bIns="0" rtlCol="0"/>
          <a:lstStyle/>
          <a:p>
            <a:endParaRPr sz="1588" dirty="0"/>
          </a:p>
        </p:txBody>
      </p:sp>
      <p:sp>
        <p:nvSpPr>
          <p:cNvPr id="39" name="object 39"/>
          <p:cNvSpPr/>
          <p:nvPr/>
        </p:nvSpPr>
        <p:spPr>
          <a:xfrm>
            <a:off x="8287979" y="6213400"/>
            <a:ext cx="29696" cy="31376"/>
          </a:xfrm>
          <a:custGeom>
            <a:avLst/>
            <a:gdLst/>
            <a:ahLst/>
            <a:cxnLst/>
            <a:rect l="l" t="t" r="r" b="b"/>
            <a:pathLst>
              <a:path w="33654" h="35559">
                <a:moveTo>
                  <a:pt x="495" y="0"/>
                </a:moveTo>
                <a:lnTo>
                  <a:pt x="0" y="0"/>
                </a:lnTo>
                <a:lnTo>
                  <a:pt x="0" y="34950"/>
                </a:lnTo>
                <a:lnTo>
                  <a:pt x="3543" y="34950"/>
                </a:lnTo>
                <a:lnTo>
                  <a:pt x="3531" y="10413"/>
                </a:lnTo>
                <a:lnTo>
                  <a:pt x="3352" y="8191"/>
                </a:lnTo>
                <a:lnTo>
                  <a:pt x="7048" y="8191"/>
                </a:lnTo>
                <a:lnTo>
                  <a:pt x="495" y="0"/>
                </a:lnTo>
                <a:close/>
              </a:path>
              <a:path w="33654" h="35559">
                <a:moveTo>
                  <a:pt x="33070" y="8191"/>
                </a:moveTo>
                <a:lnTo>
                  <a:pt x="29667" y="8191"/>
                </a:lnTo>
                <a:lnTo>
                  <a:pt x="29524" y="10413"/>
                </a:lnTo>
                <a:lnTo>
                  <a:pt x="29514" y="34950"/>
                </a:lnTo>
                <a:lnTo>
                  <a:pt x="33070" y="34950"/>
                </a:lnTo>
                <a:lnTo>
                  <a:pt x="33070" y="8191"/>
                </a:lnTo>
                <a:close/>
              </a:path>
              <a:path w="33654" h="35559">
                <a:moveTo>
                  <a:pt x="7048" y="8191"/>
                </a:moveTo>
                <a:lnTo>
                  <a:pt x="3352" y="8191"/>
                </a:lnTo>
                <a:lnTo>
                  <a:pt x="4711" y="10413"/>
                </a:lnTo>
                <a:lnTo>
                  <a:pt x="5829" y="11785"/>
                </a:lnTo>
                <a:lnTo>
                  <a:pt x="16154" y="25006"/>
                </a:lnTo>
                <a:lnTo>
                  <a:pt x="16764" y="25006"/>
                </a:lnTo>
                <a:lnTo>
                  <a:pt x="20669" y="20065"/>
                </a:lnTo>
                <a:lnTo>
                  <a:pt x="16548" y="20065"/>
                </a:lnTo>
                <a:lnTo>
                  <a:pt x="7048" y="8191"/>
                </a:lnTo>
                <a:close/>
              </a:path>
              <a:path w="33654" h="35559">
                <a:moveTo>
                  <a:pt x="33070" y="0"/>
                </a:moveTo>
                <a:lnTo>
                  <a:pt x="32499" y="0"/>
                </a:lnTo>
                <a:lnTo>
                  <a:pt x="16548" y="20065"/>
                </a:lnTo>
                <a:lnTo>
                  <a:pt x="20669" y="20065"/>
                </a:lnTo>
                <a:lnTo>
                  <a:pt x="27216" y="11785"/>
                </a:lnTo>
                <a:lnTo>
                  <a:pt x="28333" y="10413"/>
                </a:lnTo>
                <a:lnTo>
                  <a:pt x="29667" y="8191"/>
                </a:lnTo>
                <a:lnTo>
                  <a:pt x="33070" y="8191"/>
                </a:lnTo>
                <a:lnTo>
                  <a:pt x="33070" y="0"/>
                </a:lnTo>
                <a:close/>
              </a:path>
            </a:pathLst>
          </a:custGeom>
          <a:solidFill>
            <a:srgbClr val="FFCD33"/>
          </a:solidFill>
        </p:spPr>
        <p:txBody>
          <a:bodyPr wrap="square" lIns="0" tIns="0" rIns="0" bIns="0" rtlCol="0"/>
          <a:lstStyle/>
          <a:p>
            <a:endParaRPr sz="1588" dirty="0"/>
          </a:p>
        </p:txBody>
      </p:sp>
      <p:sp>
        <p:nvSpPr>
          <p:cNvPr id="40" name="object 40"/>
          <p:cNvSpPr txBox="1"/>
          <p:nvPr/>
        </p:nvSpPr>
        <p:spPr>
          <a:xfrm>
            <a:off x="2823883" y="3151928"/>
            <a:ext cx="4150599" cy="1868717"/>
          </a:xfrm>
          <a:prstGeom prst="rect">
            <a:avLst/>
          </a:prstGeom>
        </p:spPr>
        <p:txBody>
          <a:bodyPr vert="horz" wrap="square" lIns="0" tIns="0" rIns="0" bIns="0" rtlCol="0">
            <a:spAutoFit/>
          </a:bodyPr>
          <a:lstStyle/>
          <a:p>
            <a:pPr marL="2802" marR="4483" indent="-2802" algn="ctr">
              <a:lnSpc>
                <a:spcPct val="118200"/>
              </a:lnSpc>
            </a:pPr>
            <a:endParaRPr lang="en-US" sz="2471" spc="-18" dirty="0" smtClean="0">
              <a:solidFill>
                <a:srgbClr val="FFFFFF"/>
              </a:solidFill>
              <a:latin typeface="Calibri"/>
              <a:cs typeface="Calibri"/>
            </a:endParaRPr>
          </a:p>
          <a:p>
            <a:pPr marL="2802" marR="4483" indent="-2802" algn="ctr">
              <a:lnSpc>
                <a:spcPct val="118200"/>
              </a:lnSpc>
            </a:pPr>
            <a:r>
              <a:rPr lang="en-US" sz="2471" spc="-18" dirty="0" smtClean="0">
                <a:solidFill>
                  <a:srgbClr val="FFFFFF"/>
                </a:solidFill>
                <a:latin typeface="Calibri"/>
                <a:cs typeface="Calibri"/>
              </a:rPr>
              <a:t>Adjudicator Training </a:t>
            </a:r>
            <a:endParaRPr lang="en-US" sz="2471" dirty="0">
              <a:solidFill>
                <a:srgbClr val="FFFFFF"/>
              </a:solidFill>
              <a:latin typeface="Calibri"/>
              <a:cs typeface="Calibri"/>
            </a:endParaRPr>
          </a:p>
          <a:p>
            <a:pPr marL="2802" marR="4483" indent="-2802" algn="ctr">
              <a:lnSpc>
                <a:spcPct val="118200"/>
              </a:lnSpc>
            </a:pPr>
            <a:r>
              <a:rPr lang="en-US" sz="2471" dirty="0" smtClean="0">
                <a:solidFill>
                  <a:schemeClr val="bg1"/>
                </a:solidFill>
                <a:latin typeface="Calibri"/>
                <a:cs typeface="Calibri"/>
              </a:rPr>
              <a:t>Fall 2023</a:t>
            </a:r>
            <a:endParaRPr sz="2471" dirty="0">
              <a:solidFill>
                <a:schemeClr val="bg1"/>
              </a:solidFill>
              <a:latin typeface="Calibri"/>
              <a:cs typeface="Calibri"/>
            </a:endParaRPr>
          </a:p>
          <a:p>
            <a:pPr>
              <a:spcBef>
                <a:spcPts val="39"/>
              </a:spcBef>
            </a:pPr>
            <a:endParaRPr sz="3397" dirty="0">
              <a:latin typeface="Times New Roman"/>
              <a:cs typeface="Times New Roman"/>
            </a:endParaRPr>
          </a:p>
        </p:txBody>
      </p:sp>
      <p:sp>
        <p:nvSpPr>
          <p:cNvPr id="42" name="TextBox 41"/>
          <p:cNvSpPr txBox="1"/>
          <p:nvPr/>
        </p:nvSpPr>
        <p:spPr>
          <a:xfrm>
            <a:off x="764768" y="5265487"/>
            <a:ext cx="2260821" cy="825419"/>
          </a:xfrm>
          <a:prstGeom prst="rect">
            <a:avLst/>
          </a:prstGeom>
          <a:noFill/>
        </p:spPr>
        <p:txBody>
          <a:bodyPr wrap="square" rtlCol="0">
            <a:spAutoFit/>
          </a:bodyPr>
          <a:lstStyle/>
          <a:p>
            <a:r>
              <a:rPr lang="en-US" sz="1588" dirty="0" smtClean="0">
                <a:solidFill>
                  <a:schemeClr val="bg1"/>
                </a:solidFill>
              </a:rPr>
              <a:t>Presented </a:t>
            </a:r>
            <a:r>
              <a:rPr lang="en-US" sz="1588" dirty="0">
                <a:solidFill>
                  <a:schemeClr val="bg1"/>
                </a:solidFill>
              </a:rPr>
              <a:t>By:</a:t>
            </a:r>
          </a:p>
          <a:p>
            <a:r>
              <a:rPr lang="en-US" sz="1588" dirty="0">
                <a:solidFill>
                  <a:schemeClr val="bg1"/>
                </a:solidFill>
              </a:rPr>
              <a:t>Peter G. Phaiah, Ph.D.</a:t>
            </a:r>
          </a:p>
          <a:p>
            <a:r>
              <a:rPr lang="en-US" sz="1588" dirty="0" smtClean="0">
                <a:solidFill>
                  <a:schemeClr val="bg1"/>
                </a:solidFill>
              </a:rPr>
              <a:t>NMT </a:t>
            </a:r>
            <a:r>
              <a:rPr lang="en-US" sz="1588" dirty="0">
                <a:solidFill>
                  <a:schemeClr val="bg1"/>
                </a:solidFill>
              </a:rPr>
              <a:t>Title IX Coordinator</a:t>
            </a:r>
          </a:p>
        </p:txBody>
      </p:sp>
      <p:pic>
        <p:nvPicPr>
          <p:cNvPr id="26" name="Picture 25"/>
          <p:cNvPicPr/>
          <p:nvPr/>
        </p:nvPicPr>
        <p:blipFill>
          <a:blip r:embed="rId7" cstate="email">
            <a:extLst>
              <a:ext uri="{28A0092B-C50C-407E-A947-70E740481C1C}">
                <a14:useLocalDpi xmlns:a14="http://schemas.microsoft.com/office/drawing/2010/main" val="0"/>
              </a:ext>
            </a:extLst>
          </a:blip>
          <a:stretch>
            <a:fillRect/>
          </a:stretch>
        </p:blipFill>
        <p:spPr>
          <a:xfrm>
            <a:off x="6705600" y="381000"/>
            <a:ext cx="1905000" cy="609600"/>
          </a:xfrm>
          <a:prstGeom prst="rect">
            <a:avLst/>
          </a:prstGeom>
        </p:spPr>
      </p:pic>
      <p:sp>
        <p:nvSpPr>
          <p:cNvPr id="21" name="Date Placeholder 20"/>
          <p:cNvSpPr>
            <a:spLocks noGrp="1"/>
          </p:cNvSpPr>
          <p:nvPr>
            <p:ph type="dt" sz="half" idx="10"/>
          </p:nvPr>
        </p:nvSpPr>
        <p:spPr/>
        <p:txBody>
          <a:bodyPr/>
          <a:lstStyle/>
          <a:p>
            <a:fld id="{33CDEACC-3F12-4CD4-8AD4-EDCA521213ED}" type="datetime1">
              <a:rPr lang="en-US" smtClean="0"/>
              <a:t>11/1/2023</a:t>
            </a:fld>
            <a:endParaRPr lang="en-US" dirty="0"/>
          </a:p>
        </p:txBody>
      </p:sp>
    </p:spTree>
    <p:extLst>
      <p:ext uri="{BB962C8B-B14F-4D97-AF65-F5344CB8AC3E}">
        <p14:creationId xmlns:p14="http://schemas.microsoft.com/office/powerpoint/2010/main" val="382366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u="sng" dirty="0"/>
              <a:t>Statements Regarding Sexual </a:t>
            </a:r>
            <a:r>
              <a:rPr lang="en-US" sz="3600" b="1" u="sng" dirty="0" smtClean="0"/>
              <a:t/>
            </a:r>
            <a:br>
              <a:rPr lang="en-US" sz="3600" b="1" u="sng" dirty="0" smtClean="0"/>
            </a:br>
            <a:r>
              <a:rPr lang="en-US" sz="3600" b="1" u="sng" dirty="0" smtClean="0"/>
              <a:t>Violence</a:t>
            </a:r>
            <a:endParaRPr lang="en-US" sz="3600" u="sng" dirty="0"/>
          </a:p>
        </p:txBody>
      </p:sp>
      <p:sp>
        <p:nvSpPr>
          <p:cNvPr id="3" name="Content Placeholder 2"/>
          <p:cNvSpPr>
            <a:spLocks noGrp="1"/>
          </p:cNvSpPr>
          <p:nvPr>
            <p:ph idx="1"/>
          </p:nvPr>
        </p:nvSpPr>
        <p:spPr>
          <a:xfrm>
            <a:off x="457200" y="1600201"/>
            <a:ext cx="8399317" cy="4525963"/>
          </a:xfrm>
        </p:spPr>
        <p:txBody>
          <a:bodyPr>
            <a:noAutofit/>
          </a:bodyPr>
          <a:lstStyle/>
          <a:p>
            <a:r>
              <a:rPr lang="en-US" altLang="en-US" dirty="0">
                <a:ea typeface="ＭＳ Ｐゴシック" pitchFamily="34" charset="-128"/>
              </a:rPr>
              <a:t>The </a:t>
            </a:r>
            <a:r>
              <a:rPr lang="en-US" altLang="en-US" dirty="0" smtClean="0">
                <a:ea typeface="ＭＳ Ｐゴシック" pitchFamily="34" charset="-128"/>
              </a:rPr>
              <a:t>New Mexico Tech </a:t>
            </a:r>
            <a:r>
              <a:rPr lang="en-US" b="1" u="sng" dirty="0"/>
              <a:t>prohibits</a:t>
            </a:r>
            <a:r>
              <a:rPr lang="en-US" dirty="0"/>
              <a:t> sexual violence including domestic violence, dating violence, sexual assault, stalking, and sexual </a:t>
            </a:r>
            <a:r>
              <a:rPr lang="en-US" dirty="0" smtClean="0"/>
              <a:t>harassment.</a:t>
            </a:r>
          </a:p>
          <a:p>
            <a:r>
              <a:rPr lang="en-US" dirty="0"/>
              <a:t>The </a:t>
            </a:r>
            <a:r>
              <a:rPr lang="en-US" dirty="0" smtClean="0"/>
              <a:t>New Mexico Tech does </a:t>
            </a:r>
            <a:r>
              <a:rPr lang="en-US" dirty="0"/>
              <a:t>not discriminate on the basis of sex in its educational </a:t>
            </a:r>
            <a:r>
              <a:rPr lang="en-US" dirty="0" smtClean="0"/>
              <a:t>programs. Sexual </a:t>
            </a:r>
            <a:r>
              <a:rPr lang="en-US" dirty="0"/>
              <a:t>harassment and sexual violence are types of sex discrimination. </a:t>
            </a:r>
            <a:endParaRPr lang="en-US" altLang="en-US" dirty="0" smtClean="0">
              <a:ea typeface="ＭＳ Ｐゴシック" pitchFamily="34" charset="-128"/>
            </a:endParaRPr>
          </a:p>
        </p:txBody>
      </p:sp>
      <p:sp>
        <p:nvSpPr>
          <p:cNvPr id="4" name="Date Placeholder 3"/>
          <p:cNvSpPr>
            <a:spLocks noGrp="1"/>
          </p:cNvSpPr>
          <p:nvPr>
            <p:ph type="dt" sz="half" idx="10"/>
          </p:nvPr>
        </p:nvSpPr>
        <p:spPr/>
        <p:txBody>
          <a:bodyPr/>
          <a:lstStyle/>
          <a:p>
            <a:fld id="{B5F564CD-0FEA-4C56-877F-371B6508FEA8}" type="datetime1">
              <a:rPr lang="en-US" smtClean="0"/>
              <a:t>11/1/2023</a:t>
            </a:fld>
            <a:endParaRPr lang="en-US" dirty="0"/>
          </a:p>
        </p:txBody>
      </p:sp>
    </p:spTree>
    <p:extLst>
      <p:ext uri="{BB962C8B-B14F-4D97-AF65-F5344CB8AC3E}">
        <p14:creationId xmlns:p14="http://schemas.microsoft.com/office/powerpoint/2010/main" val="260629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229600" cy="5181600"/>
          </a:xfrm>
        </p:spPr>
        <p:txBody>
          <a:bodyPr>
            <a:normAutofit/>
          </a:bodyPr>
          <a:lstStyle/>
          <a:p>
            <a:pPr marL="0" indent="0" algn="ctr">
              <a:buNone/>
            </a:pPr>
            <a:r>
              <a:rPr lang="en-US" sz="3600" b="1" u="sng" spc="-45" dirty="0" smtClean="0">
                <a:solidFill>
                  <a:srgbClr val="4B4A41"/>
                </a:solidFill>
                <a:latin typeface="+mj-lt"/>
                <a:cs typeface="Arial"/>
              </a:rPr>
              <a:t>Sexual </a:t>
            </a:r>
            <a:r>
              <a:rPr lang="en-US" sz="3600" b="1" u="sng" spc="-40" dirty="0">
                <a:solidFill>
                  <a:srgbClr val="4B4A41"/>
                </a:solidFill>
                <a:latin typeface="+mj-lt"/>
                <a:cs typeface="Arial"/>
              </a:rPr>
              <a:t>Assault, </a:t>
            </a:r>
            <a:r>
              <a:rPr lang="en-US" sz="3600" b="1" u="sng" spc="-20" dirty="0" smtClean="0">
                <a:solidFill>
                  <a:srgbClr val="4B4A41"/>
                </a:solidFill>
                <a:latin typeface="+mj-lt"/>
                <a:cs typeface="Arial"/>
              </a:rPr>
              <a:t>Stalking </a:t>
            </a:r>
            <a:r>
              <a:rPr lang="en-US" sz="3600" b="1" u="sng" spc="-20" dirty="0">
                <a:solidFill>
                  <a:srgbClr val="4B4A41"/>
                </a:solidFill>
                <a:latin typeface="+mj-lt"/>
                <a:cs typeface="Arial"/>
              </a:rPr>
              <a:t>and </a:t>
            </a:r>
            <a:r>
              <a:rPr lang="en-US" sz="3600" b="1" u="sng" spc="-20" dirty="0" smtClean="0">
                <a:solidFill>
                  <a:srgbClr val="4B4A41"/>
                </a:solidFill>
                <a:latin typeface="+mj-lt"/>
                <a:cs typeface="Arial"/>
              </a:rPr>
              <a:t>Intimate Relationship </a:t>
            </a:r>
            <a:r>
              <a:rPr lang="en-US" sz="3600" b="1" u="sng" spc="-235" dirty="0">
                <a:solidFill>
                  <a:srgbClr val="4B4A41"/>
                </a:solidFill>
                <a:latin typeface="+mj-lt"/>
                <a:cs typeface="Arial"/>
              </a:rPr>
              <a:t>V</a:t>
            </a:r>
            <a:r>
              <a:rPr lang="en-US" sz="3600" b="1" u="sng" spc="-20" dirty="0">
                <a:solidFill>
                  <a:srgbClr val="4B4A41"/>
                </a:solidFill>
                <a:latin typeface="+mj-lt"/>
                <a:cs typeface="Arial"/>
              </a:rPr>
              <a:t>iolence</a:t>
            </a:r>
            <a:r>
              <a:rPr lang="en-US" sz="3600" b="1" u="sng" dirty="0">
                <a:solidFill>
                  <a:srgbClr val="4B4A41"/>
                </a:solidFill>
                <a:latin typeface="+mj-lt"/>
                <a:cs typeface="Arial"/>
              </a:rPr>
              <a:t> </a:t>
            </a:r>
            <a:r>
              <a:rPr lang="en-US" sz="3600" b="1" u="sng" spc="-60" dirty="0">
                <a:solidFill>
                  <a:srgbClr val="4B4A41"/>
                </a:solidFill>
                <a:latin typeface="+mj-lt"/>
                <a:cs typeface="Arial"/>
              </a:rPr>
              <a:t>Policy</a:t>
            </a:r>
            <a:endParaRPr lang="en-US" sz="3600" dirty="0" smtClean="0">
              <a:latin typeface="+mj-lt"/>
            </a:endParaRPr>
          </a:p>
        </p:txBody>
      </p:sp>
      <p:sp>
        <p:nvSpPr>
          <p:cNvPr id="5" name="object 2"/>
          <p:cNvSpPr txBox="1"/>
          <p:nvPr/>
        </p:nvSpPr>
        <p:spPr>
          <a:xfrm>
            <a:off x="994065" y="2438401"/>
            <a:ext cx="7185025" cy="2854628"/>
          </a:xfrm>
          <a:prstGeom prst="rect">
            <a:avLst/>
          </a:prstGeom>
        </p:spPr>
        <p:txBody>
          <a:bodyPr vert="horz" wrap="square" lIns="0" tIns="0" rIns="0" bIns="0" rtlCol="0">
            <a:spAutoFit/>
          </a:bodyPr>
          <a:lstStyle/>
          <a:p>
            <a:pPr marL="12700" marR="37465">
              <a:lnSpc>
                <a:spcPts val="3329"/>
              </a:lnSpc>
            </a:pPr>
            <a:r>
              <a:rPr sz="2800" spc="-65" dirty="0">
                <a:solidFill>
                  <a:srgbClr val="4B4A41"/>
                </a:solidFill>
                <a:latin typeface="Arial"/>
                <a:cs typeface="Arial"/>
              </a:rPr>
              <a:t>The University </a:t>
            </a:r>
            <a:r>
              <a:rPr sz="2800" b="1" u="sng" spc="60" dirty="0">
                <a:solidFill>
                  <a:srgbClr val="4B4A41"/>
                </a:solidFill>
                <a:latin typeface="Arial"/>
                <a:cs typeface="Arial"/>
              </a:rPr>
              <a:t>p</a:t>
            </a:r>
            <a:r>
              <a:rPr sz="2800" b="1" u="sng" spc="-20" dirty="0">
                <a:solidFill>
                  <a:srgbClr val="4B4A41"/>
                </a:solidFill>
                <a:latin typeface="Arial"/>
                <a:cs typeface="Arial"/>
              </a:rPr>
              <a:t>r</a:t>
            </a:r>
            <a:r>
              <a:rPr sz="2800" b="1" u="sng" spc="30" dirty="0">
                <a:solidFill>
                  <a:srgbClr val="4B4A41"/>
                </a:solidFill>
                <a:latin typeface="Arial"/>
                <a:cs typeface="Arial"/>
              </a:rPr>
              <a:t>ohibits</a:t>
            </a:r>
            <a:r>
              <a:rPr sz="2800" spc="-5" dirty="0">
                <a:latin typeface="Arial"/>
                <a:cs typeface="Arial"/>
              </a:rPr>
              <a:t> </a:t>
            </a:r>
            <a:r>
              <a:rPr sz="2800" spc="-55" dirty="0">
                <a:latin typeface="Arial"/>
                <a:cs typeface="Arial"/>
              </a:rPr>
              <a:t>r</a:t>
            </a:r>
            <a:r>
              <a:rPr sz="2800" dirty="0">
                <a:latin typeface="Arial"/>
                <a:cs typeface="Arial"/>
              </a:rPr>
              <a:t>etaliation</a:t>
            </a:r>
            <a:r>
              <a:rPr sz="2800" spc="-5" dirty="0">
                <a:solidFill>
                  <a:srgbClr val="0000FF"/>
                </a:solidFill>
                <a:latin typeface="Arial"/>
                <a:cs typeface="Arial"/>
              </a:rPr>
              <a:t> </a:t>
            </a:r>
            <a:r>
              <a:rPr sz="2800" dirty="0">
                <a:solidFill>
                  <a:srgbClr val="4B4A41"/>
                </a:solidFill>
                <a:latin typeface="Arial"/>
                <a:cs typeface="Arial"/>
              </a:rPr>
              <a:t>against </a:t>
            </a:r>
            <a:r>
              <a:rPr sz="2800" spc="-35" dirty="0">
                <a:solidFill>
                  <a:srgbClr val="4B4A41"/>
                </a:solidFill>
                <a:latin typeface="Arial"/>
                <a:cs typeface="Arial"/>
              </a:rPr>
              <a:t>an</a:t>
            </a:r>
            <a:r>
              <a:rPr sz="2800" spc="-20" dirty="0">
                <a:solidFill>
                  <a:srgbClr val="4B4A41"/>
                </a:solidFill>
                <a:latin typeface="Arial"/>
                <a:cs typeface="Arial"/>
              </a:rPr>
              <a:t> </a:t>
            </a:r>
            <a:r>
              <a:rPr sz="2800" spc="10" dirty="0">
                <a:solidFill>
                  <a:srgbClr val="4B4A41"/>
                </a:solidFill>
                <a:latin typeface="Arial"/>
                <a:cs typeface="Arial"/>
              </a:rPr>
              <a:t>individual</a:t>
            </a:r>
            <a:r>
              <a:rPr sz="2800" dirty="0">
                <a:solidFill>
                  <a:srgbClr val="4B4A41"/>
                </a:solidFill>
                <a:latin typeface="Arial"/>
                <a:cs typeface="Arial"/>
              </a:rPr>
              <a:t> </a:t>
            </a:r>
            <a:r>
              <a:rPr sz="2800" spc="20" dirty="0">
                <a:solidFill>
                  <a:srgbClr val="4B4A41"/>
                </a:solidFill>
                <a:latin typeface="Arial"/>
                <a:cs typeface="Arial"/>
              </a:rPr>
              <a:t>for:</a:t>
            </a:r>
            <a:endParaRPr sz="2800" dirty="0">
              <a:latin typeface="Arial"/>
              <a:cs typeface="Arial"/>
            </a:endParaRPr>
          </a:p>
          <a:p>
            <a:pPr>
              <a:lnSpc>
                <a:spcPct val="100000"/>
              </a:lnSpc>
              <a:spcBef>
                <a:spcPts val="6"/>
              </a:spcBef>
            </a:pPr>
            <a:endParaRPr sz="4000" dirty="0">
              <a:latin typeface="Times New Roman"/>
              <a:cs typeface="Times New Roman"/>
            </a:endParaRPr>
          </a:p>
          <a:p>
            <a:pPr marL="355600" indent="-342900">
              <a:lnSpc>
                <a:spcPct val="100000"/>
              </a:lnSpc>
              <a:buClr>
                <a:srgbClr val="4B4A41"/>
              </a:buClr>
              <a:buFont typeface="Arial"/>
              <a:buChar char="•"/>
              <a:tabLst>
                <a:tab pos="355600" algn="l"/>
              </a:tabLst>
            </a:pPr>
            <a:r>
              <a:rPr sz="2800" spc="-55" dirty="0">
                <a:solidFill>
                  <a:srgbClr val="4B4A41"/>
                </a:solidFill>
                <a:latin typeface="Arial"/>
                <a:cs typeface="Arial"/>
              </a:rPr>
              <a:t>r</a:t>
            </a:r>
            <a:r>
              <a:rPr sz="2800" spc="25" dirty="0">
                <a:solidFill>
                  <a:srgbClr val="4B4A41"/>
                </a:solidFill>
                <a:latin typeface="Arial"/>
                <a:cs typeface="Arial"/>
              </a:rPr>
              <a:t>eporting</a:t>
            </a:r>
            <a:r>
              <a:rPr sz="2800" dirty="0">
                <a:solidFill>
                  <a:srgbClr val="4B4A41"/>
                </a:solidFill>
                <a:latin typeface="Arial"/>
                <a:cs typeface="Arial"/>
              </a:rPr>
              <a:t> </a:t>
            </a:r>
            <a:r>
              <a:rPr sz="2800" spc="-15" dirty="0">
                <a:solidFill>
                  <a:srgbClr val="4B4A41"/>
                </a:solidFill>
                <a:latin typeface="Arial"/>
                <a:cs typeface="Arial"/>
              </a:rPr>
              <a:t>sexual</a:t>
            </a:r>
            <a:r>
              <a:rPr sz="2800" dirty="0">
                <a:solidFill>
                  <a:srgbClr val="4B4A41"/>
                </a:solidFill>
                <a:latin typeface="Arial"/>
                <a:cs typeface="Arial"/>
              </a:rPr>
              <a:t> </a:t>
            </a:r>
            <a:r>
              <a:rPr sz="2800" spc="40" dirty="0">
                <a:solidFill>
                  <a:srgbClr val="4B4A41"/>
                </a:solidFill>
                <a:latin typeface="Arial"/>
                <a:cs typeface="Arial"/>
              </a:rPr>
              <a:t>misconduct;</a:t>
            </a:r>
            <a:r>
              <a:rPr sz="2800" dirty="0">
                <a:solidFill>
                  <a:srgbClr val="4B4A41"/>
                </a:solidFill>
                <a:latin typeface="Arial"/>
                <a:cs typeface="Arial"/>
              </a:rPr>
              <a:t> </a:t>
            </a:r>
            <a:r>
              <a:rPr sz="2800" spc="20" dirty="0">
                <a:solidFill>
                  <a:srgbClr val="4B4A41"/>
                </a:solidFill>
                <a:latin typeface="Arial"/>
                <a:cs typeface="Arial"/>
              </a:rPr>
              <a:t>or</a:t>
            </a:r>
            <a:endParaRPr sz="2800" dirty="0">
              <a:latin typeface="Arial"/>
              <a:cs typeface="Arial"/>
            </a:endParaRPr>
          </a:p>
          <a:p>
            <a:pPr marL="355600" marR="5080" indent="-342900">
              <a:lnSpc>
                <a:spcPts val="3329"/>
              </a:lnSpc>
              <a:spcBef>
                <a:spcPts val="875"/>
              </a:spcBef>
              <a:buClr>
                <a:srgbClr val="4B4A41"/>
              </a:buClr>
              <a:buFont typeface="Arial"/>
              <a:buChar char="•"/>
              <a:tabLst>
                <a:tab pos="355600" algn="l"/>
              </a:tabLst>
            </a:pPr>
            <a:r>
              <a:rPr sz="2800" spc="30" dirty="0">
                <a:solidFill>
                  <a:srgbClr val="4B4A41"/>
                </a:solidFill>
                <a:latin typeface="Arial"/>
                <a:cs typeface="Arial"/>
              </a:rPr>
              <a:t>participating in </a:t>
            </a:r>
            <a:r>
              <a:rPr sz="2800" spc="-65" dirty="0">
                <a:solidFill>
                  <a:srgbClr val="4B4A41"/>
                </a:solidFill>
                <a:latin typeface="Arial"/>
                <a:cs typeface="Arial"/>
              </a:rPr>
              <a:t>a University </a:t>
            </a:r>
            <a:r>
              <a:rPr sz="2800" spc="10" dirty="0">
                <a:solidFill>
                  <a:srgbClr val="4B4A41"/>
                </a:solidFill>
                <a:latin typeface="Arial"/>
                <a:cs typeface="Arial"/>
              </a:rPr>
              <a:t>investigation </a:t>
            </a:r>
            <a:r>
              <a:rPr lang="en-US" sz="2800" spc="10" dirty="0" smtClean="0">
                <a:solidFill>
                  <a:srgbClr val="4B4A41"/>
                </a:solidFill>
                <a:latin typeface="Arial"/>
                <a:cs typeface="Arial"/>
              </a:rPr>
              <a:t>or hearings for</a:t>
            </a:r>
            <a:r>
              <a:rPr sz="2800" spc="30" dirty="0" smtClean="0">
                <a:solidFill>
                  <a:srgbClr val="4B4A41"/>
                </a:solidFill>
                <a:latin typeface="Arial"/>
                <a:cs typeface="Arial"/>
              </a:rPr>
              <a:t> </a:t>
            </a:r>
            <a:r>
              <a:rPr sz="2800" spc="-15" dirty="0">
                <a:solidFill>
                  <a:srgbClr val="4B4A41"/>
                </a:solidFill>
                <a:latin typeface="Arial"/>
                <a:cs typeface="Arial"/>
              </a:rPr>
              <a:t>sexual </a:t>
            </a:r>
            <a:r>
              <a:rPr sz="2800" spc="40" dirty="0">
                <a:solidFill>
                  <a:srgbClr val="4B4A41"/>
                </a:solidFill>
                <a:latin typeface="Arial"/>
                <a:cs typeface="Arial"/>
              </a:rPr>
              <a:t>misconduct.</a:t>
            </a:r>
            <a:endParaRPr sz="2800" dirty="0">
              <a:latin typeface="Arial"/>
              <a:cs typeface="Arial"/>
            </a:endParaRPr>
          </a:p>
        </p:txBody>
      </p:sp>
      <p:sp>
        <p:nvSpPr>
          <p:cNvPr id="2" name="Date Placeholder 1"/>
          <p:cNvSpPr>
            <a:spLocks noGrp="1"/>
          </p:cNvSpPr>
          <p:nvPr>
            <p:ph type="dt" sz="half" idx="10"/>
          </p:nvPr>
        </p:nvSpPr>
        <p:spPr/>
        <p:txBody>
          <a:bodyPr/>
          <a:lstStyle/>
          <a:p>
            <a:fld id="{C82942BC-5F58-4F76-BCA1-A2DA32BEF0F8}" type="datetime1">
              <a:rPr lang="en-US" smtClean="0"/>
              <a:t>11/1/2023</a:t>
            </a:fld>
            <a:endParaRPr lang="en-US" dirty="0"/>
          </a:p>
        </p:txBody>
      </p:sp>
    </p:spTree>
    <p:extLst>
      <p:ext uri="{BB962C8B-B14F-4D97-AF65-F5344CB8AC3E}">
        <p14:creationId xmlns:p14="http://schemas.microsoft.com/office/powerpoint/2010/main" val="1697969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229600" cy="5181600"/>
          </a:xfrm>
        </p:spPr>
        <p:txBody>
          <a:bodyPr>
            <a:normAutofit/>
          </a:bodyPr>
          <a:lstStyle/>
          <a:p>
            <a:pPr marL="0" indent="0" algn="ctr">
              <a:buNone/>
            </a:pPr>
            <a:r>
              <a:rPr lang="en-US" sz="3600" b="1" u="sng" spc="-45" dirty="0">
                <a:solidFill>
                  <a:srgbClr val="4B4A41"/>
                </a:solidFill>
                <a:cs typeface="Arial"/>
              </a:rPr>
              <a:t>Sexual </a:t>
            </a:r>
            <a:r>
              <a:rPr lang="en-US" sz="3600" b="1" u="sng" spc="-40" dirty="0">
                <a:solidFill>
                  <a:srgbClr val="4B4A41"/>
                </a:solidFill>
                <a:cs typeface="Arial"/>
              </a:rPr>
              <a:t>Assault, </a:t>
            </a:r>
            <a:r>
              <a:rPr lang="en-US" sz="3600" b="1" u="sng" spc="-20" dirty="0">
                <a:solidFill>
                  <a:srgbClr val="4B4A41"/>
                </a:solidFill>
                <a:cs typeface="Arial"/>
              </a:rPr>
              <a:t>Stalking and </a:t>
            </a:r>
            <a:r>
              <a:rPr lang="en-US" sz="3600" b="1" u="sng" spc="-20" dirty="0" smtClean="0">
                <a:solidFill>
                  <a:srgbClr val="4B4A41"/>
                </a:solidFill>
                <a:cs typeface="Arial"/>
              </a:rPr>
              <a:t>Intimate Relationship </a:t>
            </a:r>
            <a:r>
              <a:rPr lang="en-US" sz="3600" b="1" u="sng" spc="-235" dirty="0">
                <a:solidFill>
                  <a:srgbClr val="4B4A41"/>
                </a:solidFill>
                <a:cs typeface="Arial"/>
              </a:rPr>
              <a:t>V</a:t>
            </a:r>
            <a:r>
              <a:rPr lang="en-US" sz="3600" b="1" u="sng" spc="-20" dirty="0">
                <a:solidFill>
                  <a:srgbClr val="4B4A41"/>
                </a:solidFill>
                <a:cs typeface="Arial"/>
              </a:rPr>
              <a:t>iolence</a:t>
            </a:r>
            <a:r>
              <a:rPr lang="en-US" sz="3600" b="1" u="sng" dirty="0">
                <a:solidFill>
                  <a:srgbClr val="4B4A41"/>
                </a:solidFill>
                <a:cs typeface="Arial"/>
              </a:rPr>
              <a:t> </a:t>
            </a:r>
            <a:r>
              <a:rPr lang="en-US" sz="3600" b="1" u="sng" spc="-60" dirty="0">
                <a:solidFill>
                  <a:srgbClr val="4B4A41"/>
                </a:solidFill>
                <a:cs typeface="Arial"/>
              </a:rPr>
              <a:t>Policy</a:t>
            </a:r>
            <a:endParaRPr lang="en-US" sz="3600" dirty="0"/>
          </a:p>
          <a:p>
            <a:pPr marL="0" indent="0" algn="ctr">
              <a:buNone/>
            </a:pPr>
            <a:endParaRPr lang="en-US" sz="4400" dirty="0" smtClean="0"/>
          </a:p>
        </p:txBody>
      </p:sp>
      <p:sp>
        <p:nvSpPr>
          <p:cNvPr id="6" name="object 2"/>
          <p:cNvSpPr txBox="1"/>
          <p:nvPr/>
        </p:nvSpPr>
        <p:spPr>
          <a:xfrm>
            <a:off x="994063" y="2747000"/>
            <a:ext cx="7501891" cy="2354491"/>
          </a:xfrm>
          <a:prstGeom prst="rect">
            <a:avLst/>
          </a:prstGeom>
        </p:spPr>
        <p:txBody>
          <a:bodyPr vert="horz" wrap="square" lIns="0" tIns="0" rIns="0" bIns="0" rtlCol="0">
            <a:spAutoFit/>
          </a:bodyPr>
          <a:lstStyle/>
          <a:p>
            <a:pPr marL="12700">
              <a:lnSpc>
                <a:spcPct val="100000"/>
              </a:lnSpc>
            </a:pPr>
            <a:r>
              <a:rPr sz="2800" b="1" spc="-30" dirty="0">
                <a:latin typeface="Arial"/>
                <a:cs typeface="Arial"/>
              </a:rPr>
              <a:t>Sexual </a:t>
            </a:r>
            <a:r>
              <a:rPr sz="2800" b="1" spc="-15" dirty="0">
                <a:latin typeface="Arial"/>
                <a:cs typeface="Arial"/>
              </a:rPr>
              <a:t>assault</a:t>
            </a:r>
            <a:r>
              <a:rPr sz="2800" b="1" spc="-5" dirty="0">
                <a:latin typeface="Arial"/>
                <a:cs typeface="Arial"/>
              </a:rPr>
              <a:t> </a:t>
            </a:r>
            <a:r>
              <a:rPr sz="2800" dirty="0">
                <a:solidFill>
                  <a:srgbClr val="4B4A41"/>
                </a:solidFill>
                <a:latin typeface="Arial"/>
                <a:cs typeface="Arial"/>
              </a:rPr>
              <a:t>is:</a:t>
            </a:r>
            <a:endParaRPr sz="2800" dirty="0">
              <a:latin typeface="Arial"/>
              <a:cs typeface="Arial"/>
            </a:endParaRPr>
          </a:p>
          <a:p>
            <a:pPr>
              <a:lnSpc>
                <a:spcPct val="100000"/>
              </a:lnSpc>
              <a:spcBef>
                <a:spcPts val="22"/>
              </a:spcBef>
            </a:pPr>
            <a:endParaRPr sz="4100" dirty="0">
              <a:latin typeface="Times New Roman"/>
              <a:cs typeface="Times New Roman"/>
            </a:endParaRPr>
          </a:p>
          <a:p>
            <a:pPr marL="12700" marR="5080">
              <a:lnSpc>
                <a:spcPct val="100099"/>
              </a:lnSpc>
            </a:pPr>
            <a:r>
              <a:rPr sz="2800" spc="10" dirty="0">
                <a:solidFill>
                  <a:srgbClr val="4B4A41"/>
                </a:solidFill>
                <a:latin typeface="Arial"/>
                <a:cs typeface="Arial"/>
              </a:rPr>
              <a:t>Actual, </a:t>
            </a:r>
            <a:r>
              <a:rPr sz="2800" spc="40" dirty="0">
                <a:solidFill>
                  <a:srgbClr val="4B4A41"/>
                </a:solidFill>
                <a:latin typeface="Arial"/>
                <a:cs typeface="Arial"/>
              </a:rPr>
              <a:t>attempted </a:t>
            </a:r>
            <a:r>
              <a:rPr sz="2800" spc="20" dirty="0">
                <a:solidFill>
                  <a:srgbClr val="4B4A41"/>
                </a:solidFill>
                <a:latin typeface="Arial"/>
                <a:cs typeface="Arial"/>
              </a:rPr>
              <a:t>or </a:t>
            </a:r>
            <a:r>
              <a:rPr sz="2800" spc="35" dirty="0">
                <a:solidFill>
                  <a:srgbClr val="4B4A41"/>
                </a:solidFill>
                <a:latin typeface="Arial"/>
                <a:cs typeface="Arial"/>
              </a:rPr>
              <a:t>th</a:t>
            </a:r>
            <a:r>
              <a:rPr sz="2800" spc="-30" dirty="0">
                <a:solidFill>
                  <a:srgbClr val="4B4A41"/>
                </a:solidFill>
                <a:latin typeface="Arial"/>
                <a:cs typeface="Arial"/>
              </a:rPr>
              <a:t>r</a:t>
            </a:r>
            <a:r>
              <a:rPr sz="2800" spc="-15" dirty="0">
                <a:solidFill>
                  <a:srgbClr val="4B4A41"/>
                </a:solidFill>
                <a:latin typeface="Arial"/>
                <a:cs typeface="Arial"/>
              </a:rPr>
              <a:t>eatened</a:t>
            </a:r>
            <a:r>
              <a:rPr sz="2800" dirty="0">
                <a:solidFill>
                  <a:srgbClr val="4B4A41"/>
                </a:solidFill>
                <a:latin typeface="Arial"/>
                <a:cs typeface="Arial"/>
              </a:rPr>
              <a:t> </a:t>
            </a:r>
            <a:r>
              <a:rPr sz="2800" spc="-15" dirty="0">
                <a:solidFill>
                  <a:srgbClr val="4B4A41"/>
                </a:solidFill>
                <a:latin typeface="Arial"/>
                <a:cs typeface="Arial"/>
              </a:rPr>
              <a:t>sexual</a:t>
            </a:r>
            <a:r>
              <a:rPr sz="2800" dirty="0">
                <a:solidFill>
                  <a:srgbClr val="4B4A41"/>
                </a:solidFill>
                <a:latin typeface="Arial"/>
                <a:cs typeface="Arial"/>
              </a:rPr>
              <a:t> </a:t>
            </a:r>
            <a:r>
              <a:rPr sz="2800" spc="50" dirty="0">
                <a:solidFill>
                  <a:srgbClr val="4B4A41"/>
                </a:solidFill>
                <a:latin typeface="Arial"/>
                <a:cs typeface="Arial"/>
              </a:rPr>
              <a:t>contact</a:t>
            </a:r>
            <a:r>
              <a:rPr sz="2800" spc="45" dirty="0">
                <a:solidFill>
                  <a:srgbClr val="4B4A41"/>
                </a:solidFill>
                <a:latin typeface="Arial"/>
                <a:cs typeface="Arial"/>
              </a:rPr>
              <a:t> with</a:t>
            </a:r>
            <a:r>
              <a:rPr sz="2800" dirty="0">
                <a:solidFill>
                  <a:srgbClr val="4B4A41"/>
                </a:solidFill>
                <a:latin typeface="Arial"/>
                <a:cs typeface="Arial"/>
              </a:rPr>
              <a:t> another </a:t>
            </a:r>
            <a:r>
              <a:rPr sz="2800" spc="10" dirty="0">
                <a:solidFill>
                  <a:srgbClr val="4B4A41"/>
                </a:solidFill>
                <a:latin typeface="Arial"/>
                <a:cs typeface="Arial"/>
              </a:rPr>
              <a:t>person</a:t>
            </a:r>
            <a:r>
              <a:rPr sz="2800" dirty="0">
                <a:solidFill>
                  <a:srgbClr val="4B4A41"/>
                </a:solidFill>
                <a:latin typeface="Arial"/>
                <a:cs typeface="Arial"/>
              </a:rPr>
              <a:t> </a:t>
            </a:r>
            <a:r>
              <a:rPr sz="2800" spc="50" dirty="0">
                <a:solidFill>
                  <a:srgbClr val="4B4A41"/>
                </a:solidFill>
                <a:latin typeface="Arial"/>
                <a:cs typeface="Arial"/>
              </a:rPr>
              <a:t>without</a:t>
            </a:r>
            <a:r>
              <a:rPr sz="2800" dirty="0">
                <a:solidFill>
                  <a:srgbClr val="4B4A41"/>
                </a:solidFill>
                <a:latin typeface="Arial"/>
                <a:cs typeface="Arial"/>
              </a:rPr>
              <a:t> </a:t>
            </a:r>
            <a:r>
              <a:rPr sz="2800" spc="35" dirty="0">
                <a:solidFill>
                  <a:srgbClr val="4B4A41"/>
                </a:solidFill>
                <a:latin typeface="Arial"/>
                <a:cs typeface="Arial"/>
              </a:rPr>
              <a:t>that</a:t>
            </a:r>
            <a:r>
              <a:rPr sz="2800" dirty="0">
                <a:solidFill>
                  <a:srgbClr val="4B4A41"/>
                </a:solidFill>
                <a:latin typeface="Arial"/>
                <a:cs typeface="Arial"/>
              </a:rPr>
              <a:t> </a:t>
            </a:r>
            <a:r>
              <a:rPr sz="2800" spc="10" dirty="0">
                <a:solidFill>
                  <a:srgbClr val="4B4A41"/>
                </a:solidFill>
                <a:latin typeface="Arial"/>
                <a:cs typeface="Arial"/>
              </a:rPr>
              <a:t>person</a:t>
            </a:r>
            <a:r>
              <a:rPr sz="2800" spc="-55" dirty="0">
                <a:solidFill>
                  <a:srgbClr val="4B4A41"/>
                </a:solidFill>
                <a:latin typeface="Arial"/>
                <a:cs typeface="Arial"/>
              </a:rPr>
              <a:t>’</a:t>
            </a:r>
            <a:r>
              <a:rPr sz="2800" dirty="0">
                <a:solidFill>
                  <a:srgbClr val="4B4A41"/>
                </a:solidFill>
                <a:latin typeface="Arial"/>
                <a:cs typeface="Arial"/>
              </a:rPr>
              <a:t>s </a:t>
            </a:r>
            <a:r>
              <a:rPr sz="2800" spc="10" dirty="0">
                <a:solidFill>
                  <a:srgbClr val="4B4A41"/>
                </a:solidFill>
                <a:latin typeface="Arial"/>
                <a:cs typeface="Arial"/>
              </a:rPr>
              <a:t>consent.</a:t>
            </a:r>
            <a:endParaRPr sz="2800" dirty="0">
              <a:latin typeface="Arial"/>
              <a:cs typeface="Arial"/>
            </a:endParaRPr>
          </a:p>
        </p:txBody>
      </p:sp>
      <p:sp>
        <p:nvSpPr>
          <p:cNvPr id="2" name="Date Placeholder 1"/>
          <p:cNvSpPr>
            <a:spLocks noGrp="1"/>
          </p:cNvSpPr>
          <p:nvPr>
            <p:ph type="dt" sz="half" idx="10"/>
          </p:nvPr>
        </p:nvSpPr>
        <p:spPr/>
        <p:txBody>
          <a:bodyPr/>
          <a:lstStyle/>
          <a:p>
            <a:fld id="{18A2B237-D100-47A5-8A4B-BD67F30EBC6D}" type="datetime1">
              <a:rPr lang="en-US" smtClean="0"/>
              <a:t>11/1/2023</a:t>
            </a:fld>
            <a:endParaRPr lang="en-US" dirty="0"/>
          </a:p>
        </p:txBody>
      </p:sp>
    </p:spTree>
    <p:extLst>
      <p:ext uri="{BB962C8B-B14F-4D97-AF65-F5344CB8AC3E}">
        <p14:creationId xmlns:p14="http://schemas.microsoft.com/office/powerpoint/2010/main" val="1310954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229600" cy="5181600"/>
          </a:xfrm>
        </p:spPr>
        <p:txBody>
          <a:bodyPr>
            <a:normAutofit/>
          </a:bodyPr>
          <a:lstStyle/>
          <a:p>
            <a:pPr marL="0" indent="0" algn="ctr">
              <a:buNone/>
            </a:pPr>
            <a:r>
              <a:rPr lang="en-US" sz="3600" b="1" u="sng" spc="-45" dirty="0">
                <a:solidFill>
                  <a:srgbClr val="4B4A41"/>
                </a:solidFill>
                <a:cs typeface="Arial"/>
              </a:rPr>
              <a:t>Sexual </a:t>
            </a:r>
            <a:r>
              <a:rPr lang="en-US" sz="3600" b="1" u="sng" spc="-40" dirty="0">
                <a:solidFill>
                  <a:srgbClr val="4B4A41"/>
                </a:solidFill>
                <a:cs typeface="Arial"/>
              </a:rPr>
              <a:t>Assault, </a:t>
            </a:r>
            <a:r>
              <a:rPr lang="en-US" sz="3600" b="1" u="sng" spc="-20" dirty="0">
                <a:solidFill>
                  <a:srgbClr val="4B4A41"/>
                </a:solidFill>
                <a:cs typeface="Arial"/>
              </a:rPr>
              <a:t>Stalking and </a:t>
            </a:r>
            <a:r>
              <a:rPr lang="en-US" sz="3600" b="1" u="sng" spc="-20" dirty="0" smtClean="0">
                <a:solidFill>
                  <a:srgbClr val="4B4A41"/>
                </a:solidFill>
                <a:cs typeface="Arial"/>
              </a:rPr>
              <a:t>Intimate Relationship </a:t>
            </a:r>
            <a:r>
              <a:rPr lang="en-US" sz="3600" b="1" u="sng" spc="-235" dirty="0">
                <a:solidFill>
                  <a:srgbClr val="4B4A41"/>
                </a:solidFill>
                <a:cs typeface="Arial"/>
              </a:rPr>
              <a:t>V</a:t>
            </a:r>
            <a:r>
              <a:rPr lang="en-US" sz="3600" b="1" u="sng" spc="-20" dirty="0">
                <a:solidFill>
                  <a:srgbClr val="4B4A41"/>
                </a:solidFill>
                <a:cs typeface="Arial"/>
              </a:rPr>
              <a:t>iolence</a:t>
            </a:r>
            <a:r>
              <a:rPr lang="en-US" sz="3600" b="1" u="sng" dirty="0">
                <a:solidFill>
                  <a:srgbClr val="4B4A41"/>
                </a:solidFill>
                <a:cs typeface="Arial"/>
              </a:rPr>
              <a:t> </a:t>
            </a:r>
            <a:r>
              <a:rPr lang="en-US" sz="3600" b="1" u="sng" spc="-60" dirty="0">
                <a:solidFill>
                  <a:srgbClr val="4B4A41"/>
                </a:solidFill>
                <a:cs typeface="Arial"/>
              </a:rPr>
              <a:t>Policy</a:t>
            </a:r>
            <a:endParaRPr lang="en-US" sz="3600" dirty="0"/>
          </a:p>
          <a:p>
            <a:pPr marL="0" indent="0" algn="ctr">
              <a:buNone/>
            </a:pPr>
            <a:endParaRPr lang="en-US" sz="4400" dirty="0" smtClean="0"/>
          </a:p>
        </p:txBody>
      </p:sp>
      <p:sp>
        <p:nvSpPr>
          <p:cNvPr id="6" name="object 2"/>
          <p:cNvSpPr txBox="1"/>
          <p:nvPr/>
        </p:nvSpPr>
        <p:spPr>
          <a:xfrm>
            <a:off x="533400" y="1752601"/>
            <a:ext cx="8077835" cy="4416594"/>
          </a:xfrm>
          <a:prstGeom prst="rect">
            <a:avLst/>
          </a:prstGeom>
        </p:spPr>
        <p:txBody>
          <a:bodyPr vert="horz" wrap="square" lIns="0" tIns="0" rIns="0" bIns="0" rtlCol="0">
            <a:spAutoFit/>
          </a:bodyPr>
          <a:lstStyle/>
          <a:p>
            <a:pPr marL="12700" algn="just">
              <a:lnSpc>
                <a:spcPct val="100000"/>
              </a:lnSpc>
            </a:pPr>
            <a:r>
              <a:rPr sz="2200" b="1" dirty="0">
                <a:latin typeface="Arial"/>
                <a:cs typeface="Arial"/>
              </a:rPr>
              <a:t>Consent is:</a:t>
            </a:r>
          </a:p>
          <a:p>
            <a:pPr marL="12700" marR="5080" algn="just">
              <a:lnSpc>
                <a:spcPct val="100400"/>
              </a:lnSpc>
              <a:spcBef>
                <a:spcPts val="1750"/>
              </a:spcBef>
            </a:pPr>
            <a:r>
              <a:rPr sz="2200" spc="-25" dirty="0">
                <a:solidFill>
                  <a:srgbClr val="4B4A41"/>
                </a:solidFill>
                <a:latin typeface="Arial"/>
                <a:cs typeface="Arial"/>
              </a:rPr>
              <a:t>an</a:t>
            </a:r>
            <a:r>
              <a:rPr sz="2200" spc="300" dirty="0">
                <a:solidFill>
                  <a:srgbClr val="4B4A41"/>
                </a:solidFill>
                <a:latin typeface="Arial"/>
                <a:cs typeface="Arial"/>
              </a:rPr>
              <a:t> </a:t>
            </a:r>
            <a:r>
              <a:rPr sz="2200" spc="10" dirty="0">
                <a:solidFill>
                  <a:srgbClr val="4B4A41"/>
                </a:solidFill>
                <a:latin typeface="Arial"/>
                <a:cs typeface="Arial"/>
              </a:rPr>
              <a:t>informed,</a:t>
            </a:r>
            <a:r>
              <a:rPr sz="2200" spc="300" dirty="0">
                <a:solidFill>
                  <a:srgbClr val="4B4A41"/>
                </a:solidFill>
                <a:latin typeface="Arial"/>
                <a:cs typeface="Arial"/>
              </a:rPr>
              <a:t> </a:t>
            </a:r>
            <a:r>
              <a:rPr sz="2200" spc="10" dirty="0">
                <a:solidFill>
                  <a:srgbClr val="4B4A41"/>
                </a:solidFill>
                <a:latin typeface="Arial"/>
                <a:cs typeface="Arial"/>
              </a:rPr>
              <a:t>f</a:t>
            </a:r>
            <a:r>
              <a:rPr sz="2200" spc="-30" dirty="0">
                <a:solidFill>
                  <a:srgbClr val="4B4A41"/>
                </a:solidFill>
                <a:latin typeface="Arial"/>
                <a:cs typeface="Arial"/>
              </a:rPr>
              <a:t>r</a:t>
            </a:r>
            <a:r>
              <a:rPr sz="2200" spc="-35" dirty="0">
                <a:solidFill>
                  <a:srgbClr val="4B4A41"/>
                </a:solidFill>
                <a:latin typeface="Arial"/>
                <a:cs typeface="Arial"/>
              </a:rPr>
              <a:t>eely</a:t>
            </a:r>
            <a:r>
              <a:rPr sz="2200" spc="300" dirty="0">
                <a:solidFill>
                  <a:srgbClr val="4B4A41"/>
                </a:solidFill>
                <a:latin typeface="Arial"/>
                <a:cs typeface="Arial"/>
              </a:rPr>
              <a:t> </a:t>
            </a:r>
            <a:r>
              <a:rPr sz="2200" spc="10" dirty="0">
                <a:solidFill>
                  <a:srgbClr val="4B4A41"/>
                </a:solidFill>
                <a:latin typeface="Arial"/>
                <a:cs typeface="Arial"/>
              </a:rPr>
              <a:t>and</a:t>
            </a:r>
            <a:r>
              <a:rPr sz="2200" spc="300" dirty="0">
                <a:solidFill>
                  <a:srgbClr val="4B4A41"/>
                </a:solidFill>
                <a:latin typeface="Arial"/>
                <a:cs typeface="Arial"/>
              </a:rPr>
              <a:t> </a:t>
            </a:r>
            <a:r>
              <a:rPr sz="2200" spc="-50" dirty="0">
                <a:solidFill>
                  <a:srgbClr val="4B4A41"/>
                </a:solidFill>
                <a:latin typeface="Arial"/>
                <a:cs typeface="Arial"/>
              </a:rPr>
              <a:t>a</a:t>
            </a:r>
            <a:r>
              <a:rPr sz="2200" spc="-240" dirty="0">
                <a:solidFill>
                  <a:srgbClr val="4B4A41"/>
                </a:solidFill>
                <a:latin typeface="Trebuchet MS"/>
                <a:cs typeface="Trebuchet MS"/>
              </a:rPr>
              <a:t>ﬃ</a:t>
            </a:r>
            <a:r>
              <a:rPr sz="2200" dirty="0">
                <a:solidFill>
                  <a:srgbClr val="4B4A41"/>
                </a:solidFill>
                <a:latin typeface="Arial"/>
                <a:cs typeface="Arial"/>
              </a:rPr>
              <a:t>rmatively</a:t>
            </a:r>
            <a:r>
              <a:rPr sz="2200" spc="300" dirty="0">
                <a:solidFill>
                  <a:srgbClr val="4B4A41"/>
                </a:solidFill>
                <a:latin typeface="Arial"/>
                <a:cs typeface="Arial"/>
              </a:rPr>
              <a:t> </a:t>
            </a:r>
            <a:r>
              <a:rPr sz="2200" spc="20" dirty="0">
                <a:solidFill>
                  <a:srgbClr val="4B4A41"/>
                </a:solidFill>
                <a:latin typeface="Arial"/>
                <a:cs typeface="Arial"/>
              </a:rPr>
              <a:t>communicated</a:t>
            </a:r>
            <a:r>
              <a:rPr sz="2200" spc="300" dirty="0">
                <a:solidFill>
                  <a:srgbClr val="4B4A41"/>
                </a:solidFill>
                <a:latin typeface="Arial"/>
                <a:cs typeface="Arial"/>
              </a:rPr>
              <a:t> </a:t>
            </a:r>
            <a:r>
              <a:rPr sz="2200" dirty="0">
                <a:solidFill>
                  <a:srgbClr val="4B4A41"/>
                </a:solidFill>
                <a:latin typeface="Arial"/>
                <a:cs typeface="Arial"/>
              </a:rPr>
              <a:t>willingness </a:t>
            </a:r>
            <a:r>
              <a:rPr sz="2200" spc="55" dirty="0">
                <a:solidFill>
                  <a:srgbClr val="4B4A41"/>
                </a:solidFill>
                <a:latin typeface="Arial"/>
                <a:cs typeface="Arial"/>
              </a:rPr>
              <a:t>to</a:t>
            </a:r>
            <a:r>
              <a:rPr sz="2200" dirty="0">
                <a:solidFill>
                  <a:srgbClr val="4B4A41"/>
                </a:solidFill>
                <a:latin typeface="Arial"/>
                <a:cs typeface="Arial"/>
              </a:rPr>
              <a:t> </a:t>
            </a:r>
            <a:r>
              <a:rPr sz="2200" spc="-265" dirty="0">
                <a:solidFill>
                  <a:srgbClr val="4B4A41"/>
                </a:solidFill>
                <a:latin typeface="Arial"/>
                <a:cs typeface="Arial"/>
              </a:rPr>
              <a:t> </a:t>
            </a:r>
            <a:r>
              <a:rPr sz="2200" spc="15" dirty="0">
                <a:solidFill>
                  <a:srgbClr val="4B4A41"/>
                </a:solidFill>
                <a:latin typeface="Arial"/>
                <a:cs typeface="Arial"/>
              </a:rPr>
              <a:t>participate</a:t>
            </a:r>
            <a:r>
              <a:rPr sz="2200" dirty="0">
                <a:solidFill>
                  <a:srgbClr val="4B4A41"/>
                </a:solidFill>
                <a:latin typeface="Arial"/>
                <a:cs typeface="Arial"/>
              </a:rPr>
              <a:t> </a:t>
            </a:r>
            <a:r>
              <a:rPr sz="2200" spc="-265" dirty="0">
                <a:solidFill>
                  <a:srgbClr val="4B4A41"/>
                </a:solidFill>
                <a:latin typeface="Arial"/>
                <a:cs typeface="Arial"/>
              </a:rPr>
              <a:t> </a:t>
            </a:r>
            <a:r>
              <a:rPr sz="2200" dirty="0">
                <a:solidFill>
                  <a:srgbClr val="4B4A41"/>
                </a:solidFill>
                <a:latin typeface="Arial"/>
                <a:cs typeface="Arial"/>
              </a:rPr>
              <a:t>in </a:t>
            </a:r>
            <a:r>
              <a:rPr sz="2200" spc="-265" dirty="0">
                <a:solidFill>
                  <a:srgbClr val="4B4A41"/>
                </a:solidFill>
                <a:latin typeface="Arial"/>
                <a:cs typeface="Arial"/>
              </a:rPr>
              <a:t> </a:t>
            </a:r>
            <a:r>
              <a:rPr sz="2200" spc="-15" dirty="0">
                <a:solidFill>
                  <a:srgbClr val="4B4A41"/>
                </a:solidFill>
                <a:latin typeface="Arial"/>
                <a:cs typeface="Arial"/>
              </a:rPr>
              <a:t>sexual</a:t>
            </a:r>
            <a:r>
              <a:rPr sz="2200" dirty="0">
                <a:solidFill>
                  <a:srgbClr val="4B4A41"/>
                </a:solidFill>
                <a:latin typeface="Arial"/>
                <a:cs typeface="Arial"/>
              </a:rPr>
              <a:t> </a:t>
            </a:r>
            <a:r>
              <a:rPr sz="2200" spc="-265" dirty="0">
                <a:solidFill>
                  <a:srgbClr val="4B4A41"/>
                </a:solidFill>
                <a:latin typeface="Arial"/>
                <a:cs typeface="Arial"/>
              </a:rPr>
              <a:t> </a:t>
            </a:r>
            <a:r>
              <a:rPr sz="2200" spc="25" dirty="0">
                <a:solidFill>
                  <a:srgbClr val="4B4A41"/>
                </a:solidFill>
                <a:latin typeface="Arial"/>
                <a:cs typeface="Arial"/>
              </a:rPr>
              <a:t>activity</a:t>
            </a:r>
            <a:r>
              <a:rPr sz="2200" dirty="0">
                <a:solidFill>
                  <a:srgbClr val="4B4A41"/>
                </a:solidFill>
                <a:latin typeface="Arial"/>
                <a:cs typeface="Arial"/>
              </a:rPr>
              <a:t> </a:t>
            </a:r>
            <a:r>
              <a:rPr sz="2200" spc="-265" dirty="0">
                <a:solidFill>
                  <a:srgbClr val="4B4A41"/>
                </a:solidFill>
                <a:latin typeface="Arial"/>
                <a:cs typeface="Arial"/>
              </a:rPr>
              <a:t> </a:t>
            </a:r>
            <a:r>
              <a:rPr sz="2200" spc="25" dirty="0">
                <a:solidFill>
                  <a:srgbClr val="4B4A41"/>
                </a:solidFill>
                <a:latin typeface="Arial"/>
                <a:cs typeface="Arial"/>
              </a:rPr>
              <a:t>that</a:t>
            </a:r>
            <a:r>
              <a:rPr sz="2200" dirty="0">
                <a:solidFill>
                  <a:srgbClr val="4B4A41"/>
                </a:solidFill>
                <a:latin typeface="Arial"/>
                <a:cs typeface="Arial"/>
              </a:rPr>
              <a:t> </a:t>
            </a:r>
            <a:r>
              <a:rPr sz="2200" spc="-265" dirty="0">
                <a:solidFill>
                  <a:srgbClr val="4B4A41"/>
                </a:solidFill>
                <a:latin typeface="Arial"/>
                <a:cs typeface="Arial"/>
              </a:rPr>
              <a:t> </a:t>
            </a:r>
            <a:r>
              <a:rPr sz="2200" dirty="0">
                <a:solidFill>
                  <a:srgbClr val="4B4A41"/>
                </a:solidFill>
                <a:latin typeface="Arial"/>
                <a:cs typeface="Arial"/>
              </a:rPr>
              <a:t>is </a:t>
            </a:r>
            <a:r>
              <a:rPr sz="2200" spc="-265" dirty="0">
                <a:solidFill>
                  <a:srgbClr val="4B4A41"/>
                </a:solidFill>
                <a:latin typeface="Arial"/>
                <a:cs typeface="Arial"/>
              </a:rPr>
              <a:t> </a:t>
            </a:r>
            <a:r>
              <a:rPr sz="2200" spc="10" dirty="0">
                <a:solidFill>
                  <a:srgbClr val="4B4A41"/>
                </a:solidFill>
                <a:latin typeface="Arial"/>
                <a:cs typeface="Arial"/>
              </a:rPr>
              <a:t>exp</a:t>
            </a:r>
            <a:r>
              <a:rPr sz="2200" spc="-35" dirty="0">
                <a:solidFill>
                  <a:srgbClr val="4B4A41"/>
                </a:solidFill>
                <a:latin typeface="Arial"/>
                <a:cs typeface="Arial"/>
              </a:rPr>
              <a:t>r</a:t>
            </a:r>
            <a:r>
              <a:rPr sz="2200" spc="-15" dirty="0">
                <a:solidFill>
                  <a:srgbClr val="4B4A41"/>
                </a:solidFill>
                <a:latin typeface="Arial"/>
                <a:cs typeface="Arial"/>
              </a:rPr>
              <a:t>essed</a:t>
            </a:r>
            <a:r>
              <a:rPr sz="2200" dirty="0">
                <a:solidFill>
                  <a:srgbClr val="4B4A41"/>
                </a:solidFill>
                <a:latin typeface="Arial"/>
                <a:cs typeface="Arial"/>
              </a:rPr>
              <a:t> </a:t>
            </a:r>
            <a:r>
              <a:rPr sz="2200" spc="-265" dirty="0">
                <a:solidFill>
                  <a:srgbClr val="4B4A41"/>
                </a:solidFill>
                <a:latin typeface="Arial"/>
                <a:cs typeface="Arial"/>
              </a:rPr>
              <a:t> </a:t>
            </a:r>
            <a:r>
              <a:rPr sz="2200" spc="30" dirty="0">
                <a:solidFill>
                  <a:srgbClr val="4B4A41"/>
                </a:solidFill>
                <a:latin typeface="Arial"/>
                <a:cs typeface="Arial"/>
              </a:rPr>
              <a:t>by</a:t>
            </a:r>
            <a:r>
              <a:rPr sz="2200" dirty="0">
                <a:solidFill>
                  <a:srgbClr val="4B4A41"/>
                </a:solidFill>
                <a:latin typeface="Arial"/>
                <a:cs typeface="Arial"/>
              </a:rPr>
              <a:t> </a:t>
            </a:r>
            <a:r>
              <a:rPr sz="2200" spc="-265" dirty="0">
                <a:solidFill>
                  <a:srgbClr val="4B4A41"/>
                </a:solidFill>
                <a:latin typeface="Arial"/>
                <a:cs typeface="Arial"/>
              </a:rPr>
              <a:t> </a:t>
            </a:r>
            <a:r>
              <a:rPr sz="2200" spc="-10" dirty="0">
                <a:solidFill>
                  <a:srgbClr val="4B4A41"/>
                </a:solidFill>
                <a:latin typeface="Arial"/>
                <a:cs typeface="Arial"/>
              </a:rPr>
              <a:t>clear</a:t>
            </a:r>
            <a:r>
              <a:rPr sz="2200" dirty="0">
                <a:solidFill>
                  <a:srgbClr val="4B4A41"/>
                </a:solidFill>
                <a:latin typeface="Arial"/>
                <a:cs typeface="Arial"/>
              </a:rPr>
              <a:t> </a:t>
            </a:r>
            <a:r>
              <a:rPr sz="2200" spc="-265" dirty="0">
                <a:solidFill>
                  <a:srgbClr val="4B4A41"/>
                </a:solidFill>
                <a:latin typeface="Arial"/>
                <a:cs typeface="Arial"/>
              </a:rPr>
              <a:t> </a:t>
            </a:r>
            <a:r>
              <a:rPr sz="2200" spc="10" dirty="0">
                <a:solidFill>
                  <a:srgbClr val="4B4A41"/>
                </a:solidFill>
                <a:latin typeface="Arial"/>
                <a:cs typeface="Arial"/>
              </a:rPr>
              <a:t>and unambiguous</a:t>
            </a:r>
            <a:r>
              <a:rPr sz="2200" dirty="0">
                <a:solidFill>
                  <a:srgbClr val="4B4A41"/>
                </a:solidFill>
                <a:latin typeface="Arial"/>
                <a:cs typeface="Arial"/>
              </a:rPr>
              <a:t> </a:t>
            </a:r>
            <a:r>
              <a:rPr sz="2200" spc="40" dirty="0">
                <a:solidFill>
                  <a:srgbClr val="4B4A41"/>
                </a:solidFill>
                <a:latin typeface="Arial"/>
                <a:cs typeface="Arial"/>
              </a:rPr>
              <a:t>wo</a:t>
            </a:r>
            <a:r>
              <a:rPr sz="2200" spc="-20" dirty="0">
                <a:solidFill>
                  <a:srgbClr val="4B4A41"/>
                </a:solidFill>
                <a:latin typeface="Arial"/>
                <a:cs typeface="Arial"/>
              </a:rPr>
              <a:t>r</a:t>
            </a:r>
            <a:r>
              <a:rPr sz="2200" spc="30" dirty="0">
                <a:solidFill>
                  <a:srgbClr val="4B4A41"/>
                </a:solidFill>
                <a:latin typeface="Arial"/>
                <a:cs typeface="Arial"/>
              </a:rPr>
              <a:t>ds</a:t>
            </a:r>
            <a:r>
              <a:rPr sz="2200" dirty="0">
                <a:solidFill>
                  <a:srgbClr val="4B4A41"/>
                </a:solidFill>
                <a:latin typeface="Arial"/>
                <a:cs typeface="Arial"/>
              </a:rPr>
              <a:t> </a:t>
            </a:r>
            <a:r>
              <a:rPr sz="2200" spc="15" dirty="0">
                <a:solidFill>
                  <a:srgbClr val="4B4A41"/>
                </a:solidFill>
                <a:latin typeface="Arial"/>
                <a:cs typeface="Arial"/>
              </a:rPr>
              <a:t>or</a:t>
            </a:r>
            <a:r>
              <a:rPr sz="2200" dirty="0">
                <a:solidFill>
                  <a:srgbClr val="4B4A41"/>
                </a:solidFill>
                <a:latin typeface="Arial"/>
                <a:cs typeface="Arial"/>
              </a:rPr>
              <a:t> </a:t>
            </a:r>
            <a:r>
              <a:rPr sz="2200" spc="15" dirty="0">
                <a:solidFill>
                  <a:srgbClr val="4B4A41"/>
                </a:solidFill>
                <a:latin typeface="Arial"/>
                <a:cs typeface="Arial"/>
              </a:rPr>
              <a:t>actions.</a:t>
            </a:r>
            <a:endParaRPr sz="2200" dirty="0">
              <a:latin typeface="Arial"/>
              <a:cs typeface="Arial"/>
            </a:endParaRPr>
          </a:p>
          <a:p>
            <a:pPr marL="12700" algn="just">
              <a:lnSpc>
                <a:spcPct val="100000"/>
              </a:lnSpc>
              <a:spcBef>
                <a:spcPts val="1760"/>
              </a:spcBef>
            </a:pPr>
            <a:r>
              <a:rPr sz="2200" b="1" spc="-25" dirty="0">
                <a:latin typeface="Arial"/>
                <a:cs typeface="Arial"/>
              </a:rPr>
              <a:t>Clear </a:t>
            </a:r>
            <a:r>
              <a:rPr sz="2200" b="1" spc="10" dirty="0">
                <a:latin typeface="Arial"/>
                <a:cs typeface="Arial"/>
              </a:rPr>
              <a:t>and unambiguous </a:t>
            </a:r>
            <a:r>
              <a:rPr sz="2200" b="1" spc="40" dirty="0">
                <a:latin typeface="Arial"/>
                <a:cs typeface="Arial"/>
              </a:rPr>
              <a:t>wo</a:t>
            </a:r>
            <a:r>
              <a:rPr sz="2200" b="1" spc="-20" dirty="0">
                <a:latin typeface="Arial"/>
                <a:cs typeface="Arial"/>
              </a:rPr>
              <a:t>r</a:t>
            </a:r>
            <a:r>
              <a:rPr sz="2200" b="1" spc="30" dirty="0">
                <a:latin typeface="Arial"/>
                <a:cs typeface="Arial"/>
              </a:rPr>
              <a:t>ds</a:t>
            </a:r>
            <a:r>
              <a:rPr sz="2200" b="1" dirty="0">
                <a:latin typeface="Arial"/>
                <a:cs typeface="Arial"/>
              </a:rPr>
              <a:t> </a:t>
            </a:r>
            <a:r>
              <a:rPr sz="2200" b="1" spc="15" dirty="0">
                <a:latin typeface="Arial"/>
                <a:cs typeface="Arial"/>
              </a:rPr>
              <a:t>or</a:t>
            </a:r>
            <a:r>
              <a:rPr sz="2200" b="1" dirty="0">
                <a:latin typeface="Arial"/>
                <a:cs typeface="Arial"/>
              </a:rPr>
              <a:t> </a:t>
            </a:r>
            <a:r>
              <a:rPr sz="2200" b="1" spc="20" dirty="0">
                <a:latin typeface="Arial"/>
                <a:cs typeface="Arial"/>
              </a:rPr>
              <a:t>actions</a:t>
            </a:r>
            <a:r>
              <a:rPr sz="2200" b="1" dirty="0">
                <a:latin typeface="Arial"/>
                <a:cs typeface="Arial"/>
              </a:rPr>
              <a:t> </a:t>
            </a:r>
            <a:r>
              <a:rPr sz="2200" b="1" spc="-40" dirty="0">
                <a:latin typeface="Arial"/>
                <a:cs typeface="Arial"/>
              </a:rPr>
              <a:t>a</a:t>
            </a:r>
            <a:r>
              <a:rPr sz="2200" b="1" spc="-65" dirty="0">
                <a:latin typeface="Arial"/>
                <a:cs typeface="Arial"/>
              </a:rPr>
              <a:t>r</a:t>
            </a:r>
            <a:r>
              <a:rPr sz="2200" b="1" spc="-30" dirty="0">
                <a:latin typeface="Arial"/>
                <a:cs typeface="Arial"/>
              </a:rPr>
              <a:t>e:</a:t>
            </a:r>
            <a:endParaRPr sz="2200" b="1" dirty="0">
              <a:latin typeface="Arial"/>
              <a:cs typeface="Arial"/>
            </a:endParaRPr>
          </a:p>
          <a:p>
            <a:pPr>
              <a:lnSpc>
                <a:spcPct val="100000"/>
              </a:lnSpc>
              <a:spcBef>
                <a:spcPts val="25"/>
              </a:spcBef>
            </a:pPr>
            <a:endParaRPr sz="1700" dirty="0">
              <a:latin typeface="Times New Roman"/>
              <a:cs typeface="Times New Roman"/>
            </a:endParaRPr>
          </a:p>
          <a:p>
            <a:pPr marL="12700" marR="5080" algn="just">
              <a:lnSpc>
                <a:spcPts val="2600"/>
              </a:lnSpc>
            </a:pPr>
            <a:r>
              <a:rPr sz="2200" spc="10" dirty="0">
                <a:solidFill>
                  <a:srgbClr val="4B4A41"/>
                </a:solidFill>
                <a:latin typeface="Arial"/>
                <a:cs typeface="Arial"/>
              </a:rPr>
              <a:t>those </a:t>
            </a:r>
            <a:r>
              <a:rPr sz="2200" spc="65" dirty="0">
                <a:solidFill>
                  <a:srgbClr val="4B4A41"/>
                </a:solidFill>
                <a:latin typeface="Arial"/>
                <a:cs typeface="Arial"/>
              </a:rPr>
              <a:t> </a:t>
            </a:r>
            <a:r>
              <a:rPr sz="2200" spc="25" dirty="0">
                <a:solidFill>
                  <a:srgbClr val="4B4A41"/>
                </a:solidFill>
                <a:latin typeface="Arial"/>
                <a:cs typeface="Arial"/>
              </a:rPr>
              <a:t>that</a:t>
            </a:r>
            <a:r>
              <a:rPr sz="2200" dirty="0">
                <a:solidFill>
                  <a:srgbClr val="4B4A41"/>
                </a:solidFill>
                <a:latin typeface="Arial"/>
                <a:cs typeface="Arial"/>
              </a:rPr>
              <a:t> </a:t>
            </a:r>
            <a:r>
              <a:rPr sz="2200" spc="65" dirty="0">
                <a:solidFill>
                  <a:srgbClr val="4B4A41"/>
                </a:solidFill>
                <a:latin typeface="Arial"/>
                <a:cs typeface="Arial"/>
              </a:rPr>
              <a:t> </a:t>
            </a:r>
            <a:r>
              <a:rPr sz="2200" spc="-50" dirty="0">
                <a:solidFill>
                  <a:srgbClr val="4B4A41"/>
                </a:solidFill>
                <a:latin typeface="Arial"/>
                <a:cs typeface="Arial"/>
              </a:rPr>
              <a:t>a</a:t>
            </a:r>
            <a:r>
              <a:rPr sz="2200" dirty="0">
                <a:solidFill>
                  <a:srgbClr val="4B4A41"/>
                </a:solidFill>
                <a:latin typeface="Arial"/>
                <a:cs typeface="Arial"/>
              </a:rPr>
              <a:t> </a:t>
            </a:r>
            <a:r>
              <a:rPr sz="2200" spc="65" dirty="0">
                <a:solidFill>
                  <a:srgbClr val="4B4A41"/>
                </a:solidFill>
                <a:latin typeface="Arial"/>
                <a:cs typeface="Arial"/>
              </a:rPr>
              <a:t> </a:t>
            </a:r>
            <a:r>
              <a:rPr sz="2200" spc="-40" dirty="0">
                <a:solidFill>
                  <a:srgbClr val="4B4A41"/>
                </a:solidFill>
                <a:latin typeface="Arial"/>
                <a:cs typeface="Arial"/>
              </a:rPr>
              <a:t>r</a:t>
            </a:r>
            <a:r>
              <a:rPr sz="2200" spc="-15" dirty="0">
                <a:solidFill>
                  <a:srgbClr val="4B4A41"/>
                </a:solidFill>
                <a:latin typeface="Arial"/>
                <a:cs typeface="Arial"/>
              </a:rPr>
              <a:t>easonable</a:t>
            </a:r>
            <a:r>
              <a:rPr sz="2200" dirty="0">
                <a:solidFill>
                  <a:srgbClr val="4B4A41"/>
                </a:solidFill>
                <a:latin typeface="Arial"/>
                <a:cs typeface="Arial"/>
              </a:rPr>
              <a:t> </a:t>
            </a:r>
            <a:r>
              <a:rPr sz="2200" spc="65" dirty="0">
                <a:solidFill>
                  <a:srgbClr val="4B4A41"/>
                </a:solidFill>
                <a:latin typeface="Arial"/>
                <a:cs typeface="Arial"/>
              </a:rPr>
              <a:t> </a:t>
            </a:r>
            <a:r>
              <a:rPr sz="2200" spc="10" dirty="0">
                <a:solidFill>
                  <a:srgbClr val="4B4A41"/>
                </a:solidFill>
                <a:latin typeface="Arial"/>
                <a:cs typeface="Arial"/>
              </a:rPr>
              <a:t>person</a:t>
            </a:r>
            <a:r>
              <a:rPr sz="2200" dirty="0">
                <a:solidFill>
                  <a:srgbClr val="4B4A41"/>
                </a:solidFill>
                <a:latin typeface="Arial"/>
                <a:cs typeface="Arial"/>
              </a:rPr>
              <a:t> </a:t>
            </a:r>
            <a:r>
              <a:rPr sz="2200" spc="65" dirty="0">
                <a:solidFill>
                  <a:srgbClr val="4B4A41"/>
                </a:solidFill>
                <a:latin typeface="Arial"/>
                <a:cs typeface="Arial"/>
              </a:rPr>
              <a:t> </a:t>
            </a:r>
            <a:r>
              <a:rPr sz="2200" dirty="0">
                <a:solidFill>
                  <a:srgbClr val="4B4A41"/>
                </a:solidFill>
                <a:latin typeface="Arial"/>
                <a:cs typeface="Arial"/>
              </a:rPr>
              <a:t>in </a:t>
            </a:r>
            <a:r>
              <a:rPr sz="2200" spc="65" dirty="0">
                <a:solidFill>
                  <a:srgbClr val="4B4A41"/>
                </a:solidFill>
                <a:latin typeface="Arial"/>
                <a:cs typeface="Arial"/>
              </a:rPr>
              <a:t> </a:t>
            </a:r>
            <a:r>
              <a:rPr sz="2200" spc="10" dirty="0">
                <a:solidFill>
                  <a:srgbClr val="4B4A41"/>
                </a:solidFill>
                <a:latin typeface="Arial"/>
                <a:cs typeface="Arial"/>
              </a:rPr>
              <a:t>the</a:t>
            </a:r>
            <a:r>
              <a:rPr sz="2200" dirty="0">
                <a:solidFill>
                  <a:srgbClr val="4B4A41"/>
                </a:solidFill>
                <a:latin typeface="Arial"/>
                <a:cs typeface="Arial"/>
              </a:rPr>
              <a:t> </a:t>
            </a:r>
            <a:r>
              <a:rPr sz="2200" spc="65" dirty="0">
                <a:solidFill>
                  <a:srgbClr val="4B4A41"/>
                </a:solidFill>
                <a:latin typeface="Arial"/>
                <a:cs typeface="Arial"/>
              </a:rPr>
              <a:t> </a:t>
            </a:r>
            <a:r>
              <a:rPr sz="2200" spc="20" dirty="0">
                <a:solidFill>
                  <a:srgbClr val="4B4A41"/>
                </a:solidFill>
                <a:latin typeface="Arial"/>
                <a:cs typeface="Arial"/>
              </a:rPr>
              <a:t>ci</a:t>
            </a:r>
            <a:r>
              <a:rPr sz="2200" spc="-20" dirty="0">
                <a:solidFill>
                  <a:srgbClr val="4B4A41"/>
                </a:solidFill>
                <a:latin typeface="Arial"/>
                <a:cs typeface="Arial"/>
              </a:rPr>
              <a:t>r</a:t>
            </a:r>
            <a:r>
              <a:rPr sz="2200" spc="10" dirty="0">
                <a:solidFill>
                  <a:srgbClr val="4B4A41"/>
                </a:solidFill>
                <a:latin typeface="Arial"/>
                <a:cs typeface="Arial"/>
              </a:rPr>
              <a:t>cumstances</a:t>
            </a:r>
            <a:r>
              <a:rPr sz="2200" dirty="0">
                <a:solidFill>
                  <a:srgbClr val="4B4A41"/>
                </a:solidFill>
                <a:latin typeface="Arial"/>
                <a:cs typeface="Arial"/>
              </a:rPr>
              <a:t> </a:t>
            </a:r>
            <a:r>
              <a:rPr sz="2200" spc="65" dirty="0">
                <a:solidFill>
                  <a:srgbClr val="4B4A41"/>
                </a:solidFill>
                <a:latin typeface="Arial"/>
                <a:cs typeface="Arial"/>
              </a:rPr>
              <a:t> </a:t>
            </a:r>
            <a:r>
              <a:rPr sz="2200" spc="30" dirty="0">
                <a:solidFill>
                  <a:srgbClr val="4B4A41"/>
                </a:solidFill>
                <a:latin typeface="Arial"/>
                <a:cs typeface="Arial"/>
              </a:rPr>
              <a:t>would</a:t>
            </a:r>
            <a:r>
              <a:rPr sz="2200" spc="15" dirty="0">
                <a:solidFill>
                  <a:srgbClr val="4B4A41"/>
                </a:solidFill>
                <a:latin typeface="Arial"/>
                <a:cs typeface="Arial"/>
              </a:rPr>
              <a:t> </a:t>
            </a:r>
            <a:r>
              <a:rPr sz="2200" spc="-10" dirty="0">
                <a:solidFill>
                  <a:srgbClr val="4B4A41"/>
                </a:solidFill>
                <a:latin typeface="Arial"/>
                <a:cs typeface="Arial"/>
              </a:rPr>
              <a:t>believe</a:t>
            </a:r>
            <a:r>
              <a:rPr sz="2200" dirty="0">
                <a:solidFill>
                  <a:srgbClr val="4B4A41"/>
                </a:solidFill>
                <a:latin typeface="Arial"/>
                <a:cs typeface="Arial"/>
              </a:rPr>
              <a:t> </a:t>
            </a:r>
            <a:r>
              <a:rPr sz="2200" spc="-270" dirty="0">
                <a:solidFill>
                  <a:srgbClr val="4B4A41"/>
                </a:solidFill>
                <a:latin typeface="Arial"/>
                <a:cs typeface="Arial"/>
              </a:rPr>
              <a:t> </a:t>
            </a:r>
            <a:r>
              <a:rPr sz="2200" spc="20" dirty="0">
                <a:solidFill>
                  <a:srgbClr val="4B4A41"/>
                </a:solidFill>
                <a:latin typeface="Arial"/>
                <a:cs typeface="Arial"/>
              </a:rPr>
              <a:t>communicate</a:t>
            </a:r>
            <a:r>
              <a:rPr sz="2200" dirty="0">
                <a:solidFill>
                  <a:srgbClr val="4B4A41"/>
                </a:solidFill>
                <a:latin typeface="Arial"/>
                <a:cs typeface="Arial"/>
              </a:rPr>
              <a:t> </a:t>
            </a:r>
            <a:r>
              <a:rPr sz="2200" spc="-270" dirty="0">
                <a:solidFill>
                  <a:srgbClr val="4B4A41"/>
                </a:solidFill>
                <a:latin typeface="Arial"/>
                <a:cs typeface="Arial"/>
              </a:rPr>
              <a:t> </a:t>
            </a:r>
            <a:r>
              <a:rPr sz="2200" spc="-50" dirty="0">
                <a:solidFill>
                  <a:srgbClr val="4B4A41"/>
                </a:solidFill>
                <a:latin typeface="Arial"/>
                <a:cs typeface="Arial"/>
              </a:rPr>
              <a:t>a</a:t>
            </a:r>
            <a:r>
              <a:rPr sz="2200" dirty="0">
                <a:solidFill>
                  <a:srgbClr val="4B4A41"/>
                </a:solidFill>
                <a:latin typeface="Arial"/>
                <a:cs typeface="Arial"/>
              </a:rPr>
              <a:t> </a:t>
            </a:r>
            <a:r>
              <a:rPr sz="2200" spc="-270" dirty="0">
                <a:solidFill>
                  <a:srgbClr val="4B4A41"/>
                </a:solidFill>
                <a:latin typeface="Arial"/>
                <a:cs typeface="Arial"/>
              </a:rPr>
              <a:t> </a:t>
            </a:r>
            <a:r>
              <a:rPr sz="2200" dirty="0">
                <a:solidFill>
                  <a:srgbClr val="4B4A41"/>
                </a:solidFill>
                <a:latin typeface="Arial"/>
                <a:cs typeface="Arial"/>
              </a:rPr>
              <a:t>willingness </a:t>
            </a:r>
            <a:r>
              <a:rPr sz="2200" spc="-270" dirty="0">
                <a:solidFill>
                  <a:srgbClr val="4B4A41"/>
                </a:solidFill>
                <a:latin typeface="Arial"/>
                <a:cs typeface="Arial"/>
              </a:rPr>
              <a:t> </a:t>
            </a:r>
            <a:r>
              <a:rPr sz="2200" spc="55" dirty="0">
                <a:solidFill>
                  <a:srgbClr val="4B4A41"/>
                </a:solidFill>
                <a:latin typeface="Arial"/>
                <a:cs typeface="Arial"/>
              </a:rPr>
              <a:t>to</a:t>
            </a:r>
            <a:r>
              <a:rPr sz="2200" dirty="0">
                <a:solidFill>
                  <a:srgbClr val="4B4A41"/>
                </a:solidFill>
                <a:latin typeface="Arial"/>
                <a:cs typeface="Arial"/>
              </a:rPr>
              <a:t> </a:t>
            </a:r>
            <a:r>
              <a:rPr sz="2200" spc="-270" dirty="0">
                <a:solidFill>
                  <a:srgbClr val="4B4A41"/>
                </a:solidFill>
                <a:latin typeface="Arial"/>
                <a:cs typeface="Arial"/>
              </a:rPr>
              <a:t> </a:t>
            </a:r>
            <a:r>
              <a:rPr sz="2200" spc="15" dirty="0">
                <a:solidFill>
                  <a:srgbClr val="4B4A41"/>
                </a:solidFill>
                <a:latin typeface="Arial"/>
                <a:cs typeface="Arial"/>
              </a:rPr>
              <a:t>participate</a:t>
            </a:r>
            <a:r>
              <a:rPr sz="2200" dirty="0">
                <a:solidFill>
                  <a:srgbClr val="4B4A41"/>
                </a:solidFill>
                <a:latin typeface="Arial"/>
                <a:cs typeface="Arial"/>
              </a:rPr>
              <a:t> </a:t>
            </a:r>
            <a:r>
              <a:rPr sz="2200" spc="-270" dirty="0">
                <a:solidFill>
                  <a:srgbClr val="4B4A41"/>
                </a:solidFill>
                <a:latin typeface="Arial"/>
                <a:cs typeface="Arial"/>
              </a:rPr>
              <a:t> </a:t>
            </a:r>
            <a:r>
              <a:rPr sz="2200" dirty="0">
                <a:solidFill>
                  <a:srgbClr val="4B4A41"/>
                </a:solidFill>
                <a:latin typeface="Arial"/>
                <a:cs typeface="Arial"/>
              </a:rPr>
              <a:t>in </a:t>
            </a:r>
            <a:r>
              <a:rPr sz="2200" spc="-270" dirty="0">
                <a:solidFill>
                  <a:srgbClr val="4B4A41"/>
                </a:solidFill>
                <a:latin typeface="Arial"/>
                <a:cs typeface="Arial"/>
              </a:rPr>
              <a:t> </a:t>
            </a:r>
            <a:r>
              <a:rPr sz="2200" spc="-50" dirty="0">
                <a:solidFill>
                  <a:srgbClr val="4B4A41"/>
                </a:solidFill>
                <a:latin typeface="Arial"/>
                <a:cs typeface="Arial"/>
              </a:rPr>
              <a:t>a</a:t>
            </a:r>
            <a:r>
              <a:rPr sz="2200" dirty="0">
                <a:solidFill>
                  <a:srgbClr val="4B4A41"/>
                </a:solidFill>
                <a:latin typeface="Arial"/>
                <a:cs typeface="Arial"/>
              </a:rPr>
              <a:t> </a:t>
            </a:r>
            <a:r>
              <a:rPr sz="2200" spc="-270" dirty="0">
                <a:solidFill>
                  <a:srgbClr val="4B4A41"/>
                </a:solidFill>
                <a:latin typeface="Arial"/>
                <a:cs typeface="Arial"/>
              </a:rPr>
              <a:t> </a:t>
            </a:r>
            <a:r>
              <a:rPr sz="2200" spc="10" dirty="0">
                <a:solidFill>
                  <a:srgbClr val="4B4A41"/>
                </a:solidFill>
                <a:latin typeface="Arial"/>
                <a:cs typeface="Arial"/>
              </a:rPr>
              <a:t>mutually</a:t>
            </a:r>
            <a:r>
              <a:rPr sz="2200" spc="5" dirty="0">
                <a:solidFill>
                  <a:srgbClr val="4B4A41"/>
                </a:solidFill>
                <a:latin typeface="Arial"/>
                <a:cs typeface="Arial"/>
              </a:rPr>
              <a:t> </a:t>
            </a:r>
            <a:r>
              <a:rPr sz="2200" spc="-15" dirty="0">
                <a:solidFill>
                  <a:srgbClr val="4B4A41"/>
                </a:solidFill>
                <a:latin typeface="Arial"/>
                <a:cs typeface="Arial"/>
              </a:rPr>
              <a:t>ag</a:t>
            </a:r>
            <a:r>
              <a:rPr sz="2200" spc="-50" dirty="0">
                <a:solidFill>
                  <a:srgbClr val="4B4A41"/>
                </a:solidFill>
                <a:latin typeface="Arial"/>
                <a:cs typeface="Arial"/>
              </a:rPr>
              <a:t>r</a:t>
            </a:r>
            <a:r>
              <a:rPr sz="2200" spc="-15" dirty="0">
                <a:solidFill>
                  <a:srgbClr val="4B4A41"/>
                </a:solidFill>
                <a:latin typeface="Arial"/>
                <a:cs typeface="Arial"/>
              </a:rPr>
              <a:t>eed</a:t>
            </a:r>
            <a:r>
              <a:rPr sz="2200" dirty="0">
                <a:solidFill>
                  <a:srgbClr val="4B4A41"/>
                </a:solidFill>
                <a:latin typeface="Arial"/>
                <a:cs typeface="Arial"/>
              </a:rPr>
              <a:t> </a:t>
            </a:r>
            <a:r>
              <a:rPr sz="2200" spc="20" dirty="0">
                <a:solidFill>
                  <a:srgbClr val="4B4A41"/>
                </a:solidFill>
                <a:latin typeface="Arial"/>
                <a:cs typeface="Arial"/>
              </a:rPr>
              <a:t>upon</a:t>
            </a:r>
            <a:r>
              <a:rPr sz="2200" dirty="0">
                <a:solidFill>
                  <a:srgbClr val="4B4A41"/>
                </a:solidFill>
                <a:latin typeface="Arial"/>
                <a:cs typeface="Arial"/>
              </a:rPr>
              <a:t> </a:t>
            </a:r>
            <a:r>
              <a:rPr sz="2200" spc="-15" dirty="0">
                <a:solidFill>
                  <a:srgbClr val="4B4A41"/>
                </a:solidFill>
                <a:latin typeface="Arial"/>
                <a:cs typeface="Arial"/>
              </a:rPr>
              <a:t>sexual</a:t>
            </a:r>
            <a:r>
              <a:rPr sz="2200" dirty="0">
                <a:solidFill>
                  <a:srgbClr val="4B4A41"/>
                </a:solidFill>
                <a:latin typeface="Arial"/>
                <a:cs typeface="Arial"/>
              </a:rPr>
              <a:t> </a:t>
            </a:r>
            <a:r>
              <a:rPr sz="2200" spc="20" dirty="0">
                <a:solidFill>
                  <a:srgbClr val="4B4A41"/>
                </a:solidFill>
                <a:latin typeface="Arial"/>
                <a:cs typeface="Arial"/>
              </a:rPr>
              <a:t>activit</a:t>
            </a:r>
            <a:r>
              <a:rPr sz="2200" spc="-165" dirty="0">
                <a:solidFill>
                  <a:srgbClr val="4B4A41"/>
                </a:solidFill>
                <a:latin typeface="Arial"/>
                <a:cs typeface="Arial"/>
              </a:rPr>
              <a:t>y</a:t>
            </a:r>
            <a:r>
              <a:rPr sz="2200" dirty="0" smtClean="0">
                <a:solidFill>
                  <a:srgbClr val="4B4A41"/>
                </a:solidFill>
                <a:latin typeface="Arial"/>
                <a:cs typeface="Arial"/>
              </a:rPr>
              <a:t>.</a:t>
            </a:r>
            <a:endParaRPr lang="en-US" sz="2200" dirty="0" smtClean="0">
              <a:solidFill>
                <a:srgbClr val="4B4A41"/>
              </a:solidFill>
              <a:latin typeface="Arial"/>
              <a:cs typeface="Arial"/>
            </a:endParaRPr>
          </a:p>
          <a:p>
            <a:pPr marL="12700" marR="5080" algn="just">
              <a:lnSpc>
                <a:spcPts val="2600"/>
              </a:lnSpc>
            </a:pPr>
            <a:endParaRPr lang="en-US" sz="2200" dirty="0">
              <a:solidFill>
                <a:srgbClr val="4B4A41"/>
              </a:solidFill>
              <a:latin typeface="Arial"/>
              <a:cs typeface="Arial"/>
            </a:endParaRPr>
          </a:p>
          <a:p>
            <a:pPr marL="12700" marR="5080" algn="just">
              <a:lnSpc>
                <a:spcPts val="2600"/>
              </a:lnSpc>
            </a:pPr>
            <a:r>
              <a:rPr lang="en-US" sz="2200" dirty="0" smtClean="0">
                <a:solidFill>
                  <a:srgbClr val="4B4A41"/>
                </a:solidFill>
                <a:latin typeface="Arial"/>
                <a:cs typeface="Arial"/>
              </a:rPr>
              <a:t>(See Hand-out</a:t>
            </a:r>
            <a:r>
              <a:rPr lang="en-US" sz="2400" dirty="0" smtClean="0"/>
              <a:t>)</a:t>
            </a:r>
            <a:endParaRPr lang="en-US" sz="2400" dirty="0"/>
          </a:p>
          <a:p>
            <a:pPr marL="12700" marR="5080" algn="just">
              <a:lnSpc>
                <a:spcPts val="2600"/>
              </a:lnSpc>
            </a:pPr>
            <a:endParaRPr sz="2200" dirty="0">
              <a:latin typeface="Arial"/>
              <a:cs typeface="Arial"/>
            </a:endParaRPr>
          </a:p>
        </p:txBody>
      </p:sp>
      <p:sp>
        <p:nvSpPr>
          <p:cNvPr id="2" name="Date Placeholder 1"/>
          <p:cNvSpPr>
            <a:spLocks noGrp="1"/>
          </p:cNvSpPr>
          <p:nvPr>
            <p:ph type="dt" sz="half" idx="10"/>
          </p:nvPr>
        </p:nvSpPr>
        <p:spPr/>
        <p:txBody>
          <a:bodyPr/>
          <a:lstStyle/>
          <a:p>
            <a:fld id="{52E92826-9613-476A-90E5-38F00E32A14A}" type="datetime1">
              <a:rPr lang="en-US" smtClean="0"/>
              <a:t>11/1/2023</a:t>
            </a:fld>
            <a:endParaRPr lang="en-US" dirty="0"/>
          </a:p>
        </p:txBody>
      </p:sp>
    </p:spTree>
    <p:extLst>
      <p:ext uri="{BB962C8B-B14F-4D97-AF65-F5344CB8AC3E}">
        <p14:creationId xmlns:p14="http://schemas.microsoft.com/office/powerpoint/2010/main" val="1585956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229600" cy="5334000"/>
          </a:xfrm>
        </p:spPr>
        <p:txBody>
          <a:bodyPr>
            <a:normAutofit/>
          </a:bodyPr>
          <a:lstStyle/>
          <a:p>
            <a:pPr marL="0" indent="0" algn="ctr">
              <a:buNone/>
            </a:pPr>
            <a:r>
              <a:rPr lang="en-US" sz="3600" b="1" u="sng" spc="-45" dirty="0">
                <a:solidFill>
                  <a:srgbClr val="4B4A41"/>
                </a:solidFill>
                <a:cs typeface="Arial"/>
              </a:rPr>
              <a:t>Sexual </a:t>
            </a:r>
            <a:r>
              <a:rPr lang="en-US" sz="3600" b="1" u="sng" spc="-40" dirty="0">
                <a:solidFill>
                  <a:srgbClr val="4B4A41"/>
                </a:solidFill>
                <a:cs typeface="Arial"/>
              </a:rPr>
              <a:t>Assault, </a:t>
            </a:r>
            <a:r>
              <a:rPr lang="en-US" sz="3600" b="1" u="sng" spc="-20" dirty="0">
                <a:solidFill>
                  <a:srgbClr val="4B4A41"/>
                </a:solidFill>
                <a:cs typeface="Arial"/>
              </a:rPr>
              <a:t>Stalking and </a:t>
            </a:r>
            <a:r>
              <a:rPr lang="en-US" sz="3600" b="1" u="sng" spc="-20" dirty="0" smtClean="0">
                <a:solidFill>
                  <a:srgbClr val="4B4A41"/>
                </a:solidFill>
                <a:cs typeface="Arial"/>
              </a:rPr>
              <a:t>Intimate Relationship </a:t>
            </a:r>
            <a:r>
              <a:rPr lang="en-US" sz="3600" b="1" u="sng" spc="-235" dirty="0">
                <a:solidFill>
                  <a:srgbClr val="4B4A41"/>
                </a:solidFill>
                <a:cs typeface="Arial"/>
              </a:rPr>
              <a:t>V</a:t>
            </a:r>
            <a:r>
              <a:rPr lang="en-US" sz="3600" b="1" u="sng" spc="-20" dirty="0">
                <a:solidFill>
                  <a:srgbClr val="4B4A41"/>
                </a:solidFill>
                <a:cs typeface="Arial"/>
              </a:rPr>
              <a:t>iolence</a:t>
            </a:r>
            <a:r>
              <a:rPr lang="en-US" sz="3600" b="1" u="sng" dirty="0">
                <a:solidFill>
                  <a:srgbClr val="4B4A41"/>
                </a:solidFill>
                <a:cs typeface="Arial"/>
              </a:rPr>
              <a:t> </a:t>
            </a:r>
            <a:r>
              <a:rPr lang="en-US" sz="3600" b="1" u="sng" spc="-60" dirty="0">
                <a:solidFill>
                  <a:srgbClr val="4B4A41"/>
                </a:solidFill>
                <a:cs typeface="Arial"/>
              </a:rPr>
              <a:t>Policy</a:t>
            </a:r>
            <a:endParaRPr lang="en-US" sz="3600" dirty="0"/>
          </a:p>
          <a:p>
            <a:pPr marL="0" indent="0" algn="ctr">
              <a:buNone/>
            </a:pPr>
            <a:endParaRPr lang="en-US" sz="4400" dirty="0" smtClean="0"/>
          </a:p>
        </p:txBody>
      </p:sp>
      <p:sp>
        <p:nvSpPr>
          <p:cNvPr id="5" name="object 2"/>
          <p:cNvSpPr txBox="1">
            <a:spLocks/>
          </p:cNvSpPr>
          <p:nvPr/>
        </p:nvSpPr>
        <p:spPr>
          <a:xfrm>
            <a:off x="685802" y="2301127"/>
            <a:ext cx="8378535" cy="3565591"/>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spc="-50" dirty="0" smtClean="0"/>
              <a:t>The </a:t>
            </a:r>
            <a:r>
              <a:rPr lang="en-US" sz="2400" spc="15" dirty="0" smtClean="0"/>
              <a:t>following </a:t>
            </a:r>
            <a:r>
              <a:rPr lang="en-US" sz="2400" spc="25" dirty="0" smtClean="0"/>
              <a:t>factors </a:t>
            </a:r>
            <a:r>
              <a:rPr lang="en-US" sz="2400" spc="5" dirty="0" smtClean="0"/>
              <a:t>should </a:t>
            </a:r>
            <a:r>
              <a:rPr lang="en-US" sz="2400" spc="10" dirty="0" smtClean="0"/>
              <a:t>be </a:t>
            </a:r>
            <a:r>
              <a:rPr lang="en-US" sz="2400" spc="5" dirty="0" smtClean="0"/>
              <a:t>conside</a:t>
            </a:r>
            <a:r>
              <a:rPr lang="en-US" sz="2400" spc="-35" dirty="0" smtClean="0"/>
              <a:t>r</a:t>
            </a:r>
            <a:r>
              <a:rPr lang="en-US" sz="2400" spc="10" dirty="0" smtClean="0"/>
              <a:t>ed</a:t>
            </a:r>
            <a:r>
              <a:rPr lang="en-US" sz="2400" dirty="0" smtClean="0"/>
              <a:t> when </a:t>
            </a:r>
            <a:r>
              <a:rPr lang="en-US" sz="2400" spc="5" dirty="0" smtClean="0"/>
              <a:t>determining</a:t>
            </a:r>
            <a:r>
              <a:rPr lang="en-US" sz="2400" dirty="0" smtClean="0"/>
              <a:t> </a:t>
            </a:r>
            <a:r>
              <a:rPr lang="en-US" sz="2400" spc="5" dirty="0" smtClean="0"/>
              <a:t>consent:</a:t>
            </a:r>
          </a:p>
          <a:p>
            <a:pPr marL="0" indent="0">
              <a:buNone/>
            </a:pPr>
            <a:endParaRPr lang="en-US" sz="2400" dirty="0" smtClean="0"/>
          </a:p>
          <a:p>
            <a:pPr marL="355600" marR="231140">
              <a:lnSpc>
                <a:spcPct val="100800"/>
              </a:lnSpc>
              <a:buClr>
                <a:srgbClr val="4B4A41"/>
              </a:buClr>
              <a:buFont typeface="Arial"/>
              <a:buChar char="•"/>
              <a:tabLst>
                <a:tab pos="355600" algn="l"/>
              </a:tabLst>
            </a:pPr>
            <a:r>
              <a:rPr lang="en-US" sz="2400" spc="15" dirty="0" smtClean="0"/>
              <a:t>It is </a:t>
            </a:r>
            <a:r>
              <a:rPr lang="en-US" sz="2400" spc="5" dirty="0" smtClean="0"/>
              <a:t>the </a:t>
            </a:r>
            <a:r>
              <a:rPr lang="en-US" sz="2400" spc="-40" dirty="0" smtClean="0"/>
              <a:t>r</a:t>
            </a:r>
            <a:r>
              <a:rPr lang="en-US" sz="2400" spc="15" dirty="0" smtClean="0"/>
              <a:t>esponsibility</a:t>
            </a:r>
            <a:r>
              <a:rPr lang="en-US" sz="2400" dirty="0" smtClean="0"/>
              <a:t> </a:t>
            </a:r>
            <a:r>
              <a:rPr lang="en-US" sz="2400" spc="30" dirty="0" smtClean="0"/>
              <a:t>of</a:t>
            </a:r>
            <a:r>
              <a:rPr lang="en-US" sz="2400" dirty="0" smtClean="0"/>
              <a:t> </a:t>
            </a:r>
            <a:r>
              <a:rPr lang="en-US" sz="2400" spc="-15" dirty="0" smtClean="0"/>
              <a:t>each</a:t>
            </a:r>
            <a:r>
              <a:rPr lang="en-US" sz="2400" dirty="0" smtClean="0"/>
              <a:t> </a:t>
            </a:r>
            <a:r>
              <a:rPr lang="en-US" sz="2400" spc="10" dirty="0" smtClean="0"/>
              <a:t>person</a:t>
            </a:r>
            <a:r>
              <a:rPr lang="en-US" sz="2400" dirty="0" smtClean="0"/>
              <a:t> </a:t>
            </a:r>
            <a:r>
              <a:rPr lang="en-US" sz="2400" spc="20" dirty="0" smtClean="0"/>
              <a:t>who</a:t>
            </a:r>
            <a:r>
              <a:rPr lang="en-US" sz="2400" dirty="0" smtClean="0"/>
              <a:t> wishes </a:t>
            </a:r>
            <a:r>
              <a:rPr lang="en-US" sz="2400" spc="50" dirty="0" smtClean="0"/>
              <a:t>to</a:t>
            </a:r>
            <a:r>
              <a:rPr lang="en-US" sz="2400" dirty="0" smtClean="0"/>
              <a:t> </a:t>
            </a:r>
            <a:r>
              <a:rPr lang="en-US" sz="2400" spc="-15" dirty="0" smtClean="0"/>
              <a:t>engage</a:t>
            </a:r>
            <a:r>
              <a:rPr lang="en-US" sz="2400" dirty="0" smtClean="0"/>
              <a:t> in </a:t>
            </a:r>
            <a:r>
              <a:rPr lang="en-US" sz="2400" spc="5" dirty="0" smtClean="0"/>
              <a:t>the </a:t>
            </a:r>
            <a:r>
              <a:rPr lang="en-US" sz="2400" spc="-10" dirty="0" smtClean="0"/>
              <a:t>sexual</a:t>
            </a:r>
            <a:r>
              <a:rPr lang="en-US" sz="2400" dirty="0" smtClean="0"/>
              <a:t> </a:t>
            </a:r>
            <a:r>
              <a:rPr lang="en-US" sz="2400" spc="20" dirty="0" smtClean="0"/>
              <a:t>activity</a:t>
            </a:r>
            <a:r>
              <a:rPr lang="en-US" sz="2400" dirty="0" smtClean="0"/>
              <a:t> </a:t>
            </a:r>
            <a:r>
              <a:rPr lang="en-US" sz="2400" spc="50" dirty="0" smtClean="0"/>
              <a:t>to</a:t>
            </a:r>
            <a:r>
              <a:rPr lang="en-US" sz="2400" dirty="0" smtClean="0"/>
              <a:t> </a:t>
            </a:r>
            <a:r>
              <a:rPr lang="en-US" sz="2400" spc="15" dirty="0" smtClean="0"/>
              <a:t>obtain</a:t>
            </a:r>
            <a:r>
              <a:rPr lang="en-US" sz="2400" dirty="0" smtClean="0"/>
              <a:t> </a:t>
            </a:r>
            <a:r>
              <a:rPr lang="en-US" sz="2400" spc="5" dirty="0" smtClean="0"/>
              <a:t>consent.</a:t>
            </a:r>
            <a:endParaRPr lang="en-US" sz="2400" dirty="0" smtClean="0"/>
          </a:p>
          <a:p>
            <a:pPr marL="355600" marR="621030">
              <a:lnSpc>
                <a:spcPct val="100800"/>
              </a:lnSpc>
              <a:buClr>
                <a:srgbClr val="4B4A41"/>
              </a:buClr>
              <a:buFont typeface="Arial"/>
              <a:buChar char="•"/>
              <a:tabLst>
                <a:tab pos="355600" algn="l"/>
              </a:tabLst>
            </a:pPr>
            <a:r>
              <a:rPr lang="en-US" sz="2400" spc="-40" dirty="0" smtClean="0"/>
              <a:t>A </a:t>
            </a:r>
            <a:r>
              <a:rPr lang="en-US" sz="2400" spc="15" dirty="0" smtClean="0"/>
              <a:t>lack </a:t>
            </a:r>
            <a:r>
              <a:rPr lang="en-US" sz="2400" spc="30" dirty="0" smtClean="0"/>
              <a:t>of </a:t>
            </a:r>
            <a:r>
              <a:rPr lang="en-US" sz="2400" spc="40" dirty="0" smtClean="0"/>
              <a:t>p</a:t>
            </a:r>
            <a:r>
              <a:rPr lang="en-US" sz="2400" spc="-15" dirty="0" smtClean="0"/>
              <a:t>r</a:t>
            </a:r>
            <a:r>
              <a:rPr lang="en-US" sz="2400" spc="15" dirty="0" smtClean="0"/>
              <a:t>otest,</a:t>
            </a:r>
            <a:r>
              <a:rPr lang="en-US" sz="2400" dirty="0" smtClean="0"/>
              <a:t> </a:t>
            </a:r>
            <a:r>
              <a:rPr lang="en-US" sz="2400" spc="5" dirty="0" smtClean="0"/>
              <a:t>the</a:t>
            </a:r>
            <a:r>
              <a:rPr lang="en-US" sz="2400" dirty="0" smtClean="0"/>
              <a:t> absence </a:t>
            </a:r>
            <a:r>
              <a:rPr lang="en-US" sz="2400" spc="30" dirty="0" smtClean="0"/>
              <a:t>of</a:t>
            </a:r>
            <a:r>
              <a:rPr lang="en-US" sz="2400" dirty="0" smtClean="0"/>
              <a:t> </a:t>
            </a:r>
            <a:r>
              <a:rPr lang="en-US" sz="2400" spc="-40" dirty="0" smtClean="0"/>
              <a:t>r</a:t>
            </a:r>
            <a:r>
              <a:rPr lang="en-US" sz="2400" dirty="0" smtClean="0"/>
              <a:t>esistance </a:t>
            </a:r>
            <a:r>
              <a:rPr lang="en-US" sz="2400" spc="10" dirty="0" smtClean="0"/>
              <a:t>and</a:t>
            </a:r>
            <a:r>
              <a:rPr lang="en-US" sz="2400" dirty="0" smtClean="0"/>
              <a:t> </a:t>
            </a:r>
            <a:r>
              <a:rPr lang="en-US" sz="2400" spc="-10" dirty="0" smtClean="0"/>
              <a:t>silence</a:t>
            </a:r>
            <a:r>
              <a:rPr lang="en-US" sz="2400" dirty="0" smtClean="0"/>
              <a:t> </a:t>
            </a:r>
            <a:r>
              <a:rPr lang="en-US" sz="2400" spc="40" dirty="0" smtClean="0"/>
              <a:t>do</a:t>
            </a:r>
            <a:r>
              <a:rPr lang="en-US" sz="2400" dirty="0" smtClean="0"/>
              <a:t> </a:t>
            </a:r>
            <a:r>
              <a:rPr lang="en-US" sz="2400" spc="25" dirty="0" smtClean="0"/>
              <a:t>not</a:t>
            </a:r>
            <a:r>
              <a:rPr lang="en-US" sz="2400" spc="15" dirty="0" smtClean="0"/>
              <a:t> indicate</a:t>
            </a:r>
            <a:r>
              <a:rPr lang="en-US" sz="2400" dirty="0" smtClean="0"/>
              <a:t> </a:t>
            </a:r>
            <a:r>
              <a:rPr lang="en-US" sz="2400" spc="5" dirty="0" smtClean="0"/>
              <a:t>consent.</a:t>
            </a:r>
            <a:endParaRPr lang="en-US" sz="2400" dirty="0" smtClean="0"/>
          </a:p>
          <a:p>
            <a:pPr marL="355600" marR="310515">
              <a:lnSpc>
                <a:spcPts val="2320"/>
              </a:lnSpc>
              <a:spcBef>
                <a:spcPts val="1225"/>
              </a:spcBef>
              <a:buClr>
                <a:srgbClr val="4B4A41"/>
              </a:buClr>
              <a:buFont typeface="Arial"/>
              <a:buChar char="•"/>
              <a:tabLst>
                <a:tab pos="355600" algn="l"/>
              </a:tabLst>
            </a:pPr>
            <a:r>
              <a:rPr lang="en-US" sz="2400" spc="-50" dirty="0" smtClean="0"/>
              <a:t>The existence </a:t>
            </a:r>
            <a:r>
              <a:rPr lang="en-US" sz="2400" spc="30" dirty="0" smtClean="0"/>
              <a:t>of </a:t>
            </a:r>
            <a:r>
              <a:rPr lang="en-US" sz="2400" spc="-45" dirty="0" smtClean="0"/>
              <a:t>a </a:t>
            </a:r>
            <a:r>
              <a:rPr lang="en-US" sz="2400" spc="40" dirty="0" smtClean="0"/>
              <a:t>p</a:t>
            </a:r>
            <a:r>
              <a:rPr lang="en-US" sz="2400" spc="-15" dirty="0" smtClean="0"/>
              <a:t>r</a:t>
            </a:r>
            <a:r>
              <a:rPr lang="en-US" sz="2400" spc="-10" dirty="0" smtClean="0"/>
              <a:t>esent</a:t>
            </a:r>
            <a:r>
              <a:rPr lang="en-US" sz="2400" dirty="0" smtClean="0"/>
              <a:t> </a:t>
            </a:r>
            <a:r>
              <a:rPr lang="en-US" sz="2400" spc="15" dirty="0" smtClean="0"/>
              <a:t>or</a:t>
            </a:r>
            <a:r>
              <a:rPr lang="en-US" sz="2400" dirty="0" smtClean="0"/>
              <a:t> </a:t>
            </a:r>
            <a:r>
              <a:rPr lang="en-US" sz="2400" spc="15" dirty="0" smtClean="0"/>
              <a:t>past</a:t>
            </a:r>
            <a:r>
              <a:rPr lang="en-US" sz="2400" dirty="0" smtClean="0"/>
              <a:t> </a:t>
            </a:r>
            <a:r>
              <a:rPr lang="en-US" sz="2400" spc="15" dirty="0" smtClean="0"/>
              <a:t>dating</a:t>
            </a:r>
            <a:r>
              <a:rPr lang="en-US" sz="2400" dirty="0" smtClean="0"/>
              <a:t> </a:t>
            </a:r>
            <a:r>
              <a:rPr lang="en-US" sz="2400" spc="15" dirty="0" smtClean="0"/>
              <a:t>or</a:t>
            </a:r>
            <a:r>
              <a:rPr lang="en-US" sz="2400" dirty="0" smtClean="0"/>
              <a:t> </a:t>
            </a:r>
            <a:r>
              <a:rPr lang="en-US" sz="2400" spc="-40" dirty="0" smtClean="0"/>
              <a:t>r</a:t>
            </a:r>
            <a:r>
              <a:rPr lang="en-US" sz="2400" spc="20" dirty="0" smtClean="0"/>
              <a:t>omantic</a:t>
            </a:r>
            <a:r>
              <a:rPr lang="en-US" sz="2400" dirty="0" smtClean="0"/>
              <a:t> </a:t>
            </a:r>
            <a:r>
              <a:rPr lang="en-US" sz="2400" spc="-40" dirty="0" smtClean="0"/>
              <a:t>r</a:t>
            </a:r>
            <a:r>
              <a:rPr lang="en-US" sz="2400" spc="5" dirty="0" smtClean="0"/>
              <a:t>elationship does</a:t>
            </a:r>
            <a:r>
              <a:rPr lang="en-US" sz="2400" dirty="0" smtClean="0"/>
              <a:t> </a:t>
            </a:r>
            <a:r>
              <a:rPr lang="en-US" sz="2400" spc="25" dirty="0" smtClean="0"/>
              <a:t>not</a:t>
            </a:r>
            <a:r>
              <a:rPr lang="en-US" sz="2400" dirty="0" smtClean="0"/>
              <a:t> </a:t>
            </a:r>
            <a:r>
              <a:rPr lang="en-US" sz="2400" spc="15" dirty="0" smtClean="0"/>
              <a:t>imply</a:t>
            </a:r>
            <a:r>
              <a:rPr lang="en-US" sz="2400" dirty="0" smtClean="0"/>
              <a:t> </a:t>
            </a:r>
            <a:r>
              <a:rPr lang="en-US" sz="2400" spc="20" dirty="0" smtClean="0"/>
              <a:t>consent</a:t>
            </a:r>
            <a:r>
              <a:rPr lang="en-US" sz="2400" dirty="0" smtClean="0"/>
              <a:t> </a:t>
            </a:r>
            <a:r>
              <a:rPr lang="en-US" sz="2400" spc="50" dirty="0" smtClean="0"/>
              <a:t>to</a:t>
            </a:r>
            <a:r>
              <a:rPr lang="en-US" sz="2400" dirty="0" smtClean="0"/>
              <a:t> </a:t>
            </a:r>
            <a:r>
              <a:rPr lang="en-US" sz="2400" spc="15" dirty="0" smtClean="0"/>
              <a:t>futu</a:t>
            </a:r>
            <a:r>
              <a:rPr lang="en-US" sz="2400" spc="-30" dirty="0" smtClean="0"/>
              <a:t>r</a:t>
            </a:r>
            <a:r>
              <a:rPr lang="en-US" sz="2400" spc="-45" dirty="0" smtClean="0"/>
              <a:t>e</a:t>
            </a:r>
            <a:r>
              <a:rPr lang="en-US" sz="2400" dirty="0" smtClean="0"/>
              <a:t> </a:t>
            </a:r>
            <a:r>
              <a:rPr lang="en-US" sz="2400" spc="-10" dirty="0" smtClean="0"/>
              <a:t>sexual</a:t>
            </a:r>
            <a:r>
              <a:rPr lang="en-US" sz="2400" dirty="0" smtClean="0"/>
              <a:t> </a:t>
            </a:r>
            <a:r>
              <a:rPr lang="en-US" sz="2400" spc="20" dirty="0" smtClean="0"/>
              <a:t>activit</a:t>
            </a:r>
            <a:r>
              <a:rPr lang="en-US" sz="2400" spc="-150" dirty="0" smtClean="0"/>
              <a:t>y</a:t>
            </a:r>
            <a:r>
              <a:rPr lang="en-US" sz="2400" dirty="0" smtClean="0"/>
              <a:t>.</a:t>
            </a:r>
            <a:endParaRPr lang="en-US" sz="2400" dirty="0"/>
          </a:p>
        </p:txBody>
      </p:sp>
      <p:sp>
        <p:nvSpPr>
          <p:cNvPr id="2" name="Date Placeholder 1"/>
          <p:cNvSpPr>
            <a:spLocks noGrp="1"/>
          </p:cNvSpPr>
          <p:nvPr>
            <p:ph type="dt" sz="half" idx="10"/>
          </p:nvPr>
        </p:nvSpPr>
        <p:spPr/>
        <p:txBody>
          <a:bodyPr/>
          <a:lstStyle/>
          <a:p>
            <a:fld id="{82F18617-9257-4C37-9E1E-2EC2A87E7068}" type="datetime1">
              <a:rPr lang="en-US" smtClean="0"/>
              <a:t>11/1/2023</a:t>
            </a:fld>
            <a:endParaRPr lang="en-US" dirty="0"/>
          </a:p>
        </p:txBody>
      </p:sp>
    </p:spTree>
    <p:extLst>
      <p:ext uri="{BB962C8B-B14F-4D97-AF65-F5344CB8AC3E}">
        <p14:creationId xmlns:p14="http://schemas.microsoft.com/office/powerpoint/2010/main" val="61436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229600" cy="5181600"/>
          </a:xfrm>
        </p:spPr>
        <p:txBody>
          <a:bodyPr>
            <a:normAutofit/>
          </a:bodyPr>
          <a:lstStyle/>
          <a:p>
            <a:pPr marL="0" indent="0" algn="ctr">
              <a:buNone/>
            </a:pPr>
            <a:r>
              <a:rPr lang="en-US" sz="3600" b="1" u="sng" spc="-45" dirty="0">
                <a:solidFill>
                  <a:srgbClr val="4B4A41"/>
                </a:solidFill>
                <a:cs typeface="Arial"/>
              </a:rPr>
              <a:t>Sexual </a:t>
            </a:r>
            <a:r>
              <a:rPr lang="en-US" sz="3600" b="1" u="sng" spc="-40" dirty="0">
                <a:solidFill>
                  <a:srgbClr val="4B4A41"/>
                </a:solidFill>
                <a:cs typeface="Arial"/>
              </a:rPr>
              <a:t>Assault, </a:t>
            </a:r>
            <a:r>
              <a:rPr lang="en-US" sz="3600" b="1" u="sng" spc="-20" dirty="0">
                <a:solidFill>
                  <a:srgbClr val="4B4A41"/>
                </a:solidFill>
                <a:cs typeface="Arial"/>
              </a:rPr>
              <a:t>Stalking and </a:t>
            </a:r>
            <a:r>
              <a:rPr lang="en-US" sz="3600" b="1" u="sng" spc="-20" dirty="0" smtClean="0">
                <a:solidFill>
                  <a:srgbClr val="4B4A41"/>
                </a:solidFill>
                <a:cs typeface="Arial"/>
              </a:rPr>
              <a:t>Intimate Relationship </a:t>
            </a:r>
            <a:r>
              <a:rPr lang="en-US" sz="3600" b="1" u="sng" spc="-235" dirty="0">
                <a:solidFill>
                  <a:srgbClr val="4B4A41"/>
                </a:solidFill>
                <a:cs typeface="Arial"/>
              </a:rPr>
              <a:t>V</a:t>
            </a:r>
            <a:r>
              <a:rPr lang="en-US" sz="3600" b="1" u="sng" spc="-20" dirty="0">
                <a:solidFill>
                  <a:srgbClr val="4B4A41"/>
                </a:solidFill>
                <a:cs typeface="Arial"/>
              </a:rPr>
              <a:t>iolence</a:t>
            </a:r>
            <a:r>
              <a:rPr lang="en-US" sz="3600" b="1" u="sng" dirty="0">
                <a:solidFill>
                  <a:srgbClr val="4B4A41"/>
                </a:solidFill>
                <a:cs typeface="Arial"/>
              </a:rPr>
              <a:t> </a:t>
            </a:r>
            <a:r>
              <a:rPr lang="en-US" sz="3600" b="1" u="sng" spc="-60" dirty="0">
                <a:solidFill>
                  <a:srgbClr val="4B4A41"/>
                </a:solidFill>
                <a:cs typeface="Arial"/>
              </a:rPr>
              <a:t>Policy</a:t>
            </a:r>
            <a:endParaRPr lang="en-US" sz="3600" dirty="0"/>
          </a:p>
          <a:p>
            <a:pPr marL="0" indent="0" algn="ctr">
              <a:buNone/>
            </a:pPr>
            <a:endParaRPr lang="en-US" sz="4400" dirty="0" smtClean="0"/>
          </a:p>
        </p:txBody>
      </p:sp>
      <p:sp>
        <p:nvSpPr>
          <p:cNvPr id="5" name="object 2"/>
          <p:cNvSpPr txBox="1"/>
          <p:nvPr/>
        </p:nvSpPr>
        <p:spPr>
          <a:xfrm>
            <a:off x="994065" y="2232037"/>
            <a:ext cx="7816215" cy="3431709"/>
          </a:xfrm>
          <a:prstGeom prst="rect">
            <a:avLst/>
          </a:prstGeom>
        </p:spPr>
        <p:txBody>
          <a:bodyPr vert="horz" wrap="square" lIns="0" tIns="0" rIns="0" bIns="0" rtlCol="0">
            <a:spAutoFit/>
          </a:bodyPr>
          <a:lstStyle/>
          <a:p>
            <a:pPr marL="12700">
              <a:lnSpc>
                <a:spcPct val="100000"/>
              </a:lnSpc>
            </a:pPr>
            <a:r>
              <a:rPr sz="1800" b="1" spc="-35" dirty="0">
                <a:latin typeface="Arial"/>
                <a:cs typeface="Arial"/>
              </a:rPr>
              <a:t>The</a:t>
            </a:r>
            <a:r>
              <a:rPr sz="1800" b="1" spc="-55" dirty="0">
                <a:latin typeface="Arial"/>
                <a:cs typeface="Arial"/>
              </a:rPr>
              <a:t>r</a:t>
            </a:r>
            <a:r>
              <a:rPr sz="1800" b="1" spc="-40" dirty="0">
                <a:latin typeface="Arial"/>
                <a:cs typeface="Arial"/>
              </a:rPr>
              <a:t>e</a:t>
            </a:r>
            <a:r>
              <a:rPr sz="1800" b="1" dirty="0">
                <a:latin typeface="Arial"/>
                <a:cs typeface="Arial"/>
              </a:rPr>
              <a:t> is </a:t>
            </a:r>
            <a:r>
              <a:rPr sz="1800" b="1" spc="10" dirty="0">
                <a:latin typeface="Arial"/>
                <a:cs typeface="Arial"/>
              </a:rPr>
              <a:t>no</a:t>
            </a:r>
            <a:r>
              <a:rPr sz="1800" b="1" dirty="0">
                <a:latin typeface="Arial"/>
                <a:cs typeface="Arial"/>
              </a:rPr>
              <a:t> </a:t>
            </a:r>
            <a:r>
              <a:rPr sz="1800" b="1" spc="15" dirty="0">
                <a:latin typeface="Arial"/>
                <a:cs typeface="Arial"/>
              </a:rPr>
              <a:t>consent</a:t>
            </a:r>
            <a:r>
              <a:rPr sz="1800" b="1" dirty="0">
                <a:latin typeface="Arial"/>
                <a:cs typeface="Arial"/>
              </a:rPr>
              <a:t> when:</a:t>
            </a:r>
          </a:p>
          <a:p>
            <a:pPr>
              <a:lnSpc>
                <a:spcPct val="100000"/>
              </a:lnSpc>
              <a:spcBef>
                <a:spcPts val="39"/>
              </a:spcBef>
            </a:pPr>
            <a:endParaRPr sz="2550" dirty="0">
              <a:latin typeface="Times New Roman"/>
              <a:cs typeface="Times New Roman"/>
            </a:endParaRPr>
          </a:p>
          <a:p>
            <a:pPr marL="355600" indent="-342900">
              <a:lnSpc>
                <a:spcPct val="100000"/>
              </a:lnSpc>
              <a:buClr>
                <a:srgbClr val="4B4A41"/>
              </a:buClr>
              <a:buFont typeface="Arial"/>
              <a:buChar char="•"/>
              <a:tabLst>
                <a:tab pos="355600" algn="l"/>
              </a:tabLst>
            </a:pPr>
            <a:r>
              <a:rPr sz="1800" spc="-35" dirty="0">
                <a:solidFill>
                  <a:srgbClr val="4B4A41"/>
                </a:solidFill>
                <a:latin typeface="Arial"/>
                <a:cs typeface="Arial"/>
              </a:rPr>
              <a:t>The</a:t>
            </a:r>
            <a:r>
              <a:rPr sz="1800" spc="-55" dirty="0">
                <a:solidFill>
                  <a:srgbClr val="4B4A41"/>
                </a:solidFill>
                <a:latin typeface="Arial"/>
                <a:cs typeface="Arial"/>
              </a:rPr>
              <a:t>r</a:t>
            </a:r>
            <a:r>
              <a:rPr sz="1800" spc="-40" dirty="0">
                <a:solidFill>
                  <a:srgbClr val="4B4A41"/>
                </a:solidFill>
                <a:latin typeface="Arial"/>
                <a:cs typeface="Arial"/>
              </a:rPr>
              <a:t>e</a:t>
            </a:r>
            <a:r>
              <a:rPr sz="1800" dirty="0">
                <a:solidFill>
                  <a:srgbClr val="4B4A41"/>
                </a:solidFill>
                <a:latin typeface="Arial"/>
                <a:cs typeface="Arial"/>
              </a:rPr>
              <a:t> is </a:t>
            </a:r>
            <a:r>
              <a:rPr sz="1800" spc="5" dirty="0">
                <a:solidFill>
                  <a:srgbClr val="4B4A41"/>
                </a:solidFill>
                <a:latin typeface="Arial"/>
                <a:cs typeface="Arial"/>
              </a:rPr>
              <a:t>physical</a:t>
            </a:r>
            <a:r>
              <a:rPr sz="1800" dirty="0">
                <a:solidFill>
                  <a:srgbClr val="4B4A41"/>
                </a:solidFill>
                <a:latin typeface="Arial"/>
                <a:cs typeface="Arial"/>
              </a:rPr>
              <a:t> </a:t>
            </a:r>
            <a:r>
              <a:rPr sz="1800" spc="20" dirty="0">
                <a:solidFill>
                  <a:srgbClr val="4B4A41"/>
                </a:solidFill>
                <a:latin typeface="Arial"/>
                <a:cs typeface="Arial"/>
              </a:rPr>
              <a:t>fo</a:t>
            </a:r>
            <a:r>
              <a:rPr sz="1800" spc="-20" dirty="0">
                <a:solidFill>
                  <a:srgbClr val="4B4A41"/>
                </a:solidFill>
                <a:latin typeface="Arial"/>
                <a:cs typeface="Arial"/>
              </a:rPr>
              <a:t>r</a:t>
            </a:r>
            <a:r>
              <a:rPr sz="1800" spc="5" dirty="0">
                <a:solidFill>
                  <a:srgbClr val="4B4A41"/>
                </a:solidFill>
                <a:latin typeface="Arial"/>
                <a:cs typeface="Arial"/>
              </a:rPr>
              <a:t>ce,</a:t>
            </a:r>
            <a:r>
              <a:rPr sz="1800" dirty="0">
                <a:solidFill>
                  <a:srgbClr val="4B4A41"/>
                </a:solidFill>
                <a:latin typeface="Arial"/>
                <a:cs typeface="Arial"/>
              </a:rPr>
              <a:t> </a:t>
            </a:r>
            <a:r>
              <a:rPr sz="1800" spc="20" dirty="0">
                <a:solidFill>
                  <a:srgbClr val="4B4A41"/>
                </a:solidFill>
                <a:latin typeface="Arial"/>
                <a:cs typeface="Arial"/>
              </a:rPr>
              <a:t>th</a:t>
            </a:r>
            <a:r>
              <a:rPr sz="1800" spc="-20" dirty="0">
                <a:solidFill>
                  <a:srgbClr val="4B4A41"/>
                </a:solidFill>
                <a:latin typeface="Arial"/>
                <a:cs typeface="Arial"/>
              </a:rPr>
              <a:t>r</a:t>
            </a:r>
            <a:r>
              <a:rPr sz="1800" spc="-10" dirty="0">
                <a:solidFill>
                  <a:srgbClr val="4B4A41"/>
                </a:solidFill>
                <a:latin typeface="Arial"/>
                <a:cs typeface="Arial"/>
              </a:rPr>
              <a:t>eats,</a:t>
            </a:r>
            <a:r>
              <a:rPr sz="1800" dirty="0">
                <a:solidFill>
                  <a:srgbClr val="4B4A41"/>
                </a:solidFill>
                <a:latin typeface="Arial"/>
                <a:cs typeface="Arial"/>
              </a:rPr>
              <a:t> </a:t>
            </a:r>
            <a:r>
              <a:rPr sz="1800" spc="15" dirty="0">
                <a:solidFill>
                  <a:srgbClr val="4B4A41"/>
                </a:solidFill>
                <a:latin typeface="Arial"/>
                <a:cs typeface="Arial"/>
              </a:rPr>
              <a:t>intimidation</a:t>
            </a:r>
            <a:r>
              <a:rPr sz="1800" dirty="0">
                <a:solidFill>
                  <a:srgbClr val="4B4A41"/>
                </a:solidFill>
                <a:latin typeface="Arial"/>
                <a:cs typeface="Arial"/>
              </a:rPr>
              <a:t> </a:t>
            </a:r>
            <a:r>
              <a:rPr sz="1800" spc="15" dirty="0">
                <a:solidFill>
                  <a:srgbClr val="4B4A41"/>
                </a:solidFill>
                <a:latin typeface="Arial"/>
                <a:cs typeface="Arial"/>
              </a:rPr>
              <a:t>or</a:t>
            </a:r>
            <a:r>
              <a:rPr sz="1800" dirty="0">
                <a:solidFill>
                  <a:srgbClr val="4B4A41"/>
                </a:solidFill>
                <a:latin typeface="Arial"/>
                <a:cs typeface="Arial"/>
              </a:rPr>
              <a:t> </a:t>
            </a:r>
            <a:r>
              <a:rPr sz="1800" spc="5" dirty="0">
                <a:solidFill>
                  <a:srgbClr val="4B4A41"/>
                </a:solidFill>
                <a:latin typeface="Arial"/>
                <a:cs typeface="Arial"/>
              </a:rPr>
              <a:t>coe</a:t>
            </a:r>
            <a:r>
              <a:rPr sz="1800" spc="-30" dirty="0">
                <a:solidFill>
                  <a:srgbClr val="4B4A41"/>
                </a:solidFill>
                <a:latin typeface="Arial"/>
                <a:cs typeface="Arial"/>
              </a:rPr>
              <a:t>r</a:t>
            </a:r>
            <a:r>
              <a:rPr sz="1800" spc="15" dirty="0">
                <a:solidFill>
                  <a:srgbClr val="4B4A41"/>
                </a:solidFill>
                <a:latin typeface="Arial"/>
                <a:cs typeface="Arial"/>
              </a:rPr>
              <a:t>cion.</a:t>
            </a:r>
            <a:endParaRPr sz="1800" dirty="0">
              <a:latin typeface="Arial"/>
              <a:cs typeface="Arial"/>
            </a:endParaRPr>
          </a:p>
          <a:p>
            <a:pPr marL="355600" indent="-342900">
              <a:lnSpc>
                <a:spcPct val="100000"/>
              </a:lnSpc>
              <a:spcBef>
                <a:spcPts val="439"/>
              </a:spcBef>
              <a:buClr>
                <a:srgbClr val="4B4A41"/>
              </a:buClr>
              <a:buFont typeface="Arial"/>
              <a:buChar char="•"/>
              <a:tabLst>
                <a:tab pos="355600" algn="l"/>
              </a:tabLst>
            </a:pPr>
            <a:r>
              <a:rPr sz="1800" spc="-35" dirty="0">
                <a:solidFill>
                  <a:srgbClr val="4B4A41"/>
                </a:solidFill>
                <a:latin typeface="Arial"/>
                <a:cs typeface="Arial"/>
              </a:rPr>
              <a:t>The</a:t>
            </a:r>
            <a:r>
              <a:rPr sz="1800" spc="-55" dirty="0">
                <a:solidFill>
                  <a:srgbClr val="4B4A41"/>
                </a:solidFill>
                <a:latin typeface="Arial"/>
                <a:cs typeface="Arial"/>
              </a:rPr>
              <a:t>r</a:t>
            </a:r>
            <a:r>
              <a:rPr sz="1800" spc="-40" dirty="0">
                <a:solidFill>
                  <a:srgbClr val="4B4A41"/>
                </a:solidFill>
                <a:latin typeface="Arial"/>
                <a:cs typeface="Arial"/>
              </a:rPr>
              <a:t>e</a:t>
            </a:r>
            <a:r>
              <a:rPr sz="1800" dirty="0">
                <a:solidFill>
                  <a:srgbClr val="4B4A41"/>
                </a:solidFill>
                <a:latin typeface="Arial"/>
                <a:cs typeface="Arial"/>
              </a:rPr>
              <a:t> is </a:t>
            </a:r>
            <a:r>
              <a:rPr sz="1800" spc="15" dirty="0">
                <a:solidFill>
                  <a:srgbClr val="4B4A41"/>
                </a:solidFill>
                <a:latin typeface="Arial"/>
                <a:cs typeface="Arial"/>
              </a:rPr>
              <a:t>incapacitation</a:t>
            </a:r>
            <a:r>
              <a:rPr sz="1800" dirty="0">
                <a:solidFill>
                  <a:srgbClr val="4B4A41"/>
                </a:solidFill>
                <a:latin typeface="Arial"/>
                <a:cs typeface="Arial"/>
              </a:rPr>
              <a:t> </a:t>
            </a:r>
            <a:r>
              <a:rPr sz="1800" spc="10" dirty="0">
                <a:solidFill>
                  <a:srgbClr val="4B4A41"/>
                </a:solidFill>
                <a:latin typeface="Arial"/>
                <a:cs typeface="Arial"/>
              </a:rPr>
              <a:t>due</a:t>
            </a:r>
            <a:r>
              <a:rPr sz="1800" dirty="0">
                <a:solidFill>
                  <a:srgbClr val="4B4A41"/>
                </a:solidFill>
                <a:latin typeface="Arial"/>
                <a:cs typeface="Arial"/>
              </a:rPr>
              <a:t> </a:t>
            </a:r>
            <a:r>
              <a:rPr sz="1800" spc="45" dirty="0">
                <a:solidFill>
                  <a:srgbClr val="4B4A41"/>
                </a:solidFill>
                <a:latin typeface="Arial"/>
                <a:cs typeface="Arial"/>
              </a:rPr>
              <a:t>to</a:t>
            </a:r>
            <a:r>
              <a:rPr sz="1800" dirty="0">
                <a:solidFill>
                  <a:srgbClr val="4B4A41"/>
                </a:solidFill>
                <a:latin typeface="Arial"/>
                <a:cs typeface="Arial"/>
              </a:rPr>
              <a:t> </a:t>
            </a:r>
            <a:r>
              <a:rPr sz="1800" spc="5" dirty="0">
                <a:solidFill>
                  <a:srgbClr val="4B4A41"/>
                </a:solidFill>
                <a:latin typeface="Arial"/>
                <a:cs typeface="Arial"/>
              </a:rPr>
              <a:t>the</a:t>
            </a:r>
            <a:r>
              <a:rPr sz="1800" dirty="0">
                <a:solidFill>
                  <a:srgbClr val="4B4A41"/>
                </a:solidFill>
                <a:latin typeface="Arial"/>
                <a:cs typeface="Arial"/>
              </a:rPr>
              <a:t> influence </a:t>
            </a:r>
            <a:r>
              <a:rPr sz="1800" spc="30" dirty="0">
                <a:solidFill>
                  <a:srgbClr val="4B4A41"/>
                </a:solidFill>
                <a:latin typeface="Arial"/>
                <a:cs typeface="Arial"/>
              </a:rPr>
              <a:t>of</a:t>
            </a:r>
            <a:r>
              <a:rPr sz="1800" dirty="0">
                <a:solidFill>
                  <a:srgbClr val="4B4A41"/>
                </a:solidFill>
                <a:latin typeface="Arial"/>
                <a:cs typeface="Arial"/>
              </a:rPr>
              <a:t> </a:t>
            </a:r>
            <a:r>
              <a:rPr sz="1800" spc="15" dirty="0">
                <a:solidFill>
                  <a:srgbClr val="4B4A41"/>
                </a:solidFill>
                <a:latin typeface="Arial"/>
                <a:cs typeface="Arial"/>
              </a:rPr>
              <a:t>drugs</a:t>
            </a:r>
            <a:r>
              <a:rPr sz="1800" dirty="0">
                <a:solidFill>
                  <a:srgbClr val="4B4A41"/>
                </a:solidFill>
                <a:latin typeface="Arial"/>
                <a:cs typeface="Arial"/>
              </a:rPr>
              <a:t> </a:t>
            </a:r>
            <a:r>
              <a:rPr sz="1800" spc="15" dirty="0">
                <a:solidFill>
                  <a:srgbClr val="4B4A41"/>
                </a:solidFill>
                <a:latin typeface="Arial"/>
                <a:cs typeface="Arial"/>
              </a:rPr>
              <a:t>or</a:t>
            </a:r>
            <a:r>
              <a:rPr sz="1800" dirty="0">
                <a:solidFill>
                  <a:srgbClr val="4B4A41"/>
                </a:solidFill>
                <a:latin typeface="Arial"/>
                <a:cs typeface="Arial"/>
              </a:rPr>
              <a:t> </a:t>
            </a:r>
            <a:r>
              <a:rPr sz="1800" spc="5" dirty="0">
                <a:solidFill>
                  <a:srgbClr val="4B4A41"/>
                </a:solidFill>
                <a:latin typeface="Arial"/>
                <a:cs typeface="Arial"/>
              </a:rPr>
              <a:t>alcohol.</a:t>
            </a:r>
            <a:endParaRPr sz="1800" dirty="0">
              <a:latin typeface="Arial"/>
              <a:cs typeface="Arial"/>
            </a:endParaRPr>
          </a:p>
          <a:p>
            <a:pPr marL="355600" marR="397510" indent="-342900">
              <a:lnSpc>
                <a:spcPct val="100000"/>
              </a:lnSpc>
              <a:spcBef>
                <a:spcPts val="439"/>
              </a:spcBef>
              <a:buClr>
                <a:srgbClr val="4B4A41"/>
              </a:buClr>
              <a:buFont typeface="Arial"/>
              <a:buChar char="•"/>
              <a:tabLst>
                <a:tab pos="355600" algn="l"/>
              </a:tabLst>
            </a:pPr>
            <a:r>
              <a:rPr sz="1800" spc="-35" dirty="0">
                <a:solidFill>
                  <a:srgbClr val="4B4A41"/>
                </a:solidFill>
                <a:latin typeface="Arial"/>
                <a:cs typeface="Arial"/>
              </a:rPr>
              <a:t>The</a:t>
            </a:r>
            <a:r>
              <a:rPr sz="1800" spc="-55" dirty="0">
                <a:solidFill>
                  <a:srgbClr val="4B4A41"/>
                </a:solidFill>
                <a:latin typeface="Arial"/>
                <a:cs typeface="Arial"/>
              </a:rPr>
              <a:t>r</a:t>
            </a:r>
            <a:r>
              <a:rPr sz="1800" spc="-40" dirty="0">
                <a:solidFill>
                  <a:srgbClr val="4B4A41"/>
                </a:solidFill>
                <a:latin typeface="Arial"/>
                <a:cs typeface="Arial"/>
              </a:rPr>
              <a:t>e</a:t>
            </a:r>
            <a:r>
              <a:rPr sz="1800" dirty="0">
                <a:solidFill>
                  <a:srgbClr val="4B4A41"/>
                </a:solidFill>
                <a:latin typeface="Arial"/>
                <a:cs typeface="Arial"/>
              </a:rPr>
              <a:t> is </a:t>
            </a:r>
            <a:r>
              <a:rPr sz="1800" spc="5" dirty="0">
                <a:solidFill>
                  <a:srgbClr val="4B4A41"/>
                </a:solidFill>
                <a:latin typeface="Arial"/>
                <a:cs typeface="Arial"/>
              </a:rPr>
              <a:t>the</a:t>
            </a:r>
            <a:r>
              <a:rPr sz="1800" dirty="0">
                <a:solidFill>
                  <a:srgbClr val="4B4A41"/>
                </a:solidFill>
                <a:latin typeface="Arial"/>
                <a:cs typeface="Arial"/>
              </a:rPr>
              <a:t> </a:t>
            </a:r>
            <a:r>
              <a:rPr sz="1800" spc="5" dirty="0">
                <a:solidFill>
                  <a:srgbClr val="4B4A41"/>
                </a:solidFill>
                <a:latin typeface="Arial"/>
                <a:cs typeface="Arial"/>
              </a:rPr>
              <a:t>inability</a:t>
            </a:r>
            <a:r>
              <a:rPr sz="1800" dirty="0">
                <a:solidFill>
                  <a:srgbClr val="4B4A41"/>
                </a:solidFill>
                <a:latin typeface="Arial"/>
                <a:cs typeface="Arial"/>
              </a:rPr>
              <a:t> </a:t>
            </a:r>
            <a:r>
              <a:rPr sz="1800" spc="45" dirty="0">
                <a:solidFill>
                  <a:srgbClr val="4B4A41"/>
                </a:solidFill>
                <a:latin typeface="Arial"/>
                <a:cs typeface="Arial"/>
              </a:rPr>
              <a:t>to</a:t>
            </a:r>
            <a:r>
              <a:rPr sz="1800" dirty="0">
                <a:solidFill>
                  <a:srgbClr val="4B4A41"/>
                </a:solidFill>
                <a:latin typeface="Arial"/>
                <a:cs typeface="Arial"/>
              </a:rPr>
              <a:t> </a:t>
            </a:r>
            <a:r>
              <a:rPr sz="1800" spc="15" dirty="0">
                <a:solidFill>
                  <a:srgbClr val="4B4A41"/>
                </a:solidFill>
                <a:latin typeface="Arial"/>
                <a:cs typeface="Arial"/>
              </a:rPr>
              <a:t>communicate</a:t>
            </a:r>
            <a:r>
              <a:rPr sz="1800" dirty="0">
                <a:solidFill>
                  <a:srgbClr val="4B4A41"/>
                </a:solidFill>
                <a:latin typeface="Arial"/>
                <a:cs typeface="Arial"/>
              </a:rPr>
              <a:t> because </a:t>
            </a:r>
            <a:r>
              <a:rPr sz="1800" spc="30" dirty="0">
                <a:solidFill>
                  <a:srgbClr val="4B4A41"/>
                </a:solidFill>
                <a:latin typeface="Arial"/>
                <a:cs typeface="Arial"/>
              </a:rPr>
              <a:t>of</a:t>
            </a:r>
            <a:r>
              <a:rPr sz="1800" dirty="0">
                <a:solidFill>
                  <a:srgbClr val="4B4A41"/>
                </a:solidFill>
                <a:latin typeface="Arial"/>
                <a:cs typeface="Arial"/>
              </a:rPr>
              <a:t> </a:t>
            </a:r>
            <a:r>
              <a:rPr sz="1800" spc="-40" dirty="0">
                <a:solidFill>
                  <a:srgbClr val="4B4A41"/>
                </a:solidFill>
                <a:latin typeface="Arial"/>
                <a:cs typeface="Arial"/>
              </a:rPr>
              <a:t>a</a:t>
            </a:r>
            <a:r>
              <a:rPr sz="1800" dirty="0">
                <a:solidFill>
                  <a:srgbClr val="4B4A41"/>
                </a:solidFill>
                <a:latin typeface="Arial"/>
                <a:cs typeface="Arial"/>
              </a:rPr>
              <a:t> </a:t>
            </a:r>
            <a:r>
              <a:rPr sz="1800" spc="5" dirty="0">
                <a:solidFill>
                  <a:srgbClr val="4B4A41"/>
                </a:solidFill>
                <a:latin typeface="Arial"/>
                <a:cs typeface="Arial"/>
              </a:rPr>
              <a:t>physical</a:t>
            </a:r>
            <a:r>
              <a:rPr sz="1800" dirty="0">
                <a:solidFill>
                  <a:srgbClr val="4B4A41"/>
                </a:solidFill>
                <a:latin typeface="Arial"/>
                <a:cs typeface="Arial"/>
              </a:rPr>
              <a:t> </a:t>
            </a:r>
            <a:r>
              <a:rPr sz="1800" spc="15" dirty="0">
                <a:solidFill>
                  <a:srgbClr val="4B4A41"/>
                </a:solidFill>
                <a:latin typeface="Arial"/>
                <a:cs typeface="Arial"/>
              </a:rPr>
              <a:t>or</a:t>
            </a:r>
            <a:r>
              <a:rPr sz="1800" dirty="0">
                <a:solidFill>
                  <a:srgbClr val="4B4A41"/>
                </a:solidFill>
                <a:latin typeface="Arial"/>
                <a:cs typeface="Arial"/>
              </a:rPr>
              <a:t> mental </a:t>
            </a:r>
            <a:r>
              <a:rPr sz="1800" spc="20" dirty="0">
                <a:solidFill>
                  <a:srgbClr val="4B4A41"/>
                </a:solidFill>
                <a:latin typeface="Arial"/>
                <a:cs typeface="Arial"/>
              </a:rPr>
              <a:t>condition</a:t>
            </a:r>
            <a:endParaRPr sz="1800" dirty="0">
              <a:latin typeface="Arial"/>
              <a:cs typeface="Arial"/>
            </a:endParaRPr>
          </a:p>
          <a:p>
            <a:pPr marL="355600" indent="-342900">
              <a:lnSpc>
                <a:spcPct val="100000"/>
              </a:lnSpc>
              <a:spcBef>
                <a:spcPts val="370"/>
              </a:spcBef>
              <a:buClr>
                <a:srgbClr val="4B4A41"/>
              </a:buClr>
              <a:buFont typeface="Arial"/>
              <a:buChar char="•"/>
              <a:tabLst>
                <a:tab pos="355600" algn="l"/>
              </a:tabLst>
            </a:pPr>
            <a:r>
              <a:rPr sz="1800" spc="-25" dirty="0">
                <a:solidFill>
                  <a:srgbClr val="4B4A41"/>
                </a:solidFill>
                <a:latin typeface="Arial"/>
                <a:cs typeface="Arial"/>
              </a:rPr>
              <a:t>An </a:t>
            </a:r>
            <a:r>
              <a:rPr sz="1800" spc="5" dirty="0">
                <a:solidFill>
                  <a:srgbClr val="4B4A41"/>
                </a:solidFill>
                <a:latin typeface="Arial"/>
                <a:cs typeface="Arial"/>
              </a:rPr>
              <a:t>individual is </a:t>
            </a:r>
            <a:r>
              <a:rPr sz="1800" spc="-10" dirty="0">
                <a:solidFill>
                  <a:srgbClr val="4B4A41"/>
                </a:solidFill>
                <a:latin typeface="Arial"/>
                <a:cs typeface="Arial"/>
              </a:rPr>
              <a:t>asleep, </a:t>
            </a:r>
            <a:r>
              <a:rPr sz="1800" spc="5" dirty="0">
                <a:solidFill>
                  <a:srgbClr val="4B4A41"/>
                </a:solidFill>
                <a:latin typeface="Arial"/>
                <a:cs typeface="Arial"/>
              </a:rPr>
              <a:t>unconscious </a:t>
            </a:r>
            <a:r>
              <a:rPr sz="1800" spc="15" dirty="0">
                <a:solidFill>
                  <a:srgbClr val="4B4A41"/>
                </a:solidFill>
                <a:latin typeface="Arial"/>
                <a:cs typeface="Arial"/>
              </a:rPr>
              <a:t>or involuntarily </a:t>
            </a:r>
            <a:r>
              <a:rPr sz="1800" spc="5" dirty="0">
                <a:solidFill>
                  <a:srgbClr val="4B4A41"/>
                </a:solidFill>
                <a:latin typeface="Arial"/>
                <a:cs typeface="Arial"/>
              </a:rPr>
              <a:t>physically </a:t>
            </a:r>
            <a:r>
              <a:rPr sz="1800" spc="-35" dirty="0">
                <a:solidFill>
                  <a:srgbClr val="4B4A41"/>
                </a:solidFill>
                <a:latin typeface="Arial"/>
                <a:cs typeface="Arial"/>
              </a:rPr>
              <a:t>r</a:t>
            </a:r>
            <a:r>
              <a:rPr sz="1800" dirty="0">
                <a:solidFill>
                  <a:srgbClr val="4B4A41"/>
                </a:solidFill>
                <a:latin typeface="Arial"/>
                <a:cs typeface="Arial"/>
              </a:rPr>
              <a:t>estrained.</a:t>
            </a:r>
            <a:endParaRPr sz="1800" dirty="0">
              <a:latin typeface="Arial"/>
              <a:cs typeface="Arial"/>
            </a:endParaRPr>
          </a:p>
          <a:p>
            <a:pPr marL="355600" marR="249554" indent="-342900">
              <a:lnSpc>
                <a:spcPct val="100000"/>
              </a:lnSpc>
              <a:spcBef>
                <a:spcPts val="440"/>
              </a:spcBef>
              <a:buClr>
                <a:srgbClr val="4B4A41"/>
              </a:buClr>
              <a:buFont typeface="Arial"/>
              <a:buChar char="•"/>
              <a:tabLst>
                <a:tab pos="355600" algn="l"/>
              </a:tabLst>
            </a:pPr>
            <a:r>
              <a:rPr sz="1800" spc="-25" dirty="0">
                <a:solidFill>
                  <a:srgbClr val="4B4A41"/>
                </a:solidFill>
                <a:latin typeface="Arial"/>
                <a:cs typeface="Arial"/>
              </a:rPr>
              <a:t>An </a:t>
            </a:r>
            <a:r>
              <a:rPr sz="1800" spc="5" dirty="0">
                <a:solidFill>
                  <a:srgbClr val="4B4A41"/>
                </a:solidFill>
                <a:latin typeface="Arial"/>
                <a:cs typeface="Arial"/>
              </a:rPr>
              <a:t>individual is </a:t>
            </a:r>
            <a:r>
              <a:rPr sz="1800" spc="-10" dirty="0">
                <a:solidFill>
                  <a:srgbClr val="4B4A41"/>
                </a:solidFill>
                <a:latin typeface="Arial"/>
                <a:cs typeface="Arial"/>
              </a:rPr>
              <a:t>unable </a:t>
            </a:r>
            <a:r>
              <a:rPr sz="1800" spc="45" dirty="0">
                <a:solidFill>
                  <a:srgbClr val="4B4A41"/>
                </a:solidFill>
                <a:latin typeface="Arial"/>
                <a:cs typeface="Arial"/>
              </a:rPr>
              <a:t>to </a:t>
            </a:r>
            <a:r>
              <a:rPr sz="1800" spc="5" dirty="0">
                <a:solidFill>
                  <a:srgbClr val="4B4A41"/>
                </a:solidFill>
                <a:latin typeface="Arial"/>
                <a:cs typeface="Arial"/>
              </a:rPr>
              <a:t>understand the natu</a:t>
            </a:r>
            <a:r>
              <a:rPr sz="1800" spc="-35" dirty="0">
                <a:solidFill>
                  <a:srgbClr val="4B4A41"/>
                </a:solidFill>
                <a:latin typeface="Arial"/>
                <a:cs typeface="Arial"/>
              </a:rPr>
              <a:t>r</a:t>
            </a:r>
            <a:r>
              <a:rPr sz="1800" spc="-40" dirty="0">
                <a:solidFill>
                  <a:srgbClr val="4B4A41"/>
                </a:solidFill>
                <a:latin typeface="Arial"/>
                <a:cs typeface="Arial"/>
              </a:rPr>
              <a:t>e</a:t>
            </a:r>
            <a:r>
              <a:rPr sz="1800" dirty="0">
                <a:solidFill>
                  <a:srgbClr val="4B4A41"/>
                </a:solidFill>
                <a:latin typeface="Arial"/>
                <a:cs typeface="Arial"/>
              </a:rPr>
              <a:t> </a:t>
            </a:r>
            <a:r>
              <a:rPr sz="1800" spc="15" dirty="0">
                <a:solidFill>
                  <a:srgbClr val="4B4A41"/>
                </a:solidFill>
                <a:latin typeface="Arial"/>
                <a:cs typeface="Arial"/>
              </a:rPr>
              <a:t>or</a:t>
            </a:r>
            <a:r>
              <a:rPr sz="1800" dirty="0">
                <a:solidFill>
                  <a:srgbClr val="4B4A41"/>
                </a:solidFill>
                <a:latin typeface="Arial"/>
                <a:cs typeface="Arial"/>
              </a:rPr>
              <a:t> </a:t>
            </a:r>
            <a:r>
              <a:rPr sz="1800" spc="5" dirty="0">
                <a:solidFill>
                  <a:srgbClr val="4B4A41"/>
                </a:solidFill>
                <a:latin typeface="Arial"/>
                <a:cs typeface="Arial"/>
              </a:rPr>
              <a:t>extent</a:t>
            </a:r>
            <a:r>
              <a:rPr sz="1800" dirty="0">
                <a:solidFill>
                  <a:srgbClr val="4B4A41"/>
                </a:solidFill>
                <a:latin typeface="Arial"/>
                <a:cs typeface="Arial"/>
              </a:rPr>
              <a:t> </a:t>
            </a:r>
            <a:r>
              <a:rPr sz="1800" spc="30" dirty="0">
                <a:solidFill>
                  <a:srgbClr val="4B4A41"/>
                </a:solidFill>
                <a:latin typeface="Arial"/>
                <a:cs typeface="Arial"/>
              </a:rPr>
              <a:t>of</a:t>
            </a:r>
            <a:r>
              <a:rPr sz="1800" dirty="0">
                <a:solidFill>
                  <a:srgbClr val="4B4A41"/>
                </a:solidFill>
                <a:latin typeface="Arial"/>
                <a:cs typeface="Arial"/>
              </a:rPr>
              <a:t> </a:t>
            </a:r>
            <a:r>
              <a:rPr sz="1800" spc="5" dirty="0">
                <a:solidFill>
                  <a:srgbClr val="4B4A41"/>
                </a:solidFill>
                <a:latin typeface="Arial"/>
                <a:cs typeface="Arial"/>
              </a:rPr>
              <a:t>the</a:t>
            </a:r>
            <a:r>
              <a:rPr sz="1800" dirty="0">
                <a:solidFill>
                  <a:srgbClr val="4B4A41"/>
                </a:solidFill>
                <a:latin typeface="Arial"/>
                <a:cs typeface="Arial"/>
              </a:rPr>
              <a:t> </a:t>
            </a:r>
            <a:r>
              <a:rPr sz="1800" spc="-10" dirty="0">
                <a:solidFill>
                  <a:srgbClr val="4B4A41"/>
                </a:solidFill>
                <a:latin typeface="Arial"/>
                <a:cs typeface="Arial"/>
              </a:rPr>
              <a:t>sexual</a:t>
            </a:r>
            <a:r>
              <a:rPr sz="1800" spc="-5" dirty="0">
                <a:solidFill>
                  <a:srgbClr val="4B4A41"/>
                </a:solidFill>
                <a:latin typeface="Arial"/>
                <a:cs typeface="Arial"/>
              </a:rPr>
              <a:t> </a:t>
            </a:r>
            <a:r>
              <a:rPr sz="1800" spc="5" dirty="0">
                <a:solidFill>
                  <a:srgbClr val="4B4A41"/>
                </a:solidFill>
                <a:latin typeface="Arial"/>
                <a:cs typeface="Arial"/>
              </a:rPr>
              <a:t>situation</a:t>
            </a:r>
            <a:r>
              <a:rPr sz="1800" dirty="0">
                <a:solidFill>
                  <a:srgbClr val="4B4A41"/>
                </a:solidFill>
                <a:latin typeface="Arial"/>
                <a:cs typeface="Arial"/>
              </a:rPr>
              <a:t> because </a:t>
            </a:r>
            <a:r>
              <a:rPr sz="1800" spc="30" dirty="0">
                <a:solidFill>
                  <a:srgbClr val="4B4A41"/>
                </a:solidFill>
                <a:latin typeface="Arial"/>
                <a:cs typeface="Arial"/>
              </a:rPr>
              <a:t>of</a:t>
            </a:r>
            <a:r>
              <a:rPr sz="1800" dirty="0">
                <a:solidFill>
                  <a:srgbClr val="4B4A41"/>
                </a:solidFill>
                <a:latin typeface="Arial"/>
                <a:cs typeface="Arial"/>
              </a:rPr>
              <a:t> mental </a:t>
            </a:r>
            <a:r>
              <a:rPr sz="1800" spc="15" dirty="0">
                <a:solidFill>
                  <a:srgbClr val="4B4A41"/>
                </a:solidFill>
                <a:latin typeface="Arial"/>
                <a:cs typeface="Arial"/>
              </a:rPr>
              <a:t>or</a:t>
            </a:r>
            <a:r>
              <a:rPr sz="1800" dirty="0">
                <a:solidFill>
                  <a:srgbClr val="4B4A41"/>
                </a:solidFill>
                <a:latin typeface="Arial"/>
                <a:cs typeface="Arial"/>
              </a:rPr>
              <a:t> </a:t>
            </a:r>
            <a:r>
              <a:rPr sz="1800" spc="5" dirty="0">
                <a:solidFill>
                  <a:srgbClr val="4B4A41"/>
                </a:solidFill>
                <a:latin typeface="Arial"/>
                <a:cs typeface="Arial"/>
              </a:rPr>
              <a:t>physical</a:t>
            </a:r>
            <a:r>
              <a:rPr sz="1800" dirty="0">
                <a:solidFill>
                  <a:srgbClr val="4B4A41"/>
                </a:solidFill>
                <a:latin typeface="Arial"/>
                <a:cs typeface="Arial"/>
              </a:rPr>
              <a:t> </a:t>
            </a:r>
            <a:r>
              <a:rPr sz="1800" spc="15" dirty="0">
                <a:solidFill>
                  <a:srgbClr val="4B4A41"/>
                </a:solidFill>
                <a:latin typeface="Arial"/>
                <a:cs typeface="Arial"/>
              </a:rPr>
              <a:t>incapacitation</a:t>
            </a:r>
            <a:r>
              <a:rPr sz="1800" dirty="0">
                <a:solidFill>
                  <a:srgbClr val="4B4A41"/>
                </a:solidFill>
                <a:latin typeface="Arial"/>
                <a:cs typeface="Arial"/>
              </a:rPr>
              <a:t> </a:t>
            </a:r>
            <a:r>
              <a:rPr sz="1800" spc="15" dirty="0">
                <a:solidFill>
                  <a:srgbClr val="4B4A41"/>
                </a:solidFill>
                <a:latin typeface="Arial"/>
                <a:cs typeface="Arial"/>
              </a:rPr>
              <a:t>or</a:t>
            </a:r>
            <a:r>
              <a:rPr sz="1800" dirty="0">
                <a:solidFill>
                  <a:srgbClr val="4B4A41"/>
                </a:solidFill>
                <a:latin typeface="Arial"/>
                <a:cs typeface="Arial"/>
              </a:rPr>
              <a:t> </a:t>
            </a:r>
            <a:r>
              <a:rPr sz="1800" spc="5" dirty="0">
                <a:solidFill>
                  <a:srgbClr val="4B4A41"/>
                </a:solidFill>
                <a:latin typeface="Arial"/>
                <a:cs typeface="Arial"/>
              </a:rPr>
              <a:t>impairment.</a:t>
            </a:r>
            <a:endParaRPr sz="1800" dirty="0">
              <a:latin typeface="Arial"/>
              <a:cs typeface="Arial"/>
            </a:endParaRPr>
          </a:p>
          <a:p>
            <a:pPr marL="355600" marR="17145" indent="-342900">
              <a:lnSpc>
                <a:spcPct val="100000"/>
              </a:lnSpc>
              <a:spcBef>
                <a:spcPts val="470"/>
              </a:spcBef>
              <a:buClr>
                <a:srgbClr val="4B4A41"/>
              </a:buClr>
              <a:buFont typeface="Arial"/>
              <a:buChar char="•"/>
              <a:tabLst>
                <a:tab pos="355600" algn="l"/>
              </a:tabLst>
            </a:pPr>
            <a:r>
              <a:rPr sz="1800" spc="-25" dirty="0">
                <a:solidFill>
                  <a:srgbClr val="4B4A41"/>
                </a:solidFill>
                <a:latin typeface="Arial"/>
                <a:cs typeface="Arial"/>
              </a:rPr>
              <a:t>One </a:t>
            </a:r>
            <a:r>
              <a:rPr sz="1800" spc="15" dirty="0">
                <a:solidFill>
                  <a:srgbClr val="4B4A41"/>
                </a:solidFill>
                <a:latin typeface="Arial"/>
                <a:cs typeface="Arial"/>
              </a:rPr>
              <a:t>party is </a:t>
            </a:r>
            <a:r>
              <a:rPr sz="1800" spc="25" dirty="0">
                <a:solidFill>
                  <a:srgbClr val="4B4A41"/>
                </a:solidFill>
                <a:latin typeface="Arial"/>
                <a:cs typeface="Arial"/>
              </a:rPr>
              <a:t>not </a:t>
            </a:r>
            <a:r>
              <a:rPr sz="1800" spc="30" dirty="0">
                <a:solidFill>
                  <a:srgbClr val="4B4A41"/>
                </a:solidFill>
                <a:latin typeface="Arial"/>
                <a:cs typeface="Arial"/>
              </a:rPr>
              <a:t>of </a:t>
            </a:r>
            <a:r>
              <a:rPr sz="1800" spc="-10" dirty="0">
                <a:solidFill>
                  <a:srgbClr val="4B4A41"/>
                </a:solidFill>
                <a:latin typeface="Arial"/>
                <a:cs typeface="Arial"/>
              </a:rPr>
              <a:t>legal </a:t>
            </a:r>
            <a:r>
              <a:rPr sz="1800" spc="-20" dirty="0">
                <a:solidFill>
                  <a:srgbClr val="4B4A41"/>
                </a:solidFill>
                <a:latin typeface="Arial"/>
                <a:cs typeface="Arial"/>
              </a:rPr>
              <a:t>age </a:t>
            </a:r>
            <a:r>
              <a:rPr sz="1800" spc="45" dirty="0">
                <a:solidFill>
                  <a:srgbClr val="4B4A41"/>
                </a:solidFill>
                <a:latin typeface="Arial"/>
                <a:cs typeface="Arial"/>
              </a:rPr>
              <a:t>to </a:t>
            </a:r>
            <a:r>
              <a:rPr sz="1800" spc="-10" dirty="0">
                <a:solidFill>
                  <a:srgbClr val="4B4A41"/>
                </a:solidFill>
                <a:latin typeface="Arial"/>
                <a:cs typeface="Arial"/>
              </a:rPr>
              <a:t>give </a:t>
            </a:r>
            <a:r>
              <a:rPr sz="1800" spc="15" dirty="0">
                <a:solidFill>
                  <a:srgbClr val="4B4A41"/>
                </a:solidFill>
                <a:latin typeface="Arial"/>
                <a:cs typeface="Arial"/>
              </a:rPr>
              <a:t>consent </a:t>
            </a:r>
            <a:r>
              <a:rPr sz="1800" spc="5" dirty="0">
                <a:solidFill>
                  <a:srgbClr val="4B4A41"/>
                </a:solidFill>
                <a:latin typeface="Arial"/>
                <a:cs typeface="Arial"/>
              </a:rPr>
              <a:t>pursuant </a:t>
            </a:r>
            <a:r>
              <a:rPr sz="1800" spc="45" dirty="0">
                <a:solidFill>
                  <a:srgbClr val="4B4A41"/>
                </a:solidFill>
                <a:latin typeface="Arial"/>
                <a:cs typeface="Arial"/>
              </a:rPr>
              <a:t>to </a:t>
            </a:r>
            <a:r>
              <a:rPr lang="en-US" sz="1800" spc="45" dirty="0" smtClean="0">
                <a:solidFill>
                  <a:srgbClr val="4B4A41"/>
                </a:solidFill>
                <a:latin typeface="Arial"/>
                <a:cs typeface="Arial"/>
              </a:rPr>
              <a:t>New Mexico</a:t>
            </a:r>
            <a:r>
              <a:rPr sz="1800" spc="5" dirty="0" smtClean="0">
                <a:solidFill>
                  <a:srgbClr val="4B4A41"/>
                </a:solidFill>
                <a:latin typeface="Arial"/>
                <a:cs typeface="Arial"/>
              </a:rPr>
              <a:t> </a:t>
            </a:r>
            <a:r>
              <a:rPr sz="1800" spc="5" dirty="0">
                <a:solidFill>
                  <a:srgbClr val="4B4A41"/>
                </a:solidFill>
                <a:latin typeface="Arial"/>
                <a:cs typeface="Arial"/>
              </a:rPr>
              <a:t>state la</a:t>
            </a:r>
            <a:r>
              <a:rPr sz="1800" spc="-90" dirty="0">
                <a:solidFill>
                  <a:srgbClr val="4B4A41"/>
                </a:solidFill>
                <a:latin typeface="Arial"/>
                <a:cs typeface="Arial"/>
              </a:rPr>
              <a:t>w</a:t>
            </a:r>
            <a:r>
              <a:rPr sz="1800" dirty="0">
                <a:solidFill>
                  <a:srgbClr val="4B4A41"/>
                </a:solidFill>
                <a:latin typeface="Arial"/>
                <a:cs typeface="Arial"/>
              </a:rPr>
              <a:t>.</a:t>
            </a:r>
            <a:endParaRPr sz="1800" dirty="0">
              <a:latin typeface="Arial"/>
              <a:cs typeface="Arial"/>
            </a:endParaRPr>
          </a:p>
        </p:txBody>
      </p:sp>
      <p:sp>
        <p:nvSpPr>
          <p:cNvPr id="2" name="Date Placeholder 1"/>
          <p:cNvSpPr>
            <a:spLocks noGrp="1"/>
          </p:cNvSpPr>
          <p:nvPr>
            <p:ph type="dt" sz="half" idx="10"/>
          </p:nvPr>
        </p:nvSpPr>
        <p:spPr/>
        <p:txBody>
          <a:bodyPr/>
          <a:lstStyle/>
          <a:p>
            <a:fld id="{4FD680FB-4094-4049-9BC2-805B6A7D3C5B}" type="datetime1">
              <a:rPr lang="en-US" smtClean="0"/>
              <a:t>11/1/2023</a:t>
            </a:fld>
            <a:endParaRPr lang="en-US" dirty="0"/>
          </a:p>
        </p:txBody>
      </p:sp>
    </p:spTree>
    <p:extLst>
      <p:ext uri="{BB962C8B-B14F-4D97-AF65-F5344CB8AC3E}">
        <p14:creationId xmlns:p14="http://schemas.microsoft.com/office/powerpoint/2010/main" val="1325429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229600" cy="5181600"/>
          </a:xfrm>
        </p:spPr>
        <p:txBody>
          <a:bodyPr>
            <a:normAutofit/>
          </a:bodyPr>
          <a:lstStyle/>
          <a:p>
            <a:pPr marL="0" indent="0" algn="ctr">
              <a:buNone/>
            </a:pPr>
            <a:r>
              <a:rPr lang="en-US" sz="3600" b="1" u="sng" spc="-45" dirty="0">
                <a:solidFill>
                  <a:srgbClr val="4B4A41"/>
                </a:solidFill>
                <a:cs typeface="Arial"/>
              </a:rPr>
              <a:t>Sexual </a:t>
            </a:r>
            <a:r>
              <a:rPr lang="en-US" sz="3600" b="1" u="sng" spc="-40" dirty="0">
                <a:solidFill>
                  <a:srgbClr val="4B4A41"/>
                </a:solidFill>
                <a:cs typeface="Arial"/>
              </a:rPr>
              <a:t>Assault, </a:t>
            </a:r>
            <a:r>
              <a:rPr lang="en-US" sz="3600" b="1" u="sng" spc="-20" dirty="0">
                <a:solidFill>
                  <a:srgbClr val="4B4A41"/>
                </a:solidFill>
                <a:cs typeface="Arial"/>
              </a:rPr>
              <a:t>Stalking and Intimate Relationship </a:t>
            </a:r>
            <a:r>
              <a:rPr lang="en-US" sz="3600" b="1" u="sng" spc="-235" dirty="0">
                <a:solidFill>
                  <a:srgbClr val="4B4A41"/>
                </a:solidFill>
                <a:cs typeface="Arial"/>
              </a:rPr>
              <a:t>V</a:t>
            </a:r>
            <a:r>
              <a:rPr lang="en-US" sz="3600" b="1" u="sng" spc="-20" dirty="0">
                <a:solidFill>
                  <a:srgbClr val="4B4A41"/>
                </a:solidFill>
                <a:cs typeface="Arial"/>
              </a:rPr>
              <a:t>iolence</a:t>
            </a:r>
            <a:r>
              <a:rPr lang="en-US" sz="3600" b="1" u="sng" dirty="0">
                <a:solidFill>
                  <a:srgbClr val="4B4A41"/>
                </a:solidFill>
                <a:cs typeface="Arial"/>
              </a:rPr>
              <a:t> </a:t>
            </a:r>
            <a:r>
              <a:rPr lang="en-US" sz="3600" b="1" u="sng" spc="-60" dirty="0">
                <a:solidFill>
                  <a:srgbClr val="4B4A41"/>
                </a:solidFill>
                <a:cs typeface="Arial"/>
              </a:rPr>
              <a:t>Policy</a:t>
            </a:r>
            <a:endParaRPr lang="en-US" sz="3600" dirty="0"/>
          </a:p>
          <a:p>
            <a:pPr marL="0" indent="0" algn="ctr">
              <a:buNone/>
            </a:pPr>
            <a:endParaRPr lang="en-US" sz="4400" dirty="0" smtClean="0"/>
          </a:p>
        </p:txBody>
      </p:sp>
      <p:sp>
        <p:nvSpPr>
          <p:cNvPr id="5" name="object 2"/>
          <p:cNvSpPr txBox="1"/>
          <p:nvPr/>
        </p:nvSpPr>
        <p:spPr>
          <a:xfrm>
            <a:off x="685802" y="2747000"/>
            <a:ext cx="7856855" cy="2785378"/>
          </a:xfrm>
          <a:prstGeom prst="rect">
            <a:avLst/>
          </a:prstGeom>
        </p:spPr>
        <p:txBody>
          <a:bodyPr vert="horz" wrap="square" lIns="0" tIns="0" rIns="0" bIns="0" rtlCol="0">
            <a:spAutoFit/>
          </a:bodyPr>
          <a:lstStyle/>
          <a:p>
            <a:pPr marL="12700">
              <a:lnSpc>
                <a:spcPct val="100000"/>
              </a:lnSpc>
            </a:pPr>
            <a:r>
              <a:rPr sz="2800" b="1" spc="10" dirty="0">
                <a:latin typeface="Arial"/>
                <a:cs typeface="Arial"/>
              </a:rPr>
              <a:t>Stalking</a:t>
            </a:r>
            <a:r>
              <a:rPr sz="2800" spc="-5" dirty="0">
                <a:solidFill>
                  <a:srgbClr val="0000FF"/>
                </a:solidFill>
                <a:latin typeface="Arial"/>
                <a:cs typeface="Arial"/>
              </a:rPr>
              <a:t> </a:t>
            </a:r>
            <a:r>
              <a:rPr sz="2800" dirty="0">
                <a:solidFill>
                  <a:srgbClr val="4B4A41"/>
                </a:solidFill>
                <a:latin typeface="Arial"/>
                <a:cs typeface="Arial"/>
              </a:rPr>
              <a:t>is:</a:t>
            </a:r>
            <a:endParaRPr sz="2800" dirty="0">
              <a:latin typeface="Arial"/>
              <a:cs typeface="Arial"/>
            </a:endParaRPr>
          </a:p>
          <a:p>
            <a:pPr>
              <a:lnSpc>
                <a:spcPct val="100000"/>
              </a:lnSpc>
              <a:spcBef>
                <a:spcPts val="42"/>
              </a:spcBef>
            </a:pPr>
            <a:endParaRPr sz="4100" dirty="0">
              <a:latin typeface="Times New Roman"/>
              <a:cs typeface="Times New Roman"/>
            </a:endParaRPr>
          </a:p>
          <a:p>
            <a:pPr marL="12700" marR="5080">
              <a:lnSpc>
                <a:spcPct val="99500"/>
              </a:lnSpc>
            </a:pPr>
            <a:r>
              <a:rPr sz="2800" spc="-60" dirty="0">
                <a:solidFill>
                  <a:srgbClr val="4B4A41"/>
                </a:solidFill>
                <a:latin typeface="Arial"/>
                <a:cs typeface="Arial"/>
              </a:rPr>
              <a:t>A </a:t>
            </a:r>
            <a:r>
              <a:rPr sz="2800" spc="10" dirty="0">
                <a:solidFill>
                  <a:srgbClr val="4B4A41"/>
                </a:solidFill>
                <a:latin typeface="Arial"/>
                <a:cs typeface="Arial"/>
              </a:rPr>
              <a:t>course </a:t>
            </a:r>
            <a:r>
              <a:rPr sz="2800" spc="45" dirty="0">
                <a:solidFill>
                  <a:srgbClr val="4B4A41"/>
                </a:solidFill>
                <a:latin typeface="Arial"/>
                <a:cs typeface="Arial"/>
              </a:rPr>
              <a:t>of </a:t>
            </a:r>
            <a:r>
              <a:rPr sz="2800" spc="55" dirty="0">
                <a:solidFill>
                  <a:srgbClr val="4B4A41"/>
                </a:solidFill>
                <a:latin typeface="Arial"/>
                <a:cs typeface="Arial"/>
              </a:rPr>
              <a:t>conduct </a:t>
            </a:r>
            <a:r>
              <a:rPr sz="2800" spc="30" dirty="0">
                <a:solidFill>
                  <a:srgbClr val="4B4A41"/>
                </a:solidFill>
                <a:latin typeface="Arial"/>
                <a:cs typeface="Arial"/>
              </a:rPr>
              <a:t>di</a:t>
            </a:r>
            <a:r>
              <a:rPr sz="2800" spc="-30" dirty="0">
                <a:solidFill>
                  <a:srgbClr val="4B4A41"/>
                </a:solidFill>
                <a:latin typeface="Arial"/>
                <a:cs typeface="Arial"/>
              </a:rPr>
              <a:t>r</a:t>
            </a:r>
            <a:r>
              <a:rPr sz="2800" spc="25" dirty="0">
                <a:solidFill>
                  <a:srgbClr val="4B4A41"/>
                </a:solidFill>
                <a:latin typeface="Arial"/>
                <a:cs typeface="Arial"/>
              </a:rPr>
              <a:t>ected</a:t>
            </a:r>
            <a:r>
              <a:rPr sz="2800" dirty="0">
                <a:solidFill>
                  <a:srgbClr val="4B4A41"/>
                </a:solidFill>
                <a:latin typeface="Arial"/>
                <a:cs typeface="Arial"/>
              </a:rPr>
              <a:t> </a:t>
            </a:r>
            <a:r>
              <a:rPr sz="2800" spc="20" dirty="0">
                <a:solidFill>
                  <a:srgbClr val="4B4A41"/>
                </a:solidFill>
                <a:latin typeface="Arial"/>
                <a:cs typeface="Arial"/>
              </a:rPr>
              <a:t>at</a:t>
            </a:r>
            <a:r>
              <a:rPr sz="2800" dirty="0">
                <a:solidFill>
                  <a:srgbClr val="4B4A41"/>
                </a:solidFill>
                <a:latin typeface="Arial"/>
                <a:cs typeface="Arial"/>
              </a:rPr>
              <a:t> </a:t>
            </a:r>
            <a:r>
              <a:rPr sz="2800" spc="-65" dirty="0">
                <a:solidFill>
                  <a:srgbClr val="4B4A41"/>
                </a:solidFill>
                <a:latin typeface="Arial"/>
                <a:cs typeface="Arial"/>
              </a:rPr>
              <a:t>a</a:t>
            </a:r>
            <a:r>
              <a:rPr sz="2800" dirty="0">
                <a:solidFill>
                  <a:srgbClr val="4B4A41"/>
                </a:solidFill>
                <a:latin typeface="Arial"/>
                <a:cs typeface="Arial"/>
              </a:rPr>
              <a:t> </a:t>
            </a:r>
            <a:r>
              <a:rPr sz="2800" spc="35" dirty="0">
                <a:solidFill>
                  <a:srgbClr val="4B4A41"/>
                </a:solidFill>
                <a:latin typeface="Arial"/>
                <a:cs typeface="Arial"/>
              </a:rPr>
              <a:t>specific</a:t>
            </a:r>
            <a:r>
              <a:rPr sz="2800" dirty="0">
                <a:solidFill>
                  <a:srgbClr val="4B4A41"/>
                </a:solidFill>
                <a:latin typeface="Arial"/>
                <a:cs typeface="Arial"/>
              </a:rPr>
              <a:t> </a:t>
            </a:r>
            <a:r>
              <a:rPr sz="2800" spc="10" dirty="0">
                <a:solidFill>
                  <a:srgbClr val="4B4A41"/>
                </a:solidFill>
                <a:latin typeface="Arial"/>
                <a:cs typeface="Arial"/>
              </a:rPr>
              <a:t>person</a:t>
            </a:r>
            <a:r>
              <a:rPr sz="2800" spc="5" dirty="0">
                <a:solidFill>
                  <a:srgbClr val="4B4A41"/>
                </a:solidFill>
                <a:latin typeface="Arial"/>
                <a:cs typeface="Arial"/>
              </a:rPr>
              <a:t> </a:t>
            </a:r>
            <a:r>
              <a:rPr sz="2800" spc="35" dirty="0">
                <a:solidFill>
                  <a:srgbClr val="4B4A41"/>
                </a:solidFill>
                <a:latin typeface="Arial"/>
                <a:cs typeface="Arial"/>
              </a:rPr>
              <a:t>that</a:t>
            </a:r>
            <a:r>
              <a:rPr sz="2800" dirty="0">
                <a:solidFill>
                  <a:srgbClr val="4B4A41"/>
                </a:solidFill>
                <a:latin typeface="Arial"/>
                <a:cs typeface="Arial"/>
              </a:rPr>
              <a:t> is </a:t>
            </a:r>
            <a:r>
              <a:rPr sz="2800" spc="10" dirty="0">
                <a:solidFill>
                  <a:srgbClr val="4B4A41"/>
                </a:solidFill>
                <a:latin typeface="Arial"/>
                <a:cs typeface="Arial"/>
              </a:rPr>
              <a:t>unwanted,</a:t>
            </a:r>
            <a:r>
              <a:rPr sz="2800" dirty="0">
                <a:solidFill>
                  <a:srgbClr val="4B4A41"/>
                </a:solidFill>
                <a:latin typeface="Arial"/>
                <a:cs typeface="Arial"/>
              </a:rPr>
              <a:t> </a:t>
            </a:r>
            <a:r>
              <a:rPr sz="2800" spc="15" dirty="0">
                <a:solidFill>
                  <a:srgbClr val="4B4A41"/>
                </a:solidFill>
                <a:latin typeface="Arial"/>
                <a:cs typeface="Arial"/>
              </a:rPr>
              <a:t>unwelcome,</a:t>
            </a:r>
            <a:r>
              <a:rPr sz="2800" dirty="0">
                <a:solidFill>
                  <a:srgbClr val="4B4A41"/>
                </a:solidFill>
                <a:latin typeface="Arial"/>
                <a:cs typeface="Arial"/>
              </a:rPr>
              <a:t> </a:t>
            </a:r>
            <a:r>
              <a:rPr sz="2800" spc="20" dirty="0">
                <a:solidFill>
                  <a:srgbClr val="4B4A41"/>
                </a:solidFill>
                <a:latin typeface="Arial"/>
                <a:cs typeface="Arial"/>
              </a:rPr>
              <a:t>or</a:t>
            </a:r>
            <a:r>
              <a:rPr sz="2800" dirty="0">
                <a:solidFill>
                  <a:srgbClr val="4B4A41"/>
                </a:solidFill>
                <a:latin typeface="Arial"/>
                <a:cs typeface="Arial"/>
              </a:rPr>
              <a:t> un</a:t>
            </a:r>
            <a:r>
              <a:rPr sz="2800" spc="-55" dirty="0">
                <a:solidFill>
                  <a:srgbClr val="4B4A41"/>
                </a:solidFill>
                <a:latin typeface="Arial"/>
                <a:cs typeface="Arial"/>
              </a:rPr>
              <a:t>r</a:t>
            </a:r>
            <a:r>
              <a:rPr sz="2800" spc="25" dirty="0">
                <a:solidFill>
                  <a:srgbClr val="4B4A41"/>
                </a:solidFill>
                <a:latin typeface="Arial"/>
                <a:cs typeface="Arial"/>
              </a:rPr>
              <a:t>ecip</a:t>
            </a:r>
            <a:r>
              <a:rPr sz="2800" spc="-40" dirty="0">
                <a:solidFill>
                  <a:srgbClr val="4B4A41"/>
                </a:solidFill>
                <a:latin typeface="Arial"/>
                <a:cs typeface="Arial"/>
              </a:rPr>
              <a:t>r</a:t>
            </a:r>
            <a:r>
              <a:rPr sz="2800" spc="40" dirty="0">
                <a:solidFill>
                  <a:srgbClr val="4B4A41"/>
                </a:solidFill>
                <a:latin typeface="Arial"/>
                <a:cs typeface="Arial"/>
              </a:rPr>
              <a:t>ocated</a:t>
            </a:r>
            <a:r>
              <a:rPr sz="2800" spc="20" dirty="0">
                <a:solidFill>
                  <a:srgbClr val="4B4A41"/>
                </a:solidFill>
                <a:latin typeface="Arial"/>
                <a:cs typeface="Arial"/>
              </a:rPr>
              <a:t> </a:t>
            </a:r>
            <a:r>
              <a:rPr sz="2800" spc="15" dirty="0">
                <a:solidFill>
                  <a:srgbClr val="4B4A41"/>
                </a:solidFill>
                <a:latin typeface="Arial"/>
                <a:cs typeface="Arial"/>
              </a:rPr>
              <a:t>and</a:t>
            </a:r>
            <a:r>
              <a:rPr sz="2800" dirty="0">
                <a:solidFill>
                  <a:srgbClr val="4B4A41"/>
                </a:solidFill>
                <a:latin typeface="Arial"/>
                <a:cs typeface="Arial"/>
              </a:rPr>
              <a:t> </a:t>
            </a:r>
            <a:r>
              <a:rPr sz="2800" spc="35" dirty="0">
                <a:solidFill>
                  <a:srgbClr val="4B4A41"/>
                </a:solidFill>
                <a:latin typeface="Arial"/>
                <a:cs typeface="Arial"/>
              </a:rPr>
              <a:t>that</a:t>
            </a:r>
            <a:r>
              <a:rPr sz="2800" dirty="0">
                <a:solidFill>
                  <a:srgbClr val="4B4A41"/>
                </a:solidFill>
                <a:latin typeface="Arial"/>
                <a:cs typeface="Arial"/>
              </a:rPr>
              <a:t> </a:t>
            </a:r>
            <a:r>
              <a:rPr sz="2800" spc="40" dirty="0">
                <a:solidFill>
                  <a:srgbClr val="4B4A41"/>
                </a:solidFill>
                <a:latin typeface="Arial"/>
                <a:cs typeface="Arial"/>
              </a:rPr>
              <a:t>would</a:t>
            </a:r>
            <a:r>
              <a:rPr sz="2800" dirty="0">
                <a:solidFill>
                  <a:srgbClr val="4B4A41"/>
                </a:solidFill>
                <a:latin typeface="Arial"/>
                <a:cs typeface="Arial"/>
              </a:rPr>
              <a:t> </a:t>
            </a:r>
            <a:r>
              <a:rPr sz="2800" spc="-15" dirty="0">
                <a:solidFill>
                  <a:srgbClr val="4B4A41"/>
                </a:solidFill>
                <a:latin typeface="Arial"/>
                <a:cs typeface="Arial"/>
              </a:rPr>
              <a:t>cause</a:t>
            </a:r>
            <a:r>
              <a:rPr sz="2800" dirty="0">
                <a:solidFill>
                  <a:srgbClr val="4B4A41"/>
                </a:solidFill>
                <a:latin typeface="Arial"/>
                <a:cs typeface="Arial"/>
              </a:rPr>
              <a:t> </a:t>
            </a:r>
            <a:r>
              <a:rPr sz="2800" spc="-65" dirty="0">
                <a:solidFill>
                  <a:srgbClr val="4B4A41"/>
                </a:solidFill>
                <a:latin typeface="Arial"/>
                <a:cs typeface="Arial"/>
              </a:rPr>
              <a:t>a</a:t>
            </a:r>
            <a:r>
              <a:rPr sz="2800" dirty="0">
                <a:solidFill>
                  <a:srgbClr val="4B4A41"/>
                </a:solidFill>
                <a:latin typeface="Arial"/>
                <a:cs typeface="Arial"/>
              </a:rPr>
              <a:t> </a:t>
            </a:r>
            <a:r>
              <a:rPr sz="2800" spc="-55" dirty="0">
                <a:solidFill>
                  <a:srgbClr val="4B4A41"/>
                </a:solidFill>
                <a:latin typeface="Arial"/>
                <a:cs typeface="Arial"/>
              </a:rPr>
              <a:t>r</a:t>
            </a:r>
            <a:r>
              <a:rPr sz="2800" spc="-15" dirty="0">
                <a:solidFill>
                  <a:srgbClr val="4B4A41"/>
                </a:solidFill>
                <a:latin typeface="Arial"/>
                <a:cs typeface="Arial"/>
              </a:rPr>
              <a:t>easonable</a:t>
            </a:r>
            <a:r>
              <a:rPr sz="2800" dirty="0">
                <a:solidFill>
                  <a:srgbClr val="4B4A41"/>
                </a:solidFill>
                <a:latin typeface="Arial"/>
                <a:cs typeface="Arial"/>
              </a:rPr>
              <a:t> </a:t>
            </a:r>
            <a:r>
              <a:rPr sz="2800" spc="10" dirty="0">
                <a:solidFill>
                  <a:srgbClr val="4B4A41"/>
                </a:solidFill>
                <a:latin typeface="Arial"/>
                <a:cs typeface="Arial"/>
              </a:rPr>
              <a:t>person</a:t>
            </a:r>
            <a:r>
              <a:rPr sz="2800" dirty="0">
                <a:solidFill>
                  <a:srgbClr val="4B4A41"/>
                </a:solidFill>
                <a:latin typeface="Arial"/>
                <a:cs typeface="Arial"/>
              </a:rPr>
              <a:t> </a:t>
            </a:r>
            <a:r>
              <a:rPr sz="2800" spc="70" dirty="0">
                <a:solidFill>
                  <a:srgbClr val="4B4A41"/>
                </a:solidFill>
                <a:latin typeface="Arial"/>
                <a:cs typeface="Arial"/>
              </a:rPr>
              <a:t>to</a:t>
            </a:r>
            <a:r>
              <a:rPr sz="2800" dirty="0">
                <a:solidFill>
                  <a:srgbClr val="4B4A41"/>
                </a:solidFill>
                <a:latin typeface="Arial"/>
                <a:cs typeface="Arial"/>
              </a:rPr>
              <a:t> </a:t>
            </a:r>
            <a:r>
              <a:rPr sz="2800" spc="-25" dirty="0">
                <a:solidFill>
                  <a:srgbClr val="4B4A41"/>
                </a:solidFill>
                <a:latin typeface="Arial"/>
                <a:cs typeface="Arial"/>
              </a:rPr>
              <a:t>feel fea</a:t>
            </a:r>
            <a:r>
              <a:rPr sz="2800" spc="-260" dirty="0">
                <a:solidFill>
                  <a:srgbClr val="4B4A41"/>
                </a:solidFill>
                <a:latin typeface="Arial"/>
                <a:cs typeface="Arial"/>
              </a:rPr>
              <a:t>r</a:t>
            </a:r>
            <a:r>
              <a:rPr sz="2800" dirty="0">
                <a:solidFill>
                  <a:srgbClr val="4B4A41"/>
                </a:solidFill>
                <a:latin typeface="Arial"/>
                <a:cs typeface="Arial"/>
              </a:rPr>
              <a:t>.</a:t>
            </a:r>
            <a:endParaRPr sz="2800" dirty="0">
              <a:latin typeface="Arial"/>
              <a:cs typeface="Arial"/>
            </a:endParaRPr>
          </a:p>
        </p:txBody>
      </p:sp>
      <p:sp>
        <p:nvSpPr>
          <p:cNvPr id="2" name="Date Placeholder 1"/>
          <p:cNvSpPr>
            <a:spLocks noGrp="1"/>
          </p:cNvSpPr>
          <p:nvPr>
            <p:ph type="dt" sz="half" idx="10"/>
          </p:nvPr>
        </p:nvSpPr>
        <p:spPr/>
        <p:txBody>
          <a:bodyPr/>
          <a:lstStyle/>
          <a:p>
            <a:fld id="{F2BAA8E2-0069-478F-A53E-17CCD5731633}" type="datetime1">
              <a:rPr lang="en-US" smtClean="0"/>
              <a:t>11/1/2023</a:t>
            </a:fld>
            <a:endParaRPr lang="en-US" dirty="0"/>
          </a:p>
        </p:txBody>
      </p:sp>
    </p:spTree>
    <p:extLst>
      <p:ext uri="{BB962C8B-B14F-4D97-AF65-F5344CB8AC3E}">
        <p14:creationId xmlns:p14="http://schemas.microsoft.com/office/powerpoint/2010/main" val="357591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1524000"/>
          </a:xfrm>
        </p:spPr>
        <p:txBody>
          <a:bodyPr>
            <a:normAutofit/>
          </a:bodyPr>
          <a:lstStyle/>
          <a:p>
            <a:pPr marL="0" indent="0" algn="ctr">
              <a:buNone/>
            </a:pPr>
            <a:r>
              <a:rPr lang="en-US" sz="3600" b="1" u="sng" spc="-45" dirty="0">
                <a:solidFill>
                  <a:srgbClr val="4B4A41"/>
                </a:solidFill>
                <a:cs typeface="Arial"/>
              </a:rPr>
              <a:t>Sexual </a:t>
            </a:r>
            <a:r>
              <a:rPr lang="en-US" sz="3600" b="1" u="sng" spc="-40" dirty="0">
                <a:solidFill>
                  <a:srgbClr val="4B4A41"/>
                </a:solidFill>
                <a:cs typeface="Arial"/>
              </a:rPr>
              <a:t>Assault, </a:t>
            </a:r>
            <a:r>
              <a:rPr lang="en-US" sz="3600" b="1" u="sng" spc="-20" dirty="0">
                <a:solidFill>
                  <a:srgbClr val="4B4A41"/>
                </a:solidFill>
                <a:cs typeface="Arial"/>
              </a:rPr>
              <a:t>Stalking and Intimate Relationship </a:t>
            </a:r>
            <a:r>
              <a:rPr lang="en-US" sz="3600" b="1" u="sng" spc="-235" dirty="0">
                <a:solidFill>
                  <a:srgbClr val="4B4A41"/>
                </a:solidFill>
                <a:cs typeface="Arial"/>
              </a:rPr>
              <a:t>V</a:t>
            </a:r>
            <a:r>
              <a:rPr lang="en-US" sz="3600" b="1" u="sng" spc="-20" dirty="0">
                <a:solidFill>
                  <a:srgbClr val="4B4A41"/>
                </a:solidFill>
                <a:cs typeface="Arial"/>
              </a:rPr>
              <a:t>iolence</a:t>
            </a:r>
            <a:r>
              <a:rPr lang="en-US" sz="3600" b="1" u="sng" dirty="0">
                <a:solidFill>
                  <a:srgbClr val="4B4A41"/>
                </a:solidFill>
                <a:cs typeface="Arial"/>
              </a:rPr>
              <a:t> </a:t>
            </a:r>
            <a:r>
              <a:rPr lang="en-US" sz="3600" b="1" u="sng" spc="-60" dirty="0">
                <a:solidFill>
                  <a:srgbClr val="4B4A41"/>
                </a:solidFill>
                <a:cs typeface="Arial"/>
              </a:rPr>
              <a:t>Policy</a:t>
            </a:r>
            <a:endParaRPr lang="en-US" sz="3600" dirty="0"/>
          </a:p>
          <a:p>
            <a:pPr marL="0" indent="0" algn="ctr">
              <a:buNone/>
            </a:pPr>
            <a:endParaRPr lang="en-US" sz="4400" dirty="0" smtClean="0"/>
          </a:p>
        </p:txBody>
      </p:sp>
      <p:sp>
        <p:nvSpPr>
          <p:cNvPr id="2" name="Rectangle 1"/>
          <p:cNvSpPr/>
          <p:nvPr/>
        </p:nvSpPr>
        <p:spPr>
          <a:xfrm>
            <a:off x="457200" y="2136339"/>
            <a:ext cx="7543800" cy="3416320"/>
          </a:xfrm>
          <a:prstGeom prst="rect">
            <a:avLst/>
          </a:prstGeom>
        </p:spPr>
        <p:txBody>
          <a:bodyPr wrap="square">
            <a:spAutoFit/>
          </a:bodyPr>
          <a:lstStyle/>
          <a:p>
            <a:r>
              <a:rPr lang="en-US" sz="2400" b="1" dirty="0" smtClean="0"/>
              <a:t>Incapacitation </a:t>
            </a:r>
            <a:r>
              <a:rPr lang="en-US" sz="2400" dirty="0" smtClean="0"/>
              <a:t>is</a:t>
            </a:r>
            <a:r>
              <a:rPr lang="en-US" sz="2400" b="1" dirty="0" smtClean="0"/>
              <a:t>:</a:t>
            </a:r>
          </a:p>
          <a:p>
            <a:r>
              <a:rPr lang="en-US" sz="2400" dirty="0" smtClean="0"/>
              <a:t>The </a:t>
            </a:r>
            <a:r>
              <a:rPr lang="en-US" sz="2400" dirty="0"/>
              <a:t>physical and/or mental inability to make informed, rational judgments. States of incapacitation include, without limitation, sleep, blackouts, and flashbacks. Where an intoxicant is involved, incapacitation is a state of intoxication where the intoxicant consumed impairs a person's decision-making capacity, awareness of consequences, and ability to make fully informed judgments.</a:t>
            </a:r>
          </a:p>
        </p:txBody>
      </p:sp>
      <p:sp>
        <p:nvSpPr>
          <p:cNvPr id="4" name="Date Placeholder 3"/>
          <p:cNvSpPr>
            <a:spLocks noGrp="1"/>
          </p:cNvSpPr>
          <p:nvPr>
            <p:ph type="dt" sz="half" idx="10"/>
          </p:nvPr>
        </p:nvSpPr>
        <p:spPr/>
        <p:txBody>
          <a:bodyPr/>
          <a:lstStyle/>
          <a:p>
            <a:fld id="{2CB632C2-C944-4E3A-A04D-F8657D85F15C}" type="datetime1">
              <a:rPr lang="en-US" smtClean="0"/>
              <a:t>11/1/2023</a:t>
            </a:fld>
            <a:endParaRPr lang="en-US" dirty="0"/>
          </a:p>
        </p:txBody>
      </p:sp>
    </p:spTree>
    <p:extLst>
      <p:ext uri="{BB962C8B-B14F-4D97-AF65-F5344CB8AC3E}">
        <p14:creationId xmlns:p14="http://schemas.microsoft.com/office/powerpoint/2010/main" val="5663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229600" cy="5181600"/>
          </a:xfrm>
        </p:spPr>
        <p:txBody>
          <a:bodyPr>
            <a:normAutofit/>
          </a:bodyPr>
          <a:lstStyle/>
          <a:p>
            <a:pPr marL="0" indent="0" algn="ctr">
              <a:buNone/>
            </a:pPr>
            <a:r>
              <a:rPr lang="en-US" sz="3600" b="1" u="sng" spc="-45" dirty="0">
                <a:solidFill>
                  <a:srgbClr val="4B4A41"/>
                </a:solidFill>
                <a:cs typeface="Arial"/>
              </a:rPr>
              <a:t>Sexual </a:t>
            </a:r>
            <a:r>
              <a:rPr lang="en-US" sz="3600" b="1" u="sng" spc="-40" dirty="0">
                <a:solidFill>
                  <a:srgbClr val="4B4A41"/>
                </a:solidFill>
                <a:cs typeface="Arial"/>
              </a:rPr>
              <a:t>Assault, </a:t>
            </a:r>
            <a:r>
              <a:rPr lang="en-US" sz="3600" b="1" u="sng" spc="-20" dirty="0">
                <a:solidFill>
                  <a:srgbClr val="4B4A41"/>
                </a:solidFill>
                <a:cs typeface="Arial"/>
              </a:rPr>
              <a:t>Stalking and Intimate Relationship </a:t>
            </a:r>
            <a:r>
              <a:rPr lang="en-US" sz="3600" b="1" u="sng" spc="-235" dirty="0">
                <a:solidFill>
                  <a:srgbClr val="4B4A41"/>
                </a:solidFill>
                <a:cs typeface="Arial"/>
              </a:rPr>
              <a:t>V</a:t>
            </a:r>
            <a:r>
              <a:rPr lang="en-US" sz="3600" b="1" u="sng" spc="-20" dirty="0">
                <a:solidFill>
                  <a:srgbClr val="4B4A41"/>
                </a:solidFill>
                <a:cs typeface="Arial"/>
              </a:rPr>
              <a:t>iolence</a:t>
            </a:r>
            <a:r>
              <a:rPr lang="en-US" sz="3600" b="1" u="sng" dirty="0">
                <a:solidFill>
                  <a:srgbClr val="4B4A41"/>
                </a:solidFill>
                <a:cs typeface="Arial"/>
              </a:rPr>
              <a:t> </a:t>
            </a:r>
            <a:r>
              <a:rPr lang="en-US" sz="3600" b="1" u="sng" spc="-60" dirty="0">
                <a:solidFill>
                  <a:srgbClr val="4B4A41"/>
                </a:solidFill>
                <a:cs typeface="Arial"/>
              </a:rPr>
              <a:t>Policy</a:t>
            </a:r>
            <a:endParaRPr lang="en-US" sz="3600" dirty="0"/>
          </a:p>
        </p:txBody>
      </p:sp>
      <p:sp>
        <p:nvSpPr>
          <p:cNvPr id="7" name="object 2"/>
          <p:cNvSpPr txBox="1"/>
          <p:nvPr/>
        </p:nvSpPr>
        <p:spPr>
          <a:xfrm>
            <a:off x="762001" y="2746999"/>
            <a:ext cx="7811135" cy="2354491"/>
          </a:xfrm>
          <a:prstGeom prst="rect">
            <a:avLst/>
          </a:prstGeom>
        </p:spPr>
        <p:txBody>
          <a:bodyPr vert="horz" wrap="square" lIns="0" tIns="0" rIns="0" bIns="0" rtlCol="0">
            <a:spAutoFit/>
          </a:bodyPr>
          <a:lstStyle/>
          <a:p>
            <a:pPr marL="12700">
              <a:lnSpc>
                <a:spcPct val="100000"/>
              </a:lnSpc>
            </a:pPr>
            <a:r>
              <a:rPr lang="en-US" sz="2800" b="1" dirty="0" smtClean="0">
                <a:latin typeface="Arial"/>
                <a:cs typeface="Arial"/>
              </a:rPr>
              <a:t>Intimate </a:t>
            </a:r>
            <a:r>
              <a:rPr sz="2800" b="1" dirty="0" smtClean="0">
                <a:latin typeface="Arial"/>
                <a:cs typeface="Arial"/>
              </a:rPr>
              <a:t>Relationship </a:t>
            </a:r>
            <a:r>
              <a:rPr lang="en-US" sz="2800" b="1" dirty="0">
                <a:latin typeface="Arial"/>
                <a:cs typeface="Arial"/>
              </a:rPr>
              <a:t>V</a:t>
            </a:r>
            <a:r>
              <a:rPr sz="2800" b="1" dirty="0" smtClean="0">
                <a:latin typeface="Arial"/>
                <a:cs typeface="Arial"/>
              </a:rPr>
              <a:t>iolence</a:t>
            </a:r>
            <a:r>
              <a:rPr sz="2800" b="1" spc="-5" dirty="0" smtClean="0">
                <a:latin typeface="Arial"/>
                <a:cs typeface="Arial"/>
              </a:rPr>
              <a:t> </a:t>
            </a:r>
            <a:r>
              <a:rPr sz="2800" dirty="0">
                <a:solidFill>
                  <a:srgbClr val="4B4A41"/>
                </a:solidFill>
                <a:latin typeface="Arial"/>
                <a:cs typeface="Arial"/>
              </a:rPr>
              <a:t>is:</a:t>
            </a:r>
            <a:endParaRPr sz="2800" dirty="0">
              <a:latin typeface="Arial"/>
              <a:cs typeface="Arial"/>
            </a:endParaRPr>
          </a:p>
          <a:p>
            <a:pPr>
              <a:lnSpc>
                <a:spcPct val="100000"/>
              </a:lnSpc>
              <a:spcBef>
                <a:spcPts val="22"/>
              </a:spcBef>
            </a:pPr>
            <a:endParaRPr sz="4100" dirty="0">
              <a:latin typeface="Times New Roman"/>
              <a:cs typeface="Times New Roman"/>
            </a:endParaRPr>
          </a:p>
          <a:p>
            <a:pPr marL="12700" marR="5080">
              <a:lnSpc>
                <a:spcPct val="100099"/>
              </a:lnSpc>
            </a:pPr>
            <a:r>
              <a:rPr sz="2800" spc="-15" dirty="0">
                <a:solidFill>
                  <a:srgbClr val="4B4A41"/>
                </a:solidFill>
                <a:latin typeface="Arial"/>
                <a:cs typeface="Arial"/>
              </a:rPr>
              <a:t>Physical harm </a:t>
            </a:r>
            <a:r>
              <a:rPr sz="2800" spc="20" dirty="0">
                <a:solidFill>
                  <a:srgbClr val="4B4A41"/>
                </a:solidFill>
                <a:latin typeface="Arial"/>
                <a:cs typeface="Arial"/>
              </a:rPr>
              <a:t>or </a:t>
            </a:r>
            <a:r>
              <a:rPr sz="2800" spc="-15" dirty="0">
                <a:solidFill>
                  <a:srgbClr val="4B4A41"/>
                </a:solidFill>
                <a:latin typeface="Arial"/>
                <a:cs typeface="Arial"/>
              </a:rPr>
              <a:t>abuse, </a:t>
            </a:r>
            <a:r>
              <a:rPr sz="2800" spc="15" dirty="0">
                <a:solidFill>
                  <a:srgbClr val="4B4A41"/>
                </a:solidFill>
                <a:latin typeface="Arial"/>
                <a:cs typeface="Arial"/>
              </a:rPr>
              <a:t>and </a:t>
            </a:r>
            <a:r>
              <a:rPr sz="2800" spc="35" dirty="0">
                <a:solidFill>
                  <a:srgbClr val="4B4A41"/>
                </a:solidFill>
                <a:latin typeface="Arial"/>
                <a:cs typeface="Arial"/>
              </a:rPr>
              <a:t>th</a:t>
            </a:r>
            <a:r>
              <a:rPr sz="2800" spc="-30" dirty="0">
                <a:solidFill>
                  <a:srgbClr val="4B4A41"/>
                </a:solidFill>
                <a:latin typeface="Arial"/>
                <a:cs typeface="Arial"/>
              </a:rPr>
              <a:t>r</a:t>
            </a:r>
            <a:r>
              <a:rPr sz="2800" spc="-15" dirty="0">
                <a:solidFill>
                  <a:srgbClr val="4B4A41"/>
                </a:solidFill>
                <a:latin typeface="Arial"/>
                <a:cs typeface="Arial"/>
              </a:rPr>
              <a:t>eats</a:t>
            </a:r>
            <a:r>
              <a:rPr sz="2800" dirty="0">
                <a:solidFill>
                  <a:srgbClr val="4B4A41"/>
                </a:solidFill>
                <a:latin typeface="Arial"/>
                <a:cs typeface="Arial"/>
              </a:rPr>
              <a:t> </a:t>
            </a:r>
            <a:r>
              <a:rPr sz="2800" spc="45" dirty="0">
                <a:solidFill>
                  <a:srgbClr val="4B4A41"/>
                </a:solidFill>
                <a:latin typeface="Arial"/>
                <a:cs typeface="Arial"/>
              </a:rPr>
              <a:t>of</a:t>
            </a:r>
            <a:r>
              <a:rPr sz="2800" dirty="0">
                <a:solidFill>
                  <a:srgbClr val="4B4A41"/>
                </a:solidFill>
                <a:latin typeface="Arial"/>
                <a:cs typeface="Arial"/>
              </a:rPr>
              <a:t> </a:t>
            </a:r>
            <a:r>
              <a:rPr sz="2800" spc="10" dirty="0">
                <a:solidFill>
                  <a:srgbClr val="4B4A41"/>
                </a:solidFill>
                <a:latin typeface="Arial"/>
                <a:cs typeface="Arial"/>
              </a:rPr>
              <a:t>physical</a:t>
            </a:r>
            <a:r>
              <a:rPr sz="2800" spc="5" dirty="0">
                <a:solidFill>
                  <a:srgbClr val="4B4A41"/>
                </a:solidFill>
                <a:latin typeface="Arial"/>
                <a:cs typeface="Arial"/>
              </a:rPr>
              <a:t> </a:t>
            </a:r>
            <a:r>
              <a:rPr sz="2800" dirty="0">
                <a:solidFill>
                  <a:srgbClr val="4B4A41"/>
                </a:solidFill>
                <a:latin typeface="Arial"/>
                <a:cs typeface="Arial"/>
              </a:rPr>
              <a:t>harm </a:t>
            </a:r>
            <a:r>
              <a:rPr sz="2800" spc="20" dirty="0">
                <a:solidFill>
                  <a:srgbClr val="4B4A41"/>
                </a:solidFill>
                <a:latin typeface="Arial"/>
                <a:cs typeface="Arial"/>
              </a:rPr>
              <a:t>or</a:t>
            </a:r>
            <a:r>
              <a:rPr sz="2800" dirty="0">
                <a:solidFill>
                  <a:srgbClr val="4B4A41"/>
                </a:solidFill>
                <a:latin typeface="Arial"/>
                <a:cs typeface="Arial"/>
              </a:rPr>
              <a:t> </a:t>
            </a:r>
            <a:r>
              <a:rPr sz="2800" spc="-15" dirty="0">
                <a:solidFill>
                  <a:srgbClr val="4B4A41"/>
                </a:solidFill>
                <a:latin typeface="Arial"/>
                <a:cs typeface="Arial"/>
              </a:rPr>
              <a:t>abuse,</a:t>
            </a:r>
            <a:r>
              <a:rPr sz="2800" dirty="0">
                <a:solidFill>
                  <a:srgbClr val="4B4A41"/>
                </a:solidFill>
                <a:latin typeface="Arial"/>
                <a:cs typeface="Arial"/>
              </a:rPr>
              <a:t> </a:t>
            </a:r>
            <a:r>
              <a:rPr sz="2800" spc="-15" dirty="0">
                <a:solidFill>
                  <a:srgbClr val="4B4A41"/>
                </a:solidFill>
                <a:latin typeface="Arial"/>
                <a:cs typeface="Arial"/>
              </a:rPr>
              <a:t>arising</a:t>
            </a:r>
            <a:r>
              <a:rPr sz="2800" dirty="0">
                <a:solidFill>
                  <a:srgbClr val="4B4A41"/>
                </a:solidFill>
                <a:latin typeface="Arial"/>
                <a:cs typeface="Arial"/>
              </a:rPr>
              <a:t> </a:t>
            </a:r>
            <a:r>
              <a:rPr sz="2800" spc="35" dirty="0">
                <a:solidFill>
                  <a:srgbClr val="4B4A41"/>
                </a:solidFill>
                <a:latin typeface="Arial"/>
                <a:cs typeface="Arial"/>
              </a:rPr>
              <a:t>out</a:t>
            </a:r>
            <a:r>
              <a:rPr sz="2800" dirty="0">
                <a:solidFill>
                  <a:srgbClr val="4B4A41"/>
                </a:solidFill>
                <a:latin typeface="Arial"/>
                <a:cs typeface="Arial"/>
              </a:rPr>
              <a:t> </a:t>
            </a:r>
            <a:r>
              <a:rPr sz="2800" spc="45" dirty="0">
                <a:solidFill>
                  <a:srgbClr val="4B4A41"/>
                </a:solidFill>
                <a:latin typeface="Arial"/>
                <a:cs typeface="Arial"/>
              </a:rPr>
              <a:t>of</a:t>
            </a:r>
            <a:r>
              <a:rPr sz="2800" dirty="0">
                <a:solidFill>
                  <a:srgbClr val="4B4A41"/>
                </a:solidFill>
                <a:latin typeface="Arial"/>
                <a:cs typeface="Arial"/>
              </a:rPr>
              <a:t> </a:t>
            </a:r>
            <a:r>
              <a:rPr sz="2800" spc="-65" dirty="0">
                <a:solidFill>
                  <a:srgbClr val="4B4A41"/>
                </a:solidFill>
                <a:latin typeface="Arial"/>
                <a:cs typeface="Arial"/>
              </a:rPr>
              <a:t>a</a:t>
            </a:r>
            <a:r>
              <a:rPr sz="2800" dirty="0">
                <a:solidFill>
                  <a:srgbClr val="4B4A41"/>
                </a:solidFill>
                <a:latin typeface="Arial"/>
                <a:cs typeface="Arial"/>
              </a:rPr>
              <a:t> personal, </a:t>
            </a:r>
            <a:r>
              <a:rPr sz="2800" spc="10" dirty="0">
                <a:solidFill>
                  <a:srgbClr val="4B4A41"/>
                </a:solidFill>
                <a:latin typeface="Arial"/>
                <a:cs typeface="Arial"/>
              </a:rPr>
              <a:t>intimate</a:t>
            </a:r>
            <a:r>
              <a:rPr sz="2800" spc="5" dirty="0">
                <a:solidFill>
                  <a:srgbClr val="4B4A41"/>
                </a:solidFill>
                <a:latin typeface="Arial"/>
                <a:cs typeface="Arial"/>
              </a:rPr>
              <a:t> </a:t>
            </a:r>
            <a:r>
              <a:rPr sz="2800" spc="-55" dirty="0">
                <a:solidFill>
                  <a:srgbClr val="4B4A41"/>
                </a:solidFill>
                <a:latin typeface="Arial"/>
                <a:cs typeface="Arial"/>
              </a:rPr>
              <a:t>r</a:t>
            </a:r>
            <a:r>
              <a:rPr sz="2800" spc="10" dirty="0">
                <a:solidFill>
                  <a:srgbClr val="4B4A41"/>
                </a:solidFill>
                <a:latin typeface="Arial"/>
                <a:cs typeface="Arial"/>
              </a:rPr>
              <a:t>elationship.</a:t>
            </a:r>
            <a:endParaRPr sz="2800" dirty="0">
              <a:latin typeface="Arial"/>
              <a:cs typeface="Arial"/>
            </a:endParaRPr>
          </a:p>
        </p:txBody>
      </p:sp>
      <p:sp>
        <p:nvSpPr>
          <p:cNvPr id="2" name="Date Placeholder 1"/>
          <p:cNvSpPr>
            <a:spLocks noGrp="1"/>
          </p:cNvSpPr>
          <p:nvPr>
            <p:ph type="dt" sz="half" idx="10"/>
          </p:nvPr>
        </p:nvSpPr>
        <p:spPr/>
        <p:txBody>
          <a:bodyPr/>
          <a:lstStyle/>
          <a:p>
            <a:fld id="{4BBD10D0-8457-4E4B-A1D0-217AC245E84C}" type="datetime1">
              <a:rPr lang="en-US" smtClean="0"/>
              <a:t>11/1/2023</a:t>
            </a:fld>
            <a:endParaRPr lang="en-US" dirty="0"/>
          </a:p>
        </p:txBody>
      </p:sp>
    </p:spTree>
    <p:extLst>
      <p:ext uri="{BB962C8B-B14F-4D97-AF65-F5344CB8AC3E}">
        <p14:creationId xmlns:p14="http://schemas.microsoft.com/office/powerpoint/2010/main" val="3003535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idx="1"/>
          </p:nvPr>
        </p:nvSpPr>
        <p:spPr>
          <a:xfrm>
            <a:off x="228600" y="152400"/>
            <a:ext cx="8229600" cy="2457096"/>
          </a:xfrm>
          <a:prstGeom prst="rect">
            <a:avLst/>
          </a:prstGeom>
        </p:spPr>
        <p:txBody>
          <a:bodyPr vert="horz" wrap="square" lIns="0" tIns="531381" rIns="0" bIns="0" rtlCol="0">
            <a:spAutoFit/>
          </a:bodyPr>
          <a:lstStyle/>
          <a:p>
            <a:pPr marL="0" indent="0" algn="ctr">
              <a:buNone/>
            </a:pPr>
            <a:r>
              <a:rPr lang="en-US" sz="3600" b="1" u="sng" spc="-45" dirty="0">
                <a:solidFill>
                  <a:srgbClr val="4B4A41"/>
                </a:solidFill>
                <a:cs typeface="Arial"/>
              </a:rPr>
              <a:t>Sexual </a:t>
            </a:r>
            <a:r>
              <a:rPr lang="en-US" sz="3600" b="1" u="sng" spc="-40" dirty="0">
                <a:solidFill>
                  <a:srgbClr val="4B4A41"/>
                </a:solidFill>
                <a:cs typeface="Arial"/>
              </a:rPr>
              <a:t>Assault, </a:t>
            </a:r>
            <a:r>
              <a:rPr lang="en-US" sz="3600" b="1" u="sng" spc="-20" dirty="0">
                <a:solidFill>
                  <a:srgbClr val="4B4A41"/>
                </a:solidFill>
                <a:cs typeface="Arial"/>
              </a:rPr>
              <a:t>Stalking and Intimate Relationship </a:t>
            </a:r>
            <a:r>
              <a:rPr lang="en-US" sz="3600" b="1" u="sng" spc="-235" dirty="0">
                <a:solidFill>
                  <a:srgbClr val="4B4A41"/>
                </a:solidFill>
                <a:cs typeface="Arial"/>
              </a:rPr>
              <a:t>V</a:t>
            </a:r>
            <a:r>
              <a:rPr lang="en-US" sz="3600" b="1" u="sng" spc="-20" dirty="0">
                <a:solidFill>
                  <a:srgbClr val="4B4A41"/>
                </a:solidFill>
                <a:cs typeface="Arial"/>
              </a:rPr>
              <a:t>iolence</a:t>
            </a:r>
            <a:r>
              <a:rPr lang="en-US" sz="3600" b="1" u="sng" dirty="0">
                <a:solidFill>
                  <a:srgbClr val="4B4A41"/>
                </a:solidFill>
                <a:cs typeface="Arial"/>
              </a:rPr>
              <a:t> </a:t>
            </a:r>
            <a:r>
              <a:rPr lang="en-US" sz="3600" b="1" u="sng" spc="-60" dirty="0">
                <a:solidFill>
                  <a:srgbClr val="4B4A41"/>
                </a:solidFill>
                <a:cs typeface="Arial"/>
              </a:rPr>
              <a:t>Policy</a:t>
            </a:r>
            <a:endParaRPr lang="en-US" sz="3600" dirty="0"/>
          </a:p>
          <a:p>
            <a:pPr marL="0" indent="0" algn="ctr">
              <a:lnSpc>
                <a:spcPct val="100000"/>
              </a:lnSpc>
              <a:buNone/>
            </a:pPr>
            <a:endParaRPr sz="4400" u="sng" spc="15" dirty="0"/>
          </a:p>
        </p:txBody>
      </p:sp>
      <p:sp>
        <p:nvSpPr>
          <p:cNvPr id="6" name="object 2"/>
          <p:cNvSpPr txBox="1"/>
          <p:nvPr/>
        </p:nvSpPr>
        <p:spPr>
          <a:xfrm>
            <a:off x="762001" y="2057400"/>
            <a:ext cx="7945755" cy="4180632"/>
          </a:xfrm>
          <a:prstGeom prst="rect">
            <a:avLst/>
          </a:prstGeom>
        </p:spPr>
        <p:txBody>
          <a:bodyPr vert="horz" wrap="square" lIns="0" tIns="0" rIns="0" bIns="0" rtlCol="0">
            <a:spAutoFit/>
          </a:bodyPr>
          <a:lstStyle/>
          <a:p>
            <a:pPr marL="12700" marR="5080">
              <a:lnSpc>
                <a:spcPts val="3080"/>
              </a:lnSpc>
            </a:pPr>
            <a:r>
              <a:rPr sz="2600" b="1" spc="-30" dirty="0">
                <a:latin typeface="Arial"/>
                <a:cs typeface="Arial"/>
              </a:rPr>
              <a:t>Sexual harassment </a:t>
            </a:r>
            <a:r>
              <a:rPr sz="2600" spc="20" dirty="0" smtClean="0">
                <a:solidFill>
                  <a:srgbClr val="4B4A41"/>
                </a:solidFill>
                <a:latin typeface="Arial"/>
                <a:cs typeface="Arial"/>
              </a:rPr>
              <a:t>:</a:t>
            </a:r>
            <a:endParaRPr lang="en-US" sz="2600" spc="20" dirty="0" smtClean="0">
              <a:solidFill>
                <a:srgbClr val="4B4A41"/>
              </a:solidFill>
              <a:latin typeface="Arial"/>
              <a:cs typeface="Arial"/>
            </a:endParaRPr>
          </a:p>
          <a:p>
            <a:pPr marL="342900" lvl="0" indent="-342900">
              <a:buFont typeface="Arial" panose="020B0604020202020204" pitchFamily="34" charset="0"/>
              <a:buChar char="•"/>
            </a:pPr>
            <a:r>
              <a:rPr lang="en-US" sz="2000" dirty="0" smtClean="0"/>
              <a:t>Quid </a:t>
            </a:r>
            <a:r>
              <a:rPr lang="en-US" sz="2000" dirty="0"/>
              <a:t>pro quo</a:t>
            </a:r>
          </a:p>
          <a:p>
            <a:pPr marL="800100" lvl="1" indent="-342900">
              <a:buFont typeface="Courier New" panose="02070309020205020404" pitchFamily="49" charset="0"/>
              <a:buChar char="o"/>
            </a:pPr>
            <a:r>
              <a:rPr lang="en-US" sz="2000" dirty="0"/>
              <a:t>Individual in position of authority</a:t>
            </a:r>
          </a:p>
          <a:p>
            <a:pPr marL="800100" lvl="1" indent="-342900">
              <a:buFont typeface="Courier New" panose="02070309020205020404" pitchFamily="49" charset="0"/>
              <a:buChar char="o"/>
            </a:pPr>
            <a:r>
              <a:rPr lang="en-US" sz="2000" dirty="0"/>
              <a:t>Conditions a benefit</a:t>
            </a:r>
          </a:p>
          <a:p>
            <a:pPr marL="800100" lvl="1" indent="-342900">
              <a:buFont typeface="Courier New" panose="02070309020205020404" pitchFamily="49" charset="0"/>
              <a:buChar char="o"/>
            </a:pPr>
            <a:r>
              <a:rPr lang="en-US" sz="2000" dirty="0"/>
              <a:t>Sexual advance, sexual favors, other conduct of a sexual nature</a:t>
            </a:r>
          </a:p>
          <a:p>
            <a:pPr marL="342900" lvl="0" indent="-342900">
              <a:buFont typeface="Arial" panose="020B0604020202020204" pitchFamily="34" charset="0"/>
              <a:buChar char="•"/>
            </a:pPr>
            <a:r>
              <a:rPr lang="en-US" sz="2000" dirty="0"/>
              <a:t>Hostile environment</a:t>
            </a:r>
          </a:p>
          <a:p>
            <a:pPr marL="800100" lvl="1" indent="-342900">
              <a:buFont typeface="Courier New" panose="02070309020205020404" pitchFamily="49" charset="0"/>
              <a:buChar char="o"/>
            </a:pPr>
            <a:r>
              <a:rPr lang="en-US" sz="2000" dirty="0"/>
              <a:t>(Student) Sufficiently serious that it denies or limits a student’s ability to participate in or benefit from an education program or activity</a:t>
            </a:r>
          </a:p>
          <a:p>
            <a:pPr marL="800100" lvl="1" indent="-342900">
              <a:buFont typeface="Courier New" panose="02070309020205020404" pitchFamily="49" charset="0"/>
              <a:buChar char="o"/>
            </a:pPr>
            <a:r>
              <a:rPr lang="en-US" sz="2000" dirty="0"/>
              <a:t>(Employee) Severe or pervasive enough to create a work environment that a reasonable person would consider intimidating, hostile, or abusive</a:t>
            </a:r>
          </a:p>
          <a:p>
            <a:pPr marL="12700" marR="5080">
              <a:lnSpc>
                <a:spcPts val="3080"/>
              </a:lnSpc>
            </a:pPr>
            <a:endParaRPr sz="2600" dirty="0">
              <a:latin typeface="Arial"/>
              <a:cs typeface="Arial"/>
            </a:endParaRPr>
          </a:p>
        </p:txBody>
      </p:sp>
      <p:sp>
        <p:nvSpPr>
          <p:cNvPr id="2" name="Date Placeholder 1"/>
          <p:cNvSpPr>
            <a:spLocks noGrp="1"/>
          </p:cNvSpPr>
          <p:nvPr>
            <p:ph type="dt" sz="half" idx="10"/>
          </p:nvPr>
        </p:nvSpPr>
        <p:spPr/>
        <p:txBody>
          <a:bodyPr/>
          <a:lstStyle/>
          <a:p>
            <a:fld id="{66907401-2B64-41A2-A798-3AD5A849EE4D}" type="datetime1">
              <a:rPr lang="en-US" smtClean="0"/>
              <a:t>11/1/2023</a:t>
            </a:fld>
            <a:endParaRPr lang="en-US" dirty="0"/>
          </a:p>
        </p:txBody>
      </p:sp>
    </p:spTree>
    <p:extLst>
      <p:ext uri="{BB962C8B-B14F-4D97-AF65-F5344CB8AC3E}">
        <p14:creationId xmlns:p14="http://schemas.microsoft.com/office/powerpoint/2010/main" val="2492901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Agenda</a:t>
            </a:r>
            <a:endParaRPr lang="en-US" sz="3600" b="1" u="sng" dirty="0"/>
          </a:p>
        </p:txBody>
      </p:sp>
      <p:sp>
        <p:nvSpPr>
          <p:cNvPr id="3" name="Content Placeholder 2"/>
          <p:cNvSpPr>
            <a:spLocks noGrp="1"/>
          </p:cNvSpPr>
          <p:nvPr>
            <p:ph idx="1"/>
          </p:nvPr>
        </p:nvSpPr>
        <p:spPr>
          <a:xfrm>
            <a:off x="457200" y="1417639"/>
            <a:ext cx="8229600" cy="4902480"/>
          </a:xfrm>
        </p:spPr>
        <p:txBody>
          <a:bodyPr>
            <a:normAutofit fontScale="55000" lnSpcReduction="20000"/>
          </a:bodyPr>
          <a:lstStyle/>
          <a:p>
            <a:r>
              <a:rPr lang="en-US" sz="4400" spc="-25" dirty="0" smtClean="0">
                <a:solidFill>
                  <a:srgbClr val="4B4A41"/>
                </a:solidFill>
                <a:cs typeface="Arial"/>
              </a:rPr>
              <a:t>Related Statistics (FYI)</a:t>
            </a:r>
          </a:p>
          <a:p>
            <a:r>
              <a:rPr lang="en-US" sz="4400" spc="-25" dirty="0" smtClean="0">
                <a:solidFill>
                  <a:srgbClr val="4B4A41"/>
                </a:solidFill>
                <a:cs typeface="Arial"/>
              </a:rPr>
              <a:t>Relevant </a:t>
            </a:r>
            <a:r>
              <a:rPr lang="en-US" sz="4400" spc="-25" dirty="0">
                <a:solidFill>
                  <a:srgbClr val="4B4A41"/>
                </a:solidFill>
                <a:cs typeface="Arial"/>
              </a:rPr>
              <a:t>L</a:t>
            </a:r>
            <a:r>
              <a:rPr lang="en-US" sz="4400" spc="-25" dirty="0" smtClean="0">
                <a:solidFill>
                  <a:srgbClr val="4B4A41"/>
                </a:solidFill>
                <a:cs typeface="Arial"/>
              </a:rPr>
              <a:t>aws </a:t>
            </a:r>
            <a:r>
              <a:rPr lang="en-US" sz="4400" spc="10" dirty="0">
                <a:solidFill>
                  <a:srgbClr val="4B4A41"/>
                </a:solidFill>
                <a:cs typeface="Arial"/>
              </a:rPr>
              <a:t>and </a:t>
            </a:r>
            <a:r>
              <a:rPr lang="en-US" sz="4400" spc="20" dirty="0">
                <a:solidFill>
                  <a:srgbClr val="4B4A41"/>
                </a:solidFill>
                <a:cs typeface="Arial"/>
              </a:rPr>
              <a:t>P</a:t>
            </a:r>
            <a:r>
              <a:rPr lang="en-US" sz="4400" spc="20" dirty="0" smtClean="0">
                <a:solidFill>
                  <a:srgbClr val="4B4A41"/>
                </a:solidFill>
                <a:cs typeface="Arial"/>
              </a:rPr>
              <a:t>olicies</a:t>
            </a:r>
            <a:endParaRPr lang="en-US" sz="4400" dirty="0">
              <a:cs typeface="Arial"/>
            </a:endParaRPr>
          </a:p>
          <a:p>
            <a:r>
              <a:rPr lang="en-US" sz="4400" dirty="0" smtClean="0"/>
              <a:t>Common </a:t>
            </a:r>
            <a:r>
              <a:rPr lang="en-US" sz="4400" dirty="0"/>
              <a:t>Biases and Misconceptions Related to Sexual </a:t>
            </a:r>
            <a:r>
              <a:rPr lang="en-US" sz="4400" dirty="0" smtClean="0"/>
              <a:t>Misconduct</a:t>
            </a:r>
            <a:endParaRPr lang="en-US" sz="4400" dirty="0"/>
          </a:p>
          <a:p>
            <a:r>
              <a:rPr lang="en-US" sz="4400" dirty="0" smtClean="0"/>
              <a:t>Training Requirements</a:t>
            </a:r>
          </a:p>
          <a:p>
            <a:r>
              <a:rPr lang="en-US" sz="4400" dirty="0" smtClean="0"/>
              <a:t>The </a:t>
            </a:r>
            <a:r>
              <a:rPr lang="en-US" sz="4400" dirty="0"/>
              <a:t>E</a:t>
            </a:r>
            <a:r>
              <a:rPr lang="en-US" sz="4400" dirty="0" smtClean="0"/>
              <a:t>ffects </a:t>
            </a:r>
            <a:r>
              <a:rPr lang="en-US" sz="4400" dirty="0"/>
              <a:t>of </a:t>
            </a:r>
            <a:r>
              <a:rPr lang="en-US" sz="4400" dirty="0" smtClean="0"/>
              <a:t>Trauma</a:t>
            </a:r>
          </a:p>
          <a:p>
            <a:r>
              <a:rPr lang="en-US" sz="4400" dirty="0" smtClean="0"/>
              <a:t>Adjudication </a:t>
            </a:r>
            <a:r>
              <a:rPr lang="en-US" sz="4400" dirty="0"/>
              <a:t>P</a:t>
            </a:r>
            <a:r>
              <a:rPr lang="en-US" sz="4400" dirty="0" smtClean="0"/>
              <a:t>rocedures</a:t>
            </a:r>
            <a:r>
              <a:rPr lang="en-US" sz="4400" dirty="0"/>
              <a:t>, </a:t>
            </a:r>
            <a:r>
              <a:rPr lang="en-US" sz="4400" dirty="0" smtClean="0"/>
              <a:t>Protocols </a:t>
            </a:r>
            <a:r>
              <a:rPr lang="en-US" sz="4400" dirty="0"/>
              <a:t>and </a:t>
            </a:r>
            <a:r>
              <a:rPr lang="en-US" sz="4400" dirty="0" smtClean="0"/>
              <a:t>Best </a:t>
            </a:r>
            <a:r>
              <a:rPr lang="en-US" sz="4400" dirty="0"/>
              <a:t>P</a:t>
            </a:r>
            <a:r>
              <a:rPr lang="en-US" sz="4400" dirty="0" smtClean="0"/>
              <a:t>ractices</a:t>
            </a:r>
          </a:p>
          <a:p>
            <a:r>
              <a:rPr lang="en-US" sz="4400" dirty="0"/>
              <a:t>Deliberation</a:t>
            </a:r>
          </a:p>
          <a:p>
            <a:r>
              <a:rPr lang="en-US" sz="4400" dirty="0"/>
              <a:t>Determination</a:t>
            </a:r>
          </a:p>
          <a:p>
            <a:r>
              <a:rPr lang="en-US" sz="4400" dirty="0" smtClean="0"/>
              <a:t>Discussion </a:t>
            </a:r>
            <a:r>
              <a:rPr lang="en-US" sz="4400" dirty="0"/>
              <a:t>of the adjudication of a hypothetical case</a:t>
            </a:r>
          </a:p>
          <a:p>
            <a:pPr marL="388620"/>
            <a:r>
              <a:rPr lang="en-US" sz="4400" dirty="0" smtClean="0"/>
              <a:t>Resources </a:t>
            </a:r>
            <a:endParaRPr lang="en-US" sz="4400" dirty="0"/>
          </a:p>
          <a:p>
            <a:pPr marL="388620"/>
            <a:r>
              <a:rPr lang="en-US" sz="4400" dirty="0"/>
              <a:t>Q&amp;A</a:t>
            </a:r>
          </a:p>
          <a:p>
            <a:endParaRPr lang="en-US" dirty="0"/>
          </a:p>
        </p:txBody>
      </p:sp>
      <p:pic>
        <p:nvPicPr>
          <p:cNvPr id="6" name="Picture 5"/>
          <p:cNvPicPr/>
          <p:nvPr/>
        </p:nvPicPr>
        <p:blipFill>
          <a:blip r:embed="rId3" cstate="email">
            <a:extLst>
              <a:ext uri="{28A0092B-C50C-407E-A947-70E740481C1C}">
                <a14:useLocalDpi xmlns:a14="http://schemas.microsoft.com/office/drawing/2010/main" val="0"/>
              </a:ext>
            </a:extLst>
          </a:blip>
          <a:stretch>
            <a:fillRect/>
          </a:stretch>
        </p:blipFill>
        <p:spPr>
          <a:xfrm>
            <a:off x="7162800" y="76200"/>
            <a:ext cx="1905000" cy="609600"/>
          </a:xfrm>
          <a:prstGeom prst="rect">
            <a:avLst/>
          </a:prstGeom>
        </p:spPr>
      </p:pic>
      <p:sp>
        <p:nvSpPr>
          <p:cNvPr id="4" name="Date Placeholder 3"/>
          <p:cNvSpPr>
            <a:spLocks noGrp="1"/>
          </p:cNvSpPr>
          <p:nvPr>
            <p:ph type="dt" sz="half" idx="10"/>
          </p:nvPr>
        </p:nvSpPr>
        <p:spPr/>
        <p:txBody>
          <a:bodyPr/>
          <a:lstStyle/>
          <a:p>
            <a:fld id="{43F37B40-A75B-4E0B-A0C7-0B2DC38F018D}" type="datetime1">
              <a:rPr lang="en-US" smtClean="0"/>
              <a:t>11/1/2023</a:t>
            </a:fld>
            <a:endParaRPr lang="en-US" dirty="0"/>
          </a:p>
        </p:txBody>
      </p:sp>
    </p:spTree>
    <p:extLst>
      <p:ext uri="{BB962C8B-B14F-4D97-AF65-F5344CB8AC3E}">
        <p14:creationId xmlns:p14="http://schemas.microsoft.com/office/powerpoint/2010/main" val="3005077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idx="1"/>
          </p:nvPr>
        </p:nvSpPr>
        <p:spPr>
          <a:xfrm>
            <a:off x="228600" y="152400"/>
            <a:ext cx="8229600" cy="2457096"/>
          </a:xfrm>
          <a:prstGeom prst="rect">
            <a:avLst/>
          </a:prstGeom>
        </p:spPr>
        <p:txBody>
          <a:bodyPr vert="horz" wrap="square" lIns="0" tIns="531381" rIns="0" bIns="0" rtlCol="0">
            <a:spAutoFit/>
          </a:bodyPr>
          <a:lstStyle/>
          <a:p>
            <a:pPr marL="0" indent="0" algn="ctr">
              <a:buNone/>
            </a:pPr>
            <a:r>
              <a:rPr lang="en-US" sz="3600" b="1" u="sng" spc="-45" dirty="0">
                <a:solidFill>
                  <a:srgbClr val="4B4A41"/>
                </a:solidFill>
                <a:cs typeface="Arial"/>
              </a:rPr>
              <a:t>Sexual </a:t>
            </a:r>
            <a:r>
              <a:rPr lang="en-US" sz="3600" b="1" u="sng" spc="-40" dirty="0">
                <a:solidFill>
                  <a:srgbClr val="4B4A41"/>
                </a:solidFill>
                <a:cs typeface="Arial"/>
              </a:rPr>
              <a:t>Assault, </a:t>
            </a:r>
            <a:r>
              <a:rPr lang="en-US" sz="3600" b="1" u="sng" spc="-20" dirty="0">
                <a:solidFill>
                  <a:srgbClr val="4B4A41"/>
                </a:solidFill>
                <a:cs typeface="Arial"/>
              </a:rPr>
              <a:t>Stalking and Intimate Relationship </a:t>
            </a:r>
            <a:r>
              <a:rPr lang="en-US" sz="3600" b="1" u="sng" spc="-235" dirty="0">
                <a:solidFill>
                  <a:srgbClr val="4B4A41"/>
                </a:solidFill>
                <a:cs typeface="Arial"/>
              </a:rPr>
              <a:t>V</a:t>
            </a:r>
            <a:r>
              <a:rPr lang="en-US" sz="3600" b="1" u="sng" spc="-20" dirty="0">
                <a:solidFill>
                  <a:srgbClr val="4B4A41"/>
                </a:solidFill>
                <a:cs typeface="Arial"/>
              </a:rPr>
              <a:t>iolence</a:t>
            </a:r>
            <a:r>
              <a:rPr lang="en-US" sz="3600" b="1" u="sng" dirty="0">
                <a:solidFill>
                  <a:srgbClr val="4B4A41"/>
                </a:solidFill>
                <a:cs typeface="Arial"/>
              </a:rPr>
              <a:t> </a:t>
            </a:r>
            <a:r>
              <a:rPr lang="en-US" sz="3600" b="1" u="sng" spc="-60" dirty="0">
                <a:solidFill>
                  <a:srgbClr val="4B4A41"/>
                </a:solidFill>
                <a:cs typeface="Arial"/>
              </a:rPr>
              <a:t>Policy</a:t>
            </a:r>
            <a:endParaRPr lang="en-US" sz="3600" dirty="0"/>
          </a:p>
          <a:p>
            <a:pPr marL="0" indent="0" algn="ctr">
              <a:lnSpc>
                <a:spcPct val="100000"/>
              </a:lnSpc>
              <a:buNone/>
            </a:pPr>
            <a:endParaRPr sz="4400" u="sng" spc="15" dirty="0"/>
          </a:p>
        </p:txBody>
      </p:sp>
      <p:sp>
        <p:nvSpPr>
          <p:cNvPr id="6" name="object 2"/>
          <p:cNvSpPr txBox="1"/>
          <p:nvPr/>
        </p:nvSpPr>
        <p:spPr>
          <a:xfrm>
            <a:off x="762001" y="2501404"/>
            <a:ext cx="7945755" cy="2555187"/>
          </a:xfrm>
          <a:prstGeom prst="rect">
            <a:avLst/>
          </a:prstGeom>
        </p:spPr>
        <p:txBody>
          <a:bodyPr vert="horz" wrap="square" lIns="0" tIns="0" rIns="0" bIns="0" rtlCol="0">
            <a:spAutoFit/>
          </a:bodyPr>
          <a:lstStyle/>
          <a:p>
            <a:pPr marL="12700" marR="5080">
              <a:lnSpc>
                <a:spcPts val="3080"/>
              </a:lnSpc>
            </a:pPr>
            <a:r>
              <a:rPr sz="2600" b="1" spc="-30" dirty="0">
                <a:latin typeface="Arial"/>
                <a:cs typeface="Arial"/>
              </a:rPr>
              <a:t>Sexual harassment </a:t>
            </a:r>
            <a:r>
              <a:rPr sz="2600" spc="-30" dirty="0">
                <a:solidFill>
                  <a:srgbClr val="4B4A41"/>
                </a:solidFill>
                <a:latin typeface="Arial"/>
                <a:cs typeface="Arial"/>
              </a:rPr>
              <a:t>is </a:t>
            </a:r>
            <a:r>
              <a:rPr sz="2600" spc="20" dirty="0" smtClean="0">
                <a:solidFill>
                  <a:srgbClr val="4B4A41"/>
                </a:solidFill>
                <a:latin typeface="Arial"/>
                <a:cs typeface="Arial"/>
              </a:rPr>
              <a:t>:</a:t>
            </a:r>
            <a:endParaRPr sz="2600" dirty="0">
              <a:latin typeface="Arial"/>
              <a:cs typeface="Arial"/>
            </a:endParaRPr>
          </a:p>
          <a:p>
            <a:pPr marL="355600" indent="-342900">
              <a:lnSpc>
                <a:spcPct val="100000"/>
              </a:lnSpc>
              <a:buClr>
                <a:srgbClr val="4B4A41"/>
              </a:buClr>
              <a:buFont typeface="Arial"/>
              <a:buChar char="•"/>
              <a:tabLst>
                <a:tab pos="355600" algn="l"/>
              </a:tabLst>
            </a:pPr>
            <a:r>
              <a:rPr lang="en-US" sz="2600" spc="10" dirty="0" smtClean="0">
                <a:solidFill>
                  <a:srgbClr val="4B4A41"/>
                </a:solidFill>
                <a:latin typeface="Arial"/>
                <a:cs typeface="Arial"/>
              </a:rPr>
              <a:t>unwelcome </a:t>
            </a:r>
            <a:r>
              <a:rPr lang="en-US" sz="2600" spc="50" dirty="0">
                <a:solidFill>
                  <a:srgbClr val="4B4A41"/>
                </a:solidFill>
                <a:latin typeface="Arial"/>
                <a:cs typeface="Arial"/>
              </a:rPr>
              <a:t>conduct </a:t>
            </a:r>
            <a:r>
              <a:rPr lang="en-US" sz="2600" spc="40" dirty="0">
                <a:solidFill>
                  <a:srgbClr val="4B4A41"/>
                </a:solidFill>
                <a:latin typeface="Arial"/>
                <a:cs typeface="Arial"/>
              </a:rPr>
              <a:t>of </a:t>
            </a:r>
            <a:r>
              <a:rPr lang="en-US" sz="2600" spc="-60" dirty="0">
                <a:solidFill>
                  <a:srgbClr val="4B4A41"/>
                </a:solidFill>
                <a:latin typeface="Arial"/>
                <a:cs typeface="Arial"/>
              </a:rPr>
              <a:t>a </a:t>
            </a:r>
            <a:r>
              <a:rPr lang="en-US" sz="2600" spc="-15" dirty="0">
                <a:solidFill>
                  <a:srgbClr val="4B4A41"/>
                </a:solidFill>
                <a:latin typeface="Arial"/>
                <a:cs typeface="Arial"/>
              </a:rPr>
              <a:t>sexual</a:t>
            </a:r>
            <a:r>
              <a:rPr lang="en-US" sz="2600" spc="-10" dirty="0">
                <a:solidFill>
                  <a:srgbClr val="4B4A41"/>
                </a:solidFill>
                <a:latin typeface="Arial"/>
                <a:cs typeface="Arial"/>
              </a:rPr>
              <a:t> natu</a:t>
            </a:r>
            <a:r>
              <a:rPr lang="en-US" sz="2600" spc="-50" dirty="0">
                <a:solidFill>
                  <a:srgbClr val="4B4A41"/>
                </a:solidFill>
                <a:latin typeface="Arial"/>
                <a:cs typeface="Arial"/>
              </a:rPr>
              <a:t>r</a:t>
            </a:r>
            <a:r>
              <a:rPr lang="en-US" sz="2600" spc="-60" dirty="0">
                <a:solidFill>
                  <a:srgbClr val="4B4A41"/>
                </a:solidFill>
                <a:latin typeface="Arial"/>
                <a:cs typeface="Arial"/>
              </a:rPr>
              <a:t>e</a:t>
            </a:r>
            <a:r>
              <a:rPr lang="en-US" sz="2600" dirty="0">
                <a:solidFill>
                  <a:srgbClr val="4B4A41"/>
                </a:solidFill>
                <a:latin typeface="Arial"/>
                <a:cs typeface="Arial"/>
              </a:rPr>
              <a:t> </a:t>
            </a:r>
            <a:r>
              <a:rPr lang="en-US" sz="2600" spc="20" dirty="0">
                <a:solidFill>
                  <a:srgbClr val="4B4A41"/>
                </a:solidFill>
                <a:latin typeface="Arial"/>
                <a:cs typeface="Arial"/>
              </a:rPr>
              <a:t>that </a:t>
            </a:r>
            <a:r>
              <a:rPr sz="2600" dirty="0" smtClean="0">
                <a:solidFill>
                  <a:srgbClr val="4B4A41"/>
                </a:solidFill>
                <a:latin typeface="Arial"/>
                <a:cs typeface="Arial"/>
              </a:rPr>
              <a:t>influences </a:t>
            </a:r>
            <a:r>
              <a:rPr sz="2600" spc="10" dirty="0">
                <a:solidFill>
                  <a:srgbClr val="4B4A41"/>
                </a:solidFill>
                <a:latin typeface="Arial"/>
                <a:cs typeface="Arial"/>
              </a:rPr>
              <a:t>employment </a:t>
            </a:r>
            <a:r>
              <a:rPr sz="2600" spc="20" dirty="0">
                <a:solidFill>
                  <a:srgbClr val="4B4A41"/>
                </a:solidFill>
                <a:latin typeface="Arial"/>
                <a:cs typeface="Arial"/>
              </a:rPr>
              <a:t>or </a:t>
            </a:r>
            <a:r>
              <a:rPr sz="2600" spc="10" dirty="0">
                <a:solidFill>
                  <a:srgbClr val="4B4A41"/>
                </a:solidFill>
                <a:latin typeface="Arial"/>
                <a:cs typeface="Arial"/>
              </a:rPr>
              <a:t>academic decisions;</a:t>
            </a:r>
            <a:endParaRPr sz="2600" dirty="0">
              <a:latin typeface="Arial"/>
              <a:cs typeface="Arial"/>
            </a:endParaRPr>
          </a:p>
          <a:p>
            <a:pPr marL="355600" marR="66040" indent="-342900">
              <a:lnSpc>
                <a:spcPct val="101800"/>
              </a:lnSpc>
              <a:spcBef>
                <a:spcPts val="520"/>
              </a:spcBef>
              <a:buClr>
                <a:srgbClr val="4B4A41"/>
              </a:buClr>
              <a:buFont typeface="Arial"/>
              <a:buChar char="•"/>
              <a:tabLst>
                <a:tab pos="355600" algn="l"/>
              </a:tabLst>
            </a:pPr>
            <a:r>
              <a:rPr sz="2600" dirty="0">
                <a:solidFill>
                  <a:srgbClr val="4B4A41"/>
                </a:solidFill>
                <a:latin typeface="Arial"/>
                <a:cs typeface="Arial"/>
              </a:rPr>
              <a:t>un</a:t>
            </a:r>
            <a:r>
              <a:rPr sz="2600" spc="-50" dirty="0">
                <a:solidFill>
                  <a:srgbClr val="4B4A41"/>
                </a:solidFill>
                <a:latin typeface="Arial"/>
                <a:cs typeface="Arial"/>
              </a:rPr>
              <a:t>r</a:t>
            </a:r>
            <a:r>
              <a:rPr sz="2600" spc="-15" dirty="0">
                <a:solidFill>
                  <a:srgbClr val="4B4A41"/>
                </a:solidFill>
                <a:latin typeface="Arial"/>
                <a:cs typeface="Arial"/>
              </a:rPr>
              <a:t>easonably</a:t>
            </a:r>
            <a:r>
              <a:rPr sz="2600" dirty="0">
                <a:solidFill>
                  <a:srgbClr val="4B4A41"/>
                </a:solidFill>
                <a:latin typeface="Arial"/>
                <a:cs typeface="Arial"/>
              </a:rPr>
              <a:t> interfe</a:t>
            </a:r>
            <a:r>
              <a:rPr sz="2600" spc="-50" dirty="0">
                <a:solidFill>
                  <a:srgbClr val="4B4A41"/>
                </a:solidFill>
                <a:latin typeface="Arial"/>
                <a:cs typeface="Arial"/>
              </a:rPr>
              <a:t>r</a:t>
            </a:r>
            <a:r>
              <a:rPr sz="2600" spc="-30" dirty="0">
                <a:solidFill>
                  <a:srgbClr val="4B4A41"/>
                </a:solidFill>
                <a:latin typeface="Arial"/>
                <a:cs typeface="Arial"/>
              </a:rPr>
              <a:t>es</a:t>
            </a:r>
            <a:r>
              <a:rPr sz="2600" dirty="0">
                <a:solidFill>
                  <a:srgbClr val="4B4A41"/>
                </a:solidFill>
                <a:latin typeface="Arial"/>
                <a:cs typeface="Arial"/>
              </a:rPr>
              <a:t> </a:t>
            </a:r>
            <a:r>
              <a:rPr sz="2600" spc="45" dirty="0">
                <a:solidFill>
                  <a:srgbClr val="4B4A41"/>
                </a:solidFill>
                <a:latin typeface="Arial"/>
                <a:cs typeface="Arial"/>
              </a:rPr>
              <a:t>with</a:t>
            </a:r>
            <a:r>
              <a:rPr sz="2600" dirty="0">
                <a:solidFill>
                  <a:srgbClr val="4B4A41"/>
                </a:solidFill>
                <a:latin typeface="Arial"/>
                <a:cs typeface="Arial"/>
              </a:rPr>
              <a:t> </a:t>
            </a:r>
            <a:r>
              <a:rPr sz="2600" spc="-30" dirty="0">
                <a:solidFill>
                  <a:srgbClr val="4B4A41"/>
                </a:solidFill>
                <a:latin typeface="Arial"/>
                <a:cs typeface="Arial"/>
              </a:rPr>
              <a:t>an</a:t>
            </a:r>
            <a:r>
              <a:rPr sz="2600" dirty="0">
                <a:solidFill>
                  <a:srgbClr val="4B4A41"/>
                </a:solidFill>
                <a:latin typeface="Arial"/>
                <a:cs typeface="Arial"/>
              </a:rPr>
              <a:t> </a:t>
            </a:r>
            <a:r>
              <a:rPr sz="2600" spc="10" dirty="0">
                <a:solidFill>
                  <a:srgbClr val="4B4A41"/>
                </a:solidFill>
                <a:latin typeface="Arial"/>
                <a:cs typeface="Arial"/>
              </a:rPr>
              <a:t>individual</a:t>
            </a:r>
            <a:r>
              <a:rPr sz="2600" spc="-55" dirty="0">
                <a:solidFill>
                  <a:srgbClr val="4B4A41"/>
                </a:solidFill>
                <a:latin typeface="Arial"/>
                <a:cs typeface="Arial"/>
              </a:rPr>
              <a:t>’</a:t>
            </a:r>
            <a:r>
              <a:rPr sz="2600" dirty="0">
                <a:solidFill>
                  <a:srgbClr val="4B4A41"/>
                </a:solidFill>
                <a:latin typeface="Arial"/>
                <a:cs typeface="Arial"/>
              </a:rPr>
              <a:t>s </a:t>
            </a:r>
            <a:r>
              <a:rPr sz="2600" spc="40" dirty="0">
                <a:solidFill>
                  <a:srgbClr val="4B4A41"/>
                </a:solidFill>
                <a:latin typeface="Arial"/>
                <a:cs typeface="Arial"/>
              </a:rPr>
              <a:t>work</a:t>
            </a:r>
            <a:r>
              <a:rPr sz="2600" dirty="0">
                <a:solidFill>
                  <a:srgbClr val="4B4A41"/>
                </a:solidFill>
                <a:latin typeface="Arial"/>
                <a:cs typeface="Arial"/>
              </a:rPr>
              <a:t> </a:t>
            </a:r>
            <a:r>
              <a:rPr sz="2600" spc="20" dirty="0">
                <a:solidFill>
                  <a:srgbClr val="4B4A41"/>
                </a:solidFill>
                <a:latin typeface="Arial"/>
                <a:cs typeface="Arial"/>
              </a:rPr>
              <a:t>or</a:t>
            </a:r>
            <a:r>
              <a:rPr sz="2600" spc="10" dirty="0">
                <a:solidFill>
                  <a:srgbClr val="4B4A41"/>
                </a:solidFill>
                <a:latin typeface="Arial"/>
                <a:cs typeface="Arial"/>
              </a:rPr>
              <a:t> academic</a:t>
            </a:r>
            <a:r>
              <a:rPr sz="2600" dirty="0">
                <a:solidFill>
                  <a:srgbClr val="4B4A41"/>
                </a:solidFill>
                <a:latin typeface="Arial"/>
                <a:cs typeface="Arial"/>
              </a:rPr>
              <a:t> </a:t>
            </a:r>
            <a:r>
              <a:rPr sz="2600" spc="10" dirty="0">
                <a:solidFill>
                  <a:srgbClr val="4B4A41"/>
                </a:solidFill>
                <a:latin typeface="Arial"/>
                <a:cs typeface="Arial"/>
              </a:rPr>
              <a:t>performance;</a:t>
            </a:r>
            <a:r>
              <a:rPr sz="2600" dirty="0">
                <a:solidFill>
                  <a:srgbClr val="4B4A41"/>
                </a:solidFill>
                <a:latin typeface="Arial"/>
                <a:cs typeface="Arial"/>
              </a:rPr>
              <a:t> </a:t>
            </a:r>
            <a:r>
              <a:rPr sz="2600" spc="20" dirty="0">
                <a:solidFill>
                  <a:srgbClr val="4B4A41"/>
                </a:solidFill>
                <a:latin typeface="Arial"/>
                <a:cs typeface="Arial"/>
              </a:rPr>
              <a:t>or</a:t>
            </a:r>
            <a:endParaRPr sz="2600" dirty="0">
              <a:latin typeface="Arial"/>
              <a:cs typeface="Arial"/>
            </a:endParaRPr>
          </a:p>
          <a:p>
            <a:pPr marL="355600" indent="-342900">
              <a:lnSpc>
                <a:spcPct val="100000"/>
              </a:lnSpc>
              <a:spcBef>
                <a:spcPts val="600"/>
              </a:spcBef>
              <a:buClr>
                <a:srgbClr val="4B4A41"/>
              </a:buClr>
              <a:buFont typeface="Arial"/>
              <a:buChar char="•"/>
              <a:tabLst>
                <a:tab pos="355600" algn="l"/>
              </a:tabLst>
            </a:pPr>
            <a:r>
              <a:rPr sz="2600" spc="50" dirty="0">
                <a:solidFill>
                  <a:srgbClr val="4B4A41"/>
                </a:solidFill>
                <a:latin typeface="Arial"/>
                <a:cs typeface="Arial"/>
              </a:rPr>
              <a:t>c</a:t>
            </a:r>
            <a:r>
              <a:rPr sz="2600" spc="-20" dirty="0">
                <a:solidFill>
                  <a:srgbClr val="4B4A41"/>
                </a:solidFill>
                <a:latin typeface="Arial"/>
                <a:cs typeface="Arial"/>
              </a:rPr>
              <a:t>r</a:t>
            </a:r>
            <a:r>
              <a:rPr sz="2600" spc="-15" dirty="0">
                <a:solidFill>
                  <a:srgbClr val="4B4A41"/>
                </a:solidFill>
                <a:latin typeface="Arial"/>
                <a:cs typeface="Arial"/>
              </a:rPr>
              <a:t>eates</a:t>
            </a:r>
            <a:r>
              <a:rPr sz="2600" dirty="0">
                <a:solidFill>
                  <a:srgbClr val="4B4A41"/>
                </a:solidFill>
                <a:latin typeface="Arial"/>
                <a:cs typeface="Arial"/>
              </a:rPr>
              <a:t> </a:t>
            </a:r>
            <a:r>
              <a:rPr sz="2600" spc="-60" dirty="0">
                <a:solidFill>
                  <a:srgbClr val="4B4A41"/>
                </a:solidFill>
                <a:latin typeface="Arial"/>
                <a:cs typeface="Arial"/>
              </a:rPr>
              <a:t>a</a:t>
            </a:r>
            <a:r>
              <a:rPr sz="2600" dirty="0">
                <a:solidFill>
                  <a:srgbClr val="4B4A41"/>
                </a:solidFill>
                <a:latin typeface="Arial"/>
                <a:cs typeface="Arial"/>
              </a:rPr>
              <a:t> </a:t>
            </a:r>
            <a:r>
              <a:rPr sz="2600" spc="10" dirty="0">
                <a:solidFill>
                  <a:srgbClr val="4B4A41"/>
                </a:solidFill>
                <a:latin typeface="Arial"/>
                <a:cs typeface="Arial"/>
              </a:rPr>
              <a:t>hostile</a:t>
            </a:r>
            <a:r>
              <a:rPr sz="2600" dirty="0">
                <a:solidFill>
                  <a:srgbClr val="4B4A41"/>
                </a:solidFill>
                <a:latin typeface="Arial"/>
                <a:cs typeface="Arial"/>
              </a:rPr>
              <a:t> </a:t>
            </a:r>
            <a:r>
              <a:rPr sz="2600" spc="25" dirty="0">
                <a:solidFill>
                  <a:srgbClr val="4B4A41"/>
                </a:solidFill>
                <a:latin typeface="Arial"/>
                <a:cs typeface="Arial"/>
              </a:rPr>
              <a:t>working</a:t>
            </a:r>
            <a:r>
              <a:rPr sz="2600" dirty="0">
                <a:solidFill>
                  <a:srgbClr val="4B4A41"/>
                </a:solidFill>
                <a:latin typeface="Arial"/>
                <a:cs typeface="Arial"/>
              </a:rPr>
              <a:t> </a:t>
            </a:r>
            <a:r>
              <a:rPr sz="2600" spc="20" dirty="0">
                <a:solidFill>
                  <a:srgbClr val="4B4A41"/>
                </a:solidFill>
                <a:latin typeface="Arial"/>
                <a:cs typeface="Arial"/>
              </a:rPr>
              <a:t>or</a:t>
            </a:r>
            <a:r>
              <a:rPr sz="2600" dirty="0">
                <a:solidFill>
                  <a:srgbClr val="4B4A41"/>
                </a:solidFill>
                <a:latin typeface="Arial"/>
                <a:cs typeface="Arial"/>
              </a:rPr>
              <a:t> </a:t>
            </a:r>
            <a:r>
              <a:rPr sz="2600" spc="10" dirty="0">
                <a:solidFill>
                  <a:srgbClr val="4B4A41"/>
                </a:solidFill>
                <a:latin typeface="Arial"/>
                <a:cs typeface="Arial"/>
              </a:rPr>
              <a:t>academic</a:t>
            </a:r>
            <a:r>
              <a:rPr sz="2600" dirty="0">
                <a:solidFill>
                  <a:srgbClr val="4B4A41"/>
                </a:solidFill>
                <a:latin typeface="Arial"/>
                <a:cs typeface="Arial"/>
              </a:rPr>
              <a:t> </a:t>
            </a:r>
            <a:r>
              <a:rPr sz="2600" spc="-15" dirty="0">
                <a:solidFill>
                  <a:srgbClr val="4B4A41"/>
                </a:solidFill>
                <a:latin typeface="Arial"/>
                <a:cs typeface="Arial"/>
              </a:rPr>
              <a:t>envi</a:t>
            </a:r>
            <a:r>
              <a:rPr sz="2600" spc="-60" dirty="0">
                <a:solidFill>
                  <a:srgbClr val="4B4A41"/>
                </a:solidFill>
                <a:latin typeface="Arial"/>
                <a:cs typeface="Arial"/>
              </a:rPr>
              <a:t>r</a:t>
            </a:r>
            <a:r>
              <a:rPr sz="2600" spc="10" dirty="0">
                <a:solidFill>
                  <a:srgbClr val="4B4A41"/>
                </a:solidFill>
                <a:latin typeface="Arial"/>
                <a:cs typeface="Arial"/>
              </a:rPr>
              <a:t>onment</a:t>
            </a:r>
            <a:endParaRPr sz="2600" dirty="0">
              <a:latin typeface="Arial"/>
              <a:cs typeface="Arial"/>
            </a:endParaRPr>
          </a:p>
        </p:txBody>
      </p:sp>
      <p:sp>
        <p:nvSpPr>
          <p:cNvPr id="2" name="Date Placeholder 1"/>
          <p:cNvSpPr>
            <a:spLocks noGrp="1"/>
          </p:cNvSpPr>
          <p:nvPr>
            <p:ph type="dt" sz="half" idx="10"/>
          </p:nvPr>
        </p:nvSpPr>
        <p:spPr/>
        <p:txBody>
          <a:bodyPr/>
          <a:lstStyle/>
          <a:p>
            <a:fld id="{E198D616-A1A0-46A6-BD5A-49B9A8F5A1C3}" type="datetime1">
              <a:rPr lang="en-US" smtClean="0"/>
              <a:t>11/1/2023</a:t>
            </a:fld>
            <a:endParaRPr lang="en-US" dirty="0"/>
          </a:p>
        </p:txBody>
      </p:sp>
    </p:spTree>
    <p:extLst>
      <p:ext uri="{BB962C8B-B14F-4D97-AF65-F5344CB8AC3E}">
        <p14:creationId xmlns:p14="http://schemas.microsoft.com/office/powerpoint/2010/main" val="2526693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3400" y="609600"/>
            <a:ext cx="8229600" cy="5211763"/>
          </a:xfrm>
        </p:spPr>
        <p:txBody>
          <a:bodyPr>
            <a:normAutofit lnSpcReduction="10000"/>
          </a:bodyPr>
          <a:lstStyle/>
          <a:p>
            <a:pPr marL="0" lvl="0" indent="0" algn="ctr">
              <a:buNone/>
            </a:pPr>
            <a:r>
              <a:rPr lang="en-US" sz="3200" b="1" dirty="0" smtClean="0"/>
              <a:t>Broad Title IX Protections/Scope</a:t>
            </a:r>
          </a:p>
          <a:p>
            <a:pPr marL="0" lvl="0" indent="0" algn="ctr">
              <a:buNone/>
            </a:pPr>
            <a:endParaRPr lang="en-US" b="1" dirty="0" smtClean="0"/>
          </a:p>
          <a:p>
            <a:pPr lvl="0"/>
            <a:r>
              <a:rPr lang="en-US" dirty="0" smtClean="0"/>
              <a:t>Gender-based Discrimination</a:t>
            </a:r>
          </a:p>
          <a:p>
            <a:pPr lvl="1">
              <a:buFont typeface="Wingdings" panose="05000000000000000000" pitchFamily="2" charset="2"/>
              <a:buChar char="§"/>
            </a:pPr>
            <a:r>
              <a:rPr lang="en-US" dirty="0" smtClean="0"/>
              <a:t>Items on </a:t>
            </a:r>
            <a:r>
              <a:rPr lang="en-US" dirty="0" smtClean="0"/>
              <a:t>previous </a:t>
            </a:r>
            <a:r>
              <a:rPr lang="en-US" dirty="0" err="1" smtClean="0"/>
              <a:t>slided</a:t>
            </a:r>
            <a:r>
              <a:rPr lang="en-US" dirty="0" smtClean="0"/>
              <a:t> </a:t>
            </a:r>
            <a:r>
              <a:rPr lang="en-US" dirty="0" smtClean="0"/>
              <a:t>(e.g. Sexual Assault, Sexual Harassment)</a:t>
            </a:r>
          </a:p>
          <a:p>
            <a:pPr lvl="1">
              <a:buFont typeface="Wingdings" panose="05000000000000000000" pitchFamily="2" charset="2"/>
              <a:buChar char="§"/>
            </a:pPr>
            <a:r>
              <a:rPr lang="en-US" dirty="0" smtClean="0"/>
              <a:t>Title </a:t>
            </a:r>
            <a:r>
              <a:rPr lang="en-US" dirty="0"/>
              <a:t>IX’s prohibitions on discrimination based on sex to include: (1) discrimination on the basis of sexual orientation; and (2) discrimination on the basis of gender identity."</a:t>
            </a:r>
          </a:p>
          <a:p>
            <a:pPr lvl="1">
              <a:buFont typeface="Wingdings" panose="05000000000000000000" pitchFamily="2" charset="2"/>
              <a:buChar char="§"/>
            </a:pPr>
            <a:r>
              <a:rPr lang="en-US" dirty="0" smtClean="0"/>
              <a:t>Protects </a:t>
            </a:r>
            <a:r>
              <a:rPr lang="en-US" dirty="0"/>
              <a:t>LGBTQ </a:t>
            </a:r>
            <a:r>
              <a:rPr lang="en-US" dirty="0" smtClean="0"/>
              <a:t>individuals</a:t>
            </a:r>
          </a:p>
          <a:p>
            <a:pPr lvl="1">
              <a:buFont typeface="Wingdings" panose="05000000000000000000" pitchFamily="2" charset="2"/>
              <a:buChar char="§"/>
            </a:pPr>
            <a:r>
              <a:rPr lang="en-US" dirty="0" smtClean="0"/>
              <a:t>Transgender</a:t>
            </a:r>
          </a:p>
          <a:p>
            <a:pPr lvl="1">
              <a:buFont typeface="Wingdings" panose="05000000000000000000" pitchFamily="2" charset="2"/>
              <a:buChar char="§"/>
            </a:pPr>
            <a:r>
              <a:rPr lang="en-US" dirty="0" smtClean="0"/>
              <a:t>Pregnancy </a:t>
            </a:r>
            <a:r>
              <a:rPr lang="en-US" dirty="0"/>
              <a:t>&amp; </a:t>
            </a:r>
            <a:r>
              <a:rPr lang="en-US" dirty="0" smtClean="0"/>
              <a:t>Parenting</a:t>
            </a:r>
          </a:p>
          <a:p>
            <a:pPr lvl="1">
              <a:buFont typeface="Wingdings" panose="05000000000000000000" pitchFamily="2" charset="2"/>
              <a:buChar char="§"/>
            </a:pPr>
            <a:r>
              <a:rPr lang="en-US" dirty="0" smtClean="0"/>
              <a:t>Preferred Name &amp; Gender Pronouns (e.g. Paula)</a:t>
            </a:r>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701611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457200" y="1295401"/>
            <a:ext cx="8229600" cy="4830763"/>
          </a:xfrm>
        </p:spPr>
        <p:txBody>
          <a:bodyPr>
            <a:normAutofit/>
          </a:bodyPr>
          <a:lstStyle/>
          <a:p>
            <a:endParaRPr lang="en-US" dirty="0"/>
          </a:p>
          <a:p>
            <a:endParaRPr lang="en-US" dirty="0"/>
          </a:p>
          <a:p>
            <a:endParaRPr lang="en-US" dirty="0"/>
          </a:p>
        </p:txBody>
      </p:sp>
      <p:sp>
        <p:nvSpPr>
          <p:cNvPr id="2" name="Rectangle 1"/>
          <p:cNvSpPr/>
          <p:nvPr/>
        </p:nvSpPr>
        <p:spPr>
          <a:xfrm>
            <a:off x="1828800" y="1905001"/>
            <a:ext cx="5257800" cy="1569660"/>
          </a:xfrm>
          <a:prstGeom prst="rect">
            <a:avLst/>
          </a:prstGeom>
        </p:spPr>
        <p:txBody>
          <a:bodyPr wrap="square">
            <a:spAutoFit/>
          </a:bodyPr>
          <a:lstStyle/>
          <a:p>
            <a:pPr algn="ctr"/>
            <a:r>
              <a:rPr lang="en-US" sz="4800" b="1" dirty="0" smtClean="0"/>
              <a:t>The Effects of Trauma</a:t>
            </a:r>
            <a:endParaRPr lang="en-US" sz="4800" dirty="0"/>
          </a:p>
        </p:txBody>
      </p:sp>
      <p:pic>
        <p:nvPicPr>
          <p:cNvPr id="6" name="Picture 5"/>
          <p:cNvPicPr/>
          <p:nvPr/>
        </p:nvPicPr>
        <p:blipFill>
          <a:blip r:embed="rId2" cstate="email">
            <a:extLst>
              <a:ext uri="{28A0092B-C50C-407E-A947-70E740481C1C}">
                <a14:useLocalDpi xmlns:a14="http://schemas.microsoft.com/office/drawing/2010/main" val="0"/>
              </a:ext>
            </a:extLst>
          </a:blip>
          <a:stretch>
            <a:fillRect/>
          </a:stretch>
        </p:blipFill>
        <p:spPr>
          <a:xfrm>
            <a:off x="7162800" y="76200"/>
            <a:ext cx="1905000" cy="609600"/>
          </a:xfrm>
          <a:prstGeom prst="rect">
            <a:avLst/>
          </a:prstGeom>
        </p:spPr>
      </p:pic>
      <p:sp>
        <p:nvSpPr>
          <p:cNvPr id="3" name="Date Placeholder 2"/>
          <p:cNvSpPr>
            <a:spLocks noGrp="1"/>
          </p:cNvSpPr>
          <p:nvPr>
            <p:ph type="dt" sz="half" idx="10"/>
          </p:nvPr>
        </p:nvSpPr>
        <p:spPr/>
        <p:txBody>
          <a:bodyPr/>
          <a:lstStyle/>
          <a:p>
            <a:fld id="{FEFD45D6-0B69-4BD4-8C06-0399ED1FD792}" type="datetime1">
              <a:rPr lang="en-US" smtClean="0"/>
              <a:t>11/1/2023</a:t>
            </a:fld>
            <a:endParaRPr lang="en-US" dirty="0"/>
          </a:p>
        </p:txBody>
      </p:sp>
    </p:spTree>
    <p:extLst>
      <p:ext uri="{BB962C8B-B14F-4D97-AF65-F5344CB8AC3E}">
        <p14:creationId xmlns:p14="http://schemas.microsoft.com/office/powerpoint/2010/main" val="3441609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The </a:t>
            </a:r>
            <a:r>
              <a:rPr lang="en-US" sz="3600" b="1" u="sng" dirty="0" smtClean="0"/>
              <a:t>Effects </a:t>
            </a:r>
            <a:r>
              <a:rPr lang="en-US" sz="3600" b="1" u="sng" dirty="0"/>
              <a:t>of Trauma</a:t>
            </a:r>
          </a:p>
        </p:txBody>
      </p:sp>
      <p:sp>
        <p:nvSpPr>
          <p:cNvPr id="10" name="Content Placeholder 9"/>
          <p:cNvSpPr>
            <a:spLocks noGrp="1"/>
          </p:cNvSpPr>
          <p:nvPr>
            <p:ph sz="half" idx="1"/>
          </p:nvPr>
        </p:nvSpPr>
        <p:spPr>
          <a:xfrm>
            <a:off x="457200" y="1295401"/>
            <a:ext cx="8229600" cy="4830763"/>
          </a:xfrm>
        </p:spPr>
        <p:txBody>
          <a:bodyPr>
            <a:normAutofit/>
          </a:bodyPr>
          <a:lstStyle/>
          <a:p>
            <a:pPr marL="0" indent="0">
              <a:buNone/>
            </a:pPr>
            <a:r>
              <a:rPr lang="en-US" b="1" dirty="0"/>
              <a:t>COMMON </a:t>
            </a:r>
            <a:r>
              <a:rPr lang="en-US" b="1" dirty="0" smtClean="0"/>
              <a:t>VICTIM RESPONSES:</a:t>
            </a:r>
          </a:p>
          <a:p>
            <a:endParaRPr lang="en-US" dirty="0"/>
          </a:p>
          <a:p>
            <a:pPr marL="687388" indent="-344488"/>
            <a:r>
              <a:rPr lang="en-US" dirty="0"/>
              <a:t>Initial denial of incident </a:t>
            </a:r>
          </a:p>
          <a:p>
            <a:pPr marL="687388" indent="-344488"/>
            <a:r>
              <a:rPr lang="en-US" dirty="0" smtClean="0"/>
              <a:t>No </a:t>
            </a:r>
            <a:r>
              <a:rPr lang="en-US" dirty="0"/>
              <a:t>reporting/delayed reporting </a:t>
            </a:r>
          </a:p>
          <a:p>
            <a:pPr marL="687388" indent="-344488"/>
            <a:r>
              <a:rPr lang="en-US" dirty="0" smtClean="0"/>
              <a:t>Maintaining </a:t>
            </a:r>
            <a:r>
              <a:rPr lang="en-US" dirty="0"/>
              <a:t>contact with perpetrator </a:t>
            </a:r>
          </a:p>
          <a:p>
            <a:pPr marL="687388" indent="-344488"/>
            <a:r>
              <a:rPr lang="en-US" dirty="0" smtClean="0"/>
              <a:t>Fight</a:t>
            </a:r>
            <a:r>
              <a:rPr lang="en-US" dirty="0"/>
              <a:t>, flight, or freeze </a:t>
            </a:r>
          </a:p>
          <a:p>
            <a:pPr marL="0" indent="0">
              <a:buNone/>
            </a:pPr>
            <a:r>
              <a:rPr lang="en-US" b="1" dirty="0" smtClean="0"/>
              <a:t> </a:t>
            </a:r>
            <a:endParaRPr lang="en-US" dirty="0"/>
          </a:p>
        </p:txBody>
      </p:sp>
      <p:sp>
        <p:nvSpPr>
          <p:cNvPr id="2" name="Date Placeholder 1"/>
          <p:cNvSpPr>
            <a:spLocks noGrp="1"/>
          </p:cNvSpPr>
          <p:nvPr>
            <p:ph type="dt" sz="half" idx="10"/>
          </p:nvPr>
        </p:nvSpPr>
        <p:spPr/>
        <p:txBody>
          <a:bodyPr/>
          <a:lstStyle/>
          <a:p>
            <a:fld id="{96AB1BE1-69CD-4ADC-B3D7-F044E465B454}" type="datetime1">
              <a:rPr lang="en-US" smtClean="0"/>
              <a:t>11/1/2023</a:t>
            </a:fld>
            <a:endParaRPr lang="en-US" dirty="0"/>
          </a:p>
        </p:txBody>
      </p:sp>
    </p:spTree>
    <p:extLst>
      <p:ext uri="{BB962C8B-B14F-4D97-AF65-F5344CB8AC3E}">
        <p14:creationId xmlns:p14="http://schemas.microsoft.com/office/powerpoint/2010/main" val="1962366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NEUROBIOLOGY OF SEXUAL ASSAULT</a:t>
            </a:r>
          </a:p>
        </p:txBody>
      </p:sp>
      <p:pic>
        <p:nvPicPr>
          <p:cNvPr id="2" name="Content Placeholder 1"/>
          <p:cNvPicPr>
            <a:picLocks noGrp="1" noChangeAspect="1"/>
          </p:cNvPicPr>
          <p:nvPr>
            <p:ph sz="half" idx="1"/>
          </p:nvPr>
        </p:nvPicPr>
        <p:blipFill>
          <a:blip r:embed="rId2"/>
          <a:stretch>
            <a:fillRect/>
          </a:stretch>
        </p:blipFill>
        <p:spPr>
          <a:xfrm>
            <a:off x="1351493" y="1066801"/>
            <a:ext cx="6441017" cy="4830763"/>
          </a:xfrm>
          <a:prstGeom prst="rect">
            <a:avLst/>
          </a:prstGeom>
        </p:spPr>
      </p:pic>
      <p:sp>
        <p:nvSpPr>
          <p:cNvPr id="3" name="Date Placeholder 2"/>
          <p:cNvSpPr>
            <a:spLocks noGrp="1"/>
          </p:cNvSpPr>
          <p:nvPr>
            <p:ph type="dt" sz="half" idx="10"/>
          </p:nvPr>
        </p:nvSpPr>
        <p:spPr/>
        <p:txBody>
          <a:bodyPr/>
          <a:lstStyle/>
          <a:p>
            <a:fld id="{836CD811-843C-4184-8E92-D7EDC3834008}" type="datetime1">
              <a:rPr lang="en-US" smtClean="0"/>
              <a:t>11/1/2023</a:t>
            </a:fld>
            <a:endParaRPr lang="en-US" dirty="0"/>
          </a:p>
        </p:txBody>
      </p:sp>
    </p:spTree>
    <p:extLst>
      <p:ext uri="{BB962C8B-B14F-4D97-AF65-F5344CB8AC3E}">
        <p14:creationId xmlns:p14="http://schemas.microsoft.com/office/powerpoint/2010/main" val="4262585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NEUROBIOLOGY OF SEXUAL ASSAULT</a:t>
            </a:r>
            <a:endParaRPr lang="en-US" sz="3600" b="1" dirty="0"/>
          </a:p>
        </p:txBody>
      </p:sp>
      <p:pic>
        <p:nvPicPr>
          <p:cNvPr id="2" name="Content Placeholder 1"/>
          <p:cNvPicPr>
            <a:picLocks noGrp="1" noChangeAspect="1"/>
          </p:cNvPicPr>
          <p:nvPr>
            <p:ph sz="half" idx="1"/>
          </p:nvPr>
        </p:nvPicPr>
        <p:blipFill>
          <a:blip r:embed="rId2"/>
          <a:stretch>
            <a:fillRect/>
          </a:stretch>
        </p:blipFill>
        <p:spPr>
          <a:xfrm>
            <a:off x="1351493" y="1295401"/>
            <a:ext cx="6441017" cy="4830763"/>
          </a:xfrm>
          <a:prstGeom prst="rect">
            <a:avLst/>
          </a:prstGeom>
        </p:spPr>
      </p:pic>
      <p:sp>
        <p:nvSpPr>
          <p:cNvPr id="3" name="Date Placeholder 2"/>
          <p:cNvSpPr>
            <a:spLocks noGrp="1"/>
          </p:cNvSpPr>
          <p:nvPr>
            <p:ph type="dt" sz="half" idx="10"/>
          </p:nvPr>
        </p:nvSpPr>
        <p:spPr/>
        <p:txBody>
          <a:bodyPr/>
          <a:lstStyle/>
          <a:p>
            <a:fld id="{CFEBAA47-E7EA-442B-A2C9-F72AFE63A8F3}" type="datetime1">
              <a:rPr lang="en-US" smtClean="0"/>
              <a:t>11/1/2023</a:t>
            </a:fld>
            <a:endParaRPr lang="en-US" dirty="0"/>
          </a:p>
        </p:txBody>
      </p:sp>
    </p:spTree>
    <p:extLst>
      <p:ext uri="{BB962C8B-B14F-4D97-AF65-F5344CB8AC3E}">
        <p14:creationId xmlns:p14="http://schemas.microsoft.com/office/powerpoint/2010/main" val="1246337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NEUROBIOLOGY OF SEXUAL ASSAULT</a:t>
            </a:r>
            <a:endParaRPr lang="en-US" sz="3600" b="1" dirty="0"/>
          </a:p>
        </p:txBody>
      </p:sp>
      <p:pic>
        <p:nvPicPr>
          <p:cNvPr id="2" name="Content Placeholder 1"/>
          <p:cNvPicPr>
            <a:picLocks noGrp="1" noChangeAspect="1"/>
          </p:cNvPicPr>
          <p:nvPr>
            <p:ph sz="half" idx="1"/>
          </p:nvPr>
        </p:nvPicPr>
        <p:blipFill>
          <a:blip r:embed="rId2"/>
          <a:stretch>
            <a:fillRect/>
          </a:stretch>
        </p:blipFill>
        <p:spPr>
          <a:xfrm>
            <a:off x="1351493" y="1295401"/>
            <a:ext cx="6441017" cy="4830763"/>
          </a:xfrm>
          <a:prstGeom prst="rect">
            <a:avLst/>
          </a:prstGeom>
        </p:spPr>
      </p:pic>
      <p:sp>
        <p:nvSpPr>
          <p:cNvPr id="3" name="Date Placeholder 2"/>
          <p:cNvSpPr>
            <a:spLocks noGrp="1"/>
          </p:cNvSpPr>
          <p:nvPr>
            <p:ph type="dt" sz="half" idx="10"/>
          </p:nvPr>
        </p:nvSpPr>
        <p:spPr/>
        <p:txBody>
          <a:bodyPr/>
          <a:lstStyle/>
          <a:p>
            <a:fld id="{E3378F85-7279-4059-8666-52DDC4026138}" type="datetime1">
              <a:rPr lang="en-US" smtClean="0"/>
              <a:t>11/1/2023</a:t>
            </a:fld>
            <a:endParaRPr lang="en-US" dirty="0"/>
          </a:p>
        </p:txBody>
      </p:sp>
    </p:spTree>
    <p:extLst>
      <p:ext uri="{BB962C8B-B14F-4D97-AF65-F5344CB8AC3E}">
        <p14:creationId xmlns:p14="http://schemas.microsoft.com/office/powerpoint/2010/main" val="231848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NEUROBIOLOGY OF SEXUAL ASSAULT</a:t>
            </a:r>
            <a:endParaRPr lang="en-US" sz="3600" b="1" dirty="0"/>
          </a:p>
        </p:txBody>
      </p:sp>
      <p:pic>
        <p:nvPicPr>
          <p:cNvPr id="2" name="Content Placeholder 1"/>
          <p:cNvPicPr>
            <a:picLocks noGrp="1" noChangeAspect="1"/>
          </p:cNvPicPr>
          <p:nvPr>
            <p:ph sz="half" idx="1"/>
          </p:nvPr>
        </p:nvPicPr>
        <p:blipFill>
          <a:blip r:embed="rId2"/>
          <a:stretch>
            <a:fillRect/>
          </a:stretch>
        </p:blipFill>
        <p:spPr>
          <a:xfrm>
            <a:off x="1351493" y="1295401"/>
            <a:ext cx="6441017" cy="4830763"/>
          </a:xfrm>
          <a:prstGeom prst="rect">
            <a:avLst/>
          </a:prstGeom>
        </p:spPr>
      </p:pic>
      <p:sp>
        <p:nvSpPr>
          <p:cNvPr id="3" name="Date Placeholder 2"/>
          <p:cNvSpPr>
            <a:spLocks noGrp="1"/>
          </p:cNvSpPr>
          <p:nvPr>
            <p:ph type="dt" sz="half" idx="10"/>
          </p:nvPr>
        </p:nvSpPr>
        <p:spPr/>
        <p:txBody>
          <a:bodyPr/>
          <a:lstStyle/>
          <a:p>
            <a:fld id="{EACBFF98-971A-402F-8C25-3EE03C2931A2}" type="datetime1">
              <a:rPr lang="en-US" smtClean="0"/>
              <a:t>11/1/2023</a:t>
            </a:fld>
            <a:endParaRPr lang="en-US" dirty="0"/>
          </a:p>
        </p:txBody>
      </p:sp>
    </p:spTree>
    <p:extLst>
      <p:ext uri="{BB962C8B-B14F-4D97-AF65-F5344CB8AC3E}">
        <p14:creationId xmlns:p14="http://schemas.microsoft.com/office/powerpoint/2010/main" val="1303970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NEUROBIOLOGY OF SEXUAL ASSAULT</a:t>
            </a:r>
            <a:endParaRPr lang="en-US" sz="3600" b="1" dirty="0"/>
          </a:p>
        </p:txBody>
      </p:sp>
      <p:pic>
        <p:nvPicPr>
          <p:cNvPr id="2" name="Content Placeholder 1"/>
          <p:cNvPicPr>
            <a:picLocks noGrp="1" noChangeAspect="1"/>
          </p:cNvPicPr>
          <p:nvPr>
            <p:ph sz="half" idx="1"/>
          </p:nvPr>
        </p:nvPicPr>
        <p:blipFill>
          <a:blip r:embed="rId2"/>
          <a:stretch>
            <a:fillRect/>
          </a:stretch>
        </p:blipFill>
        <p:spPr>
          <a:xfrm>
            <a:off x="1351493" y="1295401"/>
            <a:ext cx="6441017" cy="4830763"/>
          </a:xfrm>
          <a:prstGeom prst="rect">
            <a:avLst/>
          </a:prstGeom>
        </p:spPr>
      </p:pic>
      <p:sp>
        <p:nvSpPr>
          <p:cNvPr id="3" name="Date Placeholder 2"/>
          <p:cNvSpPr>
            <a:spLocks noGrp="1"/>
          </p:cNvSpPr>
          <p:nvPr>
            <p:ph type="dt" sz="half" idx="10"/>
          </p:nvPr>
        </p:nvSpPr>
        <p:spPr/>
        <p:txBody>
          <a:bodyPr/>
          <a:lstStyle/>
          <a:p>
            <a:fld id="{3E282069-F82C-47D0-B6B2-22BA991815F8}" type="datetime1">
              <a:rPr lang="en-US" smtClean="0"/>
              <a:t>11/1/2023</a:t>
            </a:fld>
            <a:endParaRPr lang="en-US" dirty="0"/>
          </a:p>
        </p:txBody>
      </p:sp>
    </p:spTree>
    <p:extLst>
      <p:ext uri="{BB962C8B-B14F-4D97-AF65-F5344CB8AC3E}">
        <p14:creationId xmlns:p14="http://schemas.microsoft.com/office/powerpoint/2010/main" val="3297914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NEUROBIOLOGY OF SEXUAL ASSAULT</a:t>
            </a:r>
            <a:endParaRPr lang="en-US" sz="3600" b="1" dirty="0"/>
          </a:p>
        </p:txBody>
      </p:sp>
      <p:pic>
        <p:nvPicPr>
          <p:cNvPr id="2" name="Content Placeholder 1"/>
          <p:cNvPicPr>
            <a:picLocks noGrp="1" noChangeAspect="1"/>
          </p:cNvPicPr>
          <p:nvPr>
            <p:ph sz="half" idx="1"/>
          </p:nvPr>
        </p:nvPicPr>
        <p:blipFill>
          <a:blip r:embed="rId2"/>
          <a:stretch>
            <a:fillRect/>
          </a:stretch>
        </p:blipFill>
        <p:spPr>
          <a:xfrm>
            <a:off x="1351493" y="1295401"/>
            <a:ext cx="6441017" cy="4830763"/>
          </a:xfrm>
          <a:prstGeom prst="rect">
            <a:avLst/>
          </a:prstGeom>
        </p:spPr>
      </p:pic>
      <p:sp>
        <p:nvSpPr>
          <p:cNvPr id="3" name="Date Placeholder 2"/>
          <p:cNvSpPr>
            <a:spLocks noGrp="1"/>
          </p:cNvSpPr>
          <p:nvPr>
            <p:ph type="dt" sz="half" idx="10"/>
          </p:nvPr>
        </p:nvSpPr>
        <p:spPr/>
        <p:txBody>
          <a:bodyPr/>
          <a:lstStyle/>
          <a:p>
            <a:fld id="{83DB94A9-C939-4603-B871-365467982507}" type="datetime1">
              <a:rPr lang="en-US" smtClean="0"/>
              <a:t>11/1/2023</a:t>
            </a:fld>
            <a:endParaRPr lang="en-US" dirty="0"/>
          </a:p>
        </p:txBody>
      </p:sp>
    </p:spTree>
    <p:extLst>
      <p:ext uri="{BB962C8B-B14F-4D97-AF65-F5344CB8AC3E}">
        <p14:creationId xmlns:p14="http://schemas.microsoft.com/office/powerpoint/2010/main" val="652830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 sz="3600" b="1" u="sng" dirty="0"/>
              <a:t>Related Statistics</a:t>
            </a:r>
            <a:endParaRPr lang="en-US" sz="3600" b="1" u="sng" dirty="0"/>
          </a:p>
        </p:txBody>
      </p:sp>
      <p:sp>
        <p:nvSpPr>
          <p:cNvPr id="3" name="Content Placeholder 2"/>
          <p:cNvSpPr>
            <a:spLocks noGrp="1"/>
          </p:cNvSpPr>
          <p:nvPr>
            <p:ph idx="1"/>
          </p:nvPr>
        </p:nvSpPr>
        <p:spPr>
          <a:xfrm>
            <a:off x="457200" y="1371601"/>
            <a:ext cx="8229600" cy="4754563"/>
          </a:xfrm>
        </p:spPr>
        <p:txBody>
          <a:bodyPr>
            <a:normAutofit lnSpcReduction="10000"/>
          </a:bodyPr>
          <a:lstStyle/>
          <a:p>
            <a:pPr marL="457200" lvl="0" indent="-228600">
              <a:spcBef>
                <a:spcPts val="720"/>
              </a:spcBef>
              <a:buSzPct val="100000"/>
              <a:buFont typeface="Calibri"/>
            </a:pPr>
            <a:r>
              <a:rPr lang="en" sz="2400" dirty="0">
                <a:ea typeface="Calibri"/>
                <a:cs typeface="Calibri"/>
                <a:sym typeface="Calibri"/>
              </a:rPr>
              <a:t>1 in 6 men and 1 in 4 women will experience a sexual assault in his or her lifetime </a:t>
            </a:r>
            <a:r>
              <a:rPr lang="en" sz="2400" dirty="0">
                <a:solidFill>
                  <a:srgbClr val="000000"/>
                </a:solidFill>
                <a:ea typeface="Calibri"/>
                <a:cs typeface="Calibri"/>
                <a:sym typeface="Calibri"/>
              </a:rPr>
              <a:t>(</a:t>
            </a:r>
            <a:r>
              <a:rPr lang="en" sz="2400" dirty="0">
                <a:ea typeface="Calibri"/>
                <a:cs typeface="Calibri"/>
                <a:sym typeface="Calibri"/>
              </a:rPr>
              <a:t>Bureau of Justice Statistics )</a:t>
            </a:r>
          </a:p>
          <a:p>
            <a:pPr marL="457200" lvl="0" indent="-228600">
              <a:lnSpc>
                <a:spcPct val="80000"/>
              </a:lnSpc>
              <a:spcBef>
                <a:spcPts val="720"/>
              </a:spcBef>
              <a:buSzPct val="100000"/>
              <a:buFont typeface="Calibri"/>
            </a:pPr>
            <a:r>
              <a:rPr lang="en" sz="2400" dirty="0">
                <a:ea typeface="Calibri"/>
                <a:cs typeface="Calibri"/>
                <a:sym typeface="Calibri"/>
              </a:rPr>
              <a:t>1 in 5 women have been sexually assaulted while in college (National Institute of Justice, U.S. Department of Justice, CSA, 2007)</a:t>
            </a:r>
          </a:p>
          <a:p>
            <a:pPr marL="457200" lvl="0" indent="-228600">
              <a:lnSpc>
                <a:spcPct val="90000"/>
              </a:lnSpc>
              <a:spcBef>
                <a:spcPts val="720"/>
              </a:spcBef>
              <a:buSzPct val="100000"/>
              <a:buFont typeface="Calibri"/>
            </a:pPr>
            <a:r>
              <a:rPr lang="en" sz="2400" dirty="0">
                <a:ea typeface="Calibri"/>
                <a:cs typeface="Calibri"/>
                <a:sym typeface="Calibri"/>
              </a:rPr>
              <a:t>Only 25% of intimate partner sexual assaults are reported (Michael Rand &amp; Shannan Catalano, </a:t>
            </a:r>
            <a:r>
              <a:rPr lang="en" sz="2400" i="1" dirty="0">
                <a:ea typeface="Calibri"/>
                <a:cs typeface="Calibri"/>
                <a:sym typeface="Calibri"/>
              </a:rPr>
              <a:t>Criminal Victimization</a:t>
            </a:r>
            <a:r>
              <a:rPr lang="en" sz="2400" dirty="0">
                <a:ea typeface="Calibri"/>
                <a:cs typeface="Calibri"/>
                <a:sym typeface="Calibri"/>
              </a:rPr>
              <a:t>, 2006)</a:t>
            </a:r>
          </a:p>
          <a:p>
            <a:pPr marL="457200" lvl="0" indent="-228600">
              <a:lnSpc>
                <a:spcPct val="90000"/>
              </a:lnSpc>
              <a:spcBef>
                <a:spcPts val="0"/>
              </a:spcBef>
              <a:buSzPct val="100000"/>
              <a:buFont typeface="Calibri"/>
            </a:pPr>
            <a:r>
              <a:rPr lang="en" sz="2400" dirty="0">
                <a:ea typeface="Calibri"/>
                <a:cs typeface="Calibri"/>
                <a:sym typeface="Calibri"/>
              </a:rPr>
              <a:t>Rape/sexual assaults by strangers are more likely to be reported to police than those committed by intimate partners, relatives, friends, or acquaintances (Bureau of Justice Statistics Special Report) </a:t>
            </a:r>
          </a:p>
          <a:p>
            <a:pPr marL="457200" lvl="0" indent="-228600">
              <a:spcBef>
                <a:spcPts val="720"/>
              </a:spcBef>
              <a:buSzPct val="100000"/>
              <a:buFont typeface="Calibri"/>
            </a:pPr>
            <a:r>
              <a:rPr lang="en" sz="2400" dirty="0">
                <a:ea typeface="Calibri"/>
                <a:cs typeface="Calibri"/>
                <a:sym typeface="Calibri"/>
              </a:rPr>
              <a:t>80% to 90% are acquaintance rape and involve drugs or alcohol (</a:t>
            </a:r>
            <a:r>
              <a:rPr lang="en" sz="2400" i="1" dirty="0">
                <a:ea typeface="Calibri"/>
                <a:cs typeface="Calibri"/>
                <a:sym typeface="Calibri"/>
              </a:rPr>
              <a:t>DOJ, National Institute of Justice)</a:t>
            </a:r>
          </a:p>
          <a:p>
            <a:endParaRPr lang="en-US" sz="2400" dirty="0" smtClean="0"/>
          </a:p>
        </p:txBody>
      </p:sp>
      <p:sp>
        <p:nvSpPr>
          <p:cNvPr id="4" name="Date Placeholder 3"/>
          <p:cNvSpPr>
            <a:spLocks noGrp="1"/>
          </p:cNvSpPr>
          <p:nvPr>
            <p:ph type="dt" sz="half" idx="10"/>
          </p:nvPr>
        </p:nvSpPr>
        <p:spPr/>
        <p:txBody>
          <a:bodyPr/>
          <a:lstStyle/>
          <a:p>
            <a:fld id="{B1739267-204D-4826-B99F-D9AA07BDE7A8}" type="datetime1">
              <a:rPr lang="en-US" smtClean="0"/>
              <a:t>11/1/2023</a:t>
            </a:fld>
            <a:endParaRPr lang="en-US" dirty="0"/>
          </a:p>
        </p:txBody>
      </p:sp>
    </p:spTree>
    <p:extLst>
      <p:ext uri="{BB962C8B-B14F-4D97-AF65-F5344CB8AC3E}">
        <p14:creationId xmlns:p14="http://schemas.microsoft.com/office/powerpoint/2010/main" val="4004123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NEUROBIOLOGY OF SEXUAL ASSAULT</a:t>
            </a:r>
            <a:endParaRPr lang="en-US" sz="3600" b="1" dirty="0"/>
          </a:p>
        </p:txBody>
      </p:sp>
      <p:pic>
        <p:nvPicPr>
          <p:cNvPr id="2" name="Content Placeholder 1"/>
          <p:cNvPicPr>
            <a:picLocks noGrp="1" noChangeAspect="1"/>
          </p:cNvPicPr>
          <p:nvPr>
            <p:ph sz="half" idx="1"/>
          </p:nvPr>
        </p:nvPicPr>
        <p:blipFill>
          <a:blip r:embed="rId2"/>
          <a:stretch>
            <a:fillRect/>
          </a:stretch>
        </p:blipFill>
        <p:spPr>
          <a:xfrm>
            <a:off x="1351493" y="1295401"/>
            <a:ext cx="6441017" cy="4830763"/>
          </a:xfrm>
          <a:prstGeom prst="rect">
            <a:avLst/>
          </a:prstGeom>
        </p:spPr>
      </p:pic>
      <p:sp>
        <p:nvSpPr>
          <p:cNvPr id="3" name="Date Placeholder 2"/>
          <p:cNvSpPr>
            <a:spLocks noGrp="1"/>
          </p:cNvSpPr>
          <p:nvPr>
            <p:ph type="dt" sz="half" idx="10"/>
          </p:nvPr>
        </p:nvSpPr>
        <p:spPr/>
        <p:txBody>
          <a:bodyPr/>
          <a:lstStyle/>
          <a:p>
            <a:fld id="{D3C9E3AD-7BEE-4DD1-AC7A-4BFC43CB987D}" type="datetime1">
              <a:rPr lang="en-US" smtClean="0"/>
              <a:t>11/1/2023</a:t>
            </a:fld>
            <a:endParaRPr lang="en-US" dirty="0"/>
          </a:p>
        </p:txBody>
      </p:sp>
    </p:spTree>
    <p:extLst>
      <p:ext uri="{BB962C8B-B14F-4D97-AF65-F5344CB8AC3E}">
        <p14:creationId xmlns:p14="http://schemas.microsoft.com/office/powerpoint/2010/main" val="4227440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NEUROBIOLOGY OF SEXUAL ASSAULT</a:t>
            </a:r>
            <a:endParaRPr lang="en-US" sz="3600" b="1" dirty="0"/>
          </a:p>
        </p:txBody>
      </p:sp>
      <p:pic>
        <p:nvPicPr>
          <p:cNvPr id="2" name="Content Placeholder 1"/>
          <p:cNvPicPr>
            <a:picLocks noGrp="1" noChangeAspect="1"/>
          </p:cNvPicPr>
          <p:nvPr>
            <p:ph sz="half" idx="1"/>
          </p:nvPr>
        </p:nvPicPr>
        <p:blipFill>
          <a:blip r:embed="rId2"/>
          <a:stretch>
            <a:fillRect/>
          </a:stretch>
        </p:blipFill>
        <p:spPr>
          <a:xfrm>
            <a:off x="1351493" y="1295401"/>
            <a:ext cx="6441017" cy="4830763"/>
          </a:xfrm>
          <a:prstGeom prst="rect">
            <a:avLst/>
          </a:prstGeom>
        </p:spPr>
      </p:pic>
      <p:sp>
        <p:nvSpPr>
          <p:cNvPr id="3" name="Date Placeholder 2"/>
          <p:cNvSpPr>
            <a:spLocks noGrp="1"/>
          </p:cNvSpPr>
          <p:nvPr>
            <p:ph type="dt" sz="half" idx="10"/>
          </p:nvPr>
        </p:nvSpPr>
        <p:spPr/>
        <p:txBody>
          <a:bodyPr/>
          <a:lstStyle/>
          <a:p>
            <a:fld id="{DDD4966B-6CF4-4652-8921-A146FE0F3B57}" type="datetime1">
              <a:rPr lang="en-US" smtClean="0"/>
              <a:t>11/1/2023</a:t>
            </a:fld>
            <a:endParaRPr lang="en-US" dirty="0"/>
          </a:p>
        </p:txBody>
      </p:sp>
    </p:spTree>
    <p:extLst>
      <p:ext uri="{BB962C8B-B14F-4D97-AF65-F5344CB8AC3E}">
        <p14:creationId xmlns:p14="http://schemas.microsoft.com/office/powerpoint/2010/main" val="26688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NEUROBIOLOGY OF SEXUAL ASSAULT</a:t>
            </a:r>
            <a:endParaRPr lang="en-US" sz="3600" b="1" dirty="0"/>
          </a:p>
        </p:txBody>
      </p:sp>
      <p:pic>
        <p:nvPicPr>
          <p:cNvPr id="2" name="Content Placeholder 1"/>
          <p:cNvPicPr>
            <a:picLocks noGrp="1" noChangeAspect="1"/>
          </p:cNvPicPr>
          <p:nvPr>
            <p:ph sz="half" idx="1"/>
          </p:nvPr>
        </p:nvPicPr>
        <p:blipFill>
          <a:blip r:embed="rId2"/>
          <a:stretch>
            <a:fillRect/>
          </a:stretch>
        </p:blipFill>
        <p:spPr>
          <a:xfrm>
            <a:off x="1351493" y="1295401"/>
            <a:ext cx="6441017" cy="4830763"/>
          </a:xfrm>
          <a:prstGeom prst="rect">
            <a:avLst/>
          </a:prstGeom>
        </p:spPr>
      </p:pic>
      <p:sp>
        <p:nvSpPr>
          <p:cNvPr id="3" name="Date Placeholder 2"/>
          <p:cNvSpPr>
            <a:spLocks noGrp="1"/>
          </p:cNvSpPr>
          <p:nvPr>
            <p:ph type="dt" sz="half" idx="10"/>
          </p:nvPr>
        </p:nvSpPr>
        <p:spPr/>
        <p:txBody>
          <a:bodyPr/>
          <a:lstStyle/>
          <a:p>
            <a:fld id="{FEBD64D9-DD56-429C-8514-6273C16E48B5}" type="datetime1">
              <a:rPr lang="en-US" smtClean="0"/>
              <a:t>11/1/2023</a:t>
            </a:fld>
            <a:endParaRPr lang="en-US" dirty="0"/>
          </a:p>
        </p:txBody>
      </p:sp>
    </p:spTree>
    <p:extLst>
      <p:ext uri="{BB962C8B-B14F-4D97-AF65-F5344CB8AC3E}">
        <p14:creationId xmlns:p14="http://schemas.microsoft.com/office/powerpoint/2010/main" val="4122125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COMMON BEHAVIORS DURING ASSAULT </a:t>
            </a:r>
          </a:p>
        </p:txBody>
      </p:sp>
      <p:sp>
        <p:nvSpPr>
          <p:cNvPr id="10" name="Content Placeholder 9"/>
          <p:cNvSpPr>
            <a:spLocks noGrp="1"/>
          </p:cNvSpPr>
          <p:nvPr>
            <p:ph sz="half" idx="1"/>
          </p:nvPr>
        </p:nvSpPr>
        <p:spPr>
          <a:xfrm>
            <a:off x="457200" y="1295401"/>
            <a:ext cx="8229600" cy="4830763"/>
          </a:xfrm>
        </p:spPr>
        <p:txBody>
          <a:bodyPr>
            <a:normAutofit/>
          </a:bodyPr>
          <a:lstStyle/>
          <a:p>
            <a:endParaRPr lang="en-US" dirty="0"/>
          </a:p>
          <a:p>
            <a:pPr marL="687388"/>
            <a:r>
              <a:rPr lang="en-US" dirty="0"/>
              <a:t>Impaired rational thought </a:t>
            </a:r>
          </a:p>
          <a:p>
            <a:pPr marL="687388"/>
            <a:r>
              <a:rPr lang="en-US" dirty="0"/>
              <a:t>Flat affect </a:t>
            </a:r>
          </a:p>
          <a:p>
            <a:pPr marL="687388"/>
            <a:r>
              <a:rPr lang="en-US" dirty="0"/>
              <a:t>Reduced energy </a:t>
            </a:r>
          </a:p>
          <a:p>
            <a:pPr marL="687388"/>
            <a:r>
              <a:rPr lang="en-US" dirty="0"/>
              <a:t>Flight </a:t>
            </a:r>
          </a:p>
          <a:p>
            <a:pPr marL="687388"/>
            <a:r>
              <a:rPr lang="en-US" dirty="0"/>
              <a:t>Fight </a:t>
            </a:r>
          </a:p>
          <a:p>
            <a:pPr marL="687388"/>
            <a:r>
              <a:rPr lang="en-US" dirty="0"/>
              <a:t>Freeze </a:t>
            </a:r>
          </a:p>
          <a:p>
            <a:pPr marL="0" indent="0">
              <a:buNone/>
            </a:pPr>
            <a:endParaRPr lang="en-US" dirty="0"/>
          </a:p>
        </p:txBody>
      </p:sp>
      <p:sp>
        <p:nvSpPr>
          <p:cNvPr id="2" name="Date Placeholder 1"/>
          <p:cNvSpPr>
            <a:spLocks noGrp="1"/>
          </p:cNvSpPr>
          <p:nvPr>
            <p:ph type="dt" sz="half" idx="10"/>
          </p:nvPr>
        </p:nvSpPr>
        <p:spPr/>
        <p:txBody>
          <a:bodyPr/>
          <a:lstStyle/>
          <a:p>
            <a:fld id="{05256F91-D46A-40FD-A867-188E38190052}" type="datetime1">
              <a:rPr lang="en-US" smtClean="0"/>
              <a:t>11/1/2023</a:t>
            </a:fld>
            <a:endParaRPr lang="en-US" dirty="0"/>
          </a:p>
        </p:txBody>
      </p:sp>
    </p:spTree>
    <p:extLst>
      <p:ext uri="{BB962C8B-B14F-4D97-AF65-F5344CB8AC3E}">
        <p14:creationId xmlns:p14="http://schemas.microsoft.com/office/powerpoint/2010/main" val="33385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MEMORY</a:t>
            </a:r>
            <a:r>
              <a:rPr lang="en-US" sz="3600" b="1" dirty="0"/>
              <a:t> </a:t>
            </a:r>
          </a:p>
        </p:txBody>
      </p:sp>
      <p:pic>
        <p:nvPicPr>
          <p:cNvPr id="2" name="Content Placeholder 1"/>
          <p:cNvPicPr>
            <a:picLocks noGrp="1" noChangeAspect="1"/>
          </p:cNvPicPr>
          <p:nvPr>
            <p:ph sz="half" idx="1"/>
          </p:nvPr>
        </p:nvPicPr>
        <p:blipFill>
          <a:blip r:embed="rId2"/>
          <a:stretch>
            <a:fillRect/>
          </a:stretch>
        </p:blipFill>
        <p:spPr>
          <a:xfrm>
            <a:off x="1351493" y="1295401"/>
            <a:ext cx="6441017" cy="4830763"/>
          </a:xfrm>
          <a:prstGeom prst="rect">
            <a:avLst/>
          </a:prstGeom>
        </p:spPr>
      </p:pic>
      <p:sp>
        <p:nvSpPr>
          <p:cNvPr id="3" name="Date Placeholder 2"/>
          <p:cNvSpPr>
            <a:spLocks noGrp="1"/>
          </p:cNvSpPr>
          <p:nvPr>
            <p:ph type="dt" sz="half" idx="10"/>
          </p:nvPr>
        </p:nvSpPr>
        <p:spPr/>
        <p:txBody>
          <a:bodyPr/>
          <a:lstStyle/>
          <a:p>
            <a:fld id="{7A1492F8-F92C-4D72-81BA-5BF60E8A595A}" type="datetime1">
              <a:rPr lang="en-US" smtClean="0"/>
              <a:t>11/1/2023</a:t>
            </a:fld>
            <a:endParaRPr lang="en-US" dirty="0"/>
          </a:p>
        </p:txBody>
      </p:sp>
    </p:spTree>
    <p:extLst>
      <p:ext uri="{BB962C8B-B14F-4D97-AF65-F5344CB8AC3E}">
        <p14:creationId xmlns:p14="http://schemas.microsoft.com/office/powerpoint/2010/main" val="2204909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IMPACT OF TRAUMA ON MEMORY </a:t>
            </a:r>
          </a:p>
        </p:txBody>
      </p:sp>
      <p:sp>
        <p:nvSpPr>
          <p:cNvPr id="10" name="Content Placeholder 9"/>
          <p:cNvSpPr>
            <a:spLocks noGrp="1"/>
          </p:cNvSpPr>
          <p:nvPr>
            <p:ph sz="half" idx="1"/>
          </p:nvPr>
        </p:nvSpPr>
        <p:spPr>
          <a:xfrm>
            <a:off x="457200" y="1295401"/>
            <a:ext cx="8229600" cy="4830763"/>
          </a:xfrm>
        </p:spPr>
        <p:txBody>
          <a:bodyPr>
            <a:normAutofit/>
          </a:bodyPr>
          <a:lstStyle/>
          <a:p>
            <a:endParaRPr lang="en-US" dirty="0"/>
          </a:p>
          <a:p>
            <a:pPr marL="1085850">
              <a:tabLst>
                <a:tab pos="1085850" algn="l"/>
              </a:tabLst>
            </a:pPr>
            <a:r>
              <a:rPr lang="en-US" dirty="0"/>
              <a:t>Memories accurately stored </a:t>
            </a:r>
          </a:p>
          <a:p>
            <a:pPr marL="1085850">
              <a:tabLst>
                <a:tab pos="1085850" algn="l"/>
              </a:tabLst>
            </a:pPr>
            <a:r>
              <a:rPr lang="en-US" dirty="0" smtClean="0"/>
              <a:t>Memory </a:t>
            </a:r>
            <a:r>
              <a:rPr lang="en-US" dirty="0"/>
              <a:t>recall slow </a:t>
            </a:r>
          </a:p>
          <a:p>
            <a:pPr marL="1085850">
              <a:tabLst>
                <a:tab pos="1085850" algn="l"/>
              </a:tabLst>
            </a:pPr>
            <a:r>
              <a:rPr lang="en-US" dirty="0" smtClean="0"/>
              <a:t>Fragmented </a:t>
            </a:r>
            <a:r>
              <a:rPr lang="en-US" dirty="0"/>
              <a:t>story </a:t>
            </a:r>
          </a:p>
          <a:p>
            <a:pPr marL="1085850">
              <a:tabLst>
                <a:tab pos="1085850" algn="l"/>
              </a:tabLst>
            </a:pPr>
            <a:r>
              <a:rPr lang="en-US" dirty="0" smtClean="0"/>
              <a:t>Concentration </a:t>
            </a:r>
            <a:r>
              <a:rPr lang="en-US" dirty="0"/>
              <a:t>difficult </a:t>
            </a:r>
          </a:p>
          <a:p>
            <a:pPr marL="1085850">
              <a:tabLst>
                <a:tab pos="1085850" algn="l"/>
              </a:tabLst>
            </a:pPr>
            <a:r>
              <a:rPr lang="en-US" dirty="0" smtClean="0"/>
              <a:t>Alcohol </a:t>
            </a:r>
            <a:r>
              <a:rPr lang="en-US" dirty="0"/>
              <a:t>exception—may impact storage and accuracy of memories </a:t>
            </a:r>
          </a:p>
          <a:p>
            <a:pPr marL="0" indent="0">
              <a:buNone/>
            </a:pPr>
            <a:endParaRPr lang="en-US" dirty="0"/>
          </a:p>
        </p:txBody>
      </p:sp>
      <p:sp>
        <p:nvSpPr>
          <p:cNvPr id="2" name="Date Placeholder 1"/>
          <p:cNvSpPr>
            <a:spLocks noGrp="1"/>
          </p:cNvSpPr>
          <p:nvPr>
            <p:ph type="dt" sz="half" idx="10"/>
          </p:nvPr>
        </p:nvSpPr>
        <p:spPr/>
        <p:txBody>
          <a:bodyPr/>
          <a:lstStyle/>
          <a:p>
            <a:fld id="{E23937C0-D5F7-4E42-9545-D5210C2D467A}" type="datetime1">
              <a:rPr lang="en-US" smtClean="0"/>
              <a:t>11/1/2023</a:t>
            </a:fld>
            <a:endParaRPr lang="en-US" dirty="0"/>
          </a:p>
        </p:txBody>
      </p:sp>
    </p:spTree>
    <p:extLst>
      <p:ext uri="{BB962C8B-B14F-4D97-AF65-F5344CB8AC3E}">
        <p14:creationId xmlns:p14="http://schemas.microsoft.com/office/powerpoint/2010/main" val="30752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IMPACT OF CULTURE </a:t>
            </a:r>
          </a:p>
        </p:txBody>
      </p:sp>
      <p:sp>
        <p:nvSpPr>
          <p:cNvPr id="10" name="Content Placeholder 9"/>
          <p:cNvSpPr>
            <a:spLocks noGrp="1"/>
          </p:cNvSpPr>
          <p:nvPr>
            <p:ph sz="half" idx="1"/>
          </p:nvPr>
        </p:nvSpPr>
        <p:spPr>
          <a:xfrm>
            <a:off x="457200" y="1066801"/>
            <a:ext cx="8229600" cy="4830763"/>
          </a:xfrm>
        </p:spPr>
        <p:txBody>
          <a:bodyPr>
            <a:normAutofit lnSpcReduction="10000"/>
          </a:bodyPr>
          <a:lstStyle/>
          <a:p>
            <a:endParaRPr lang="en-US" dirty="0"/>
          </a:p>
          <a:p>
            <a:r>
              <a:rPr lang="en-US" dirty="0"/>
              <a:t>Survivors’ experiences of sexual assault are not universal </a:t>
            </a:r>
          </a:p>
          <a:p>
            <a:r>
              <a:rPr lang="en-US" dirty="0" smtClean="0"/>
              <a:t>A </a:t>
            </a:r>
            <a:r>
              <a:rPr lang="en-US" dirty="0"/>
              <a:t>survivor’s cultural background is one of many factors that may impact the way that the individual reacts to sexual assault </a:t>
            </a:r>
          </a:p>
          <a:p>
            <a:r>
              <a:rPr lang="en-US" dirty="0" smtClean="0"/>
              <a:t>Different </a:t>
            </a:r>
            <a:r>
              <a:rPr lang="en-US" dirty="0"/>
              <a:t>cultural backgrounds will influence individuals in different ways </a:t>
            </a:r>
          </a:p>
          <a:p>
            <a:r>
              <a:rPr lang="en-US" dirty="0" smtClean="0"/>
              <a:t>Be </a:t>
            </a:r>
            <a:r>
              <a:rPr lang="en-US" dirty="0"/>
              <a:t>aware of and sensitive to possible cultural influences </a:t>
            </a:r>
          </a:p>
          <a:p>
            <a:r>
              <a:rPr lang="en-US" dirty="0" smtClean="0"/>
              <a:t>Incorporate </a:t>
            </a:r>
            <a:r>
              <a:rPr lang="en-US" dirty="0"/>
              <a:t>training as appropriate </a:t>
            </a:r>
          </a:p>
          <a:p>
            <a:pPr marL="0" indent="0">
              <a:buNone/>
            </a:pPr>
            <a:endParaRPr lang="en-US" dirty="0"/>
          </a:p>
        </p:txBody>
      </p:sp>
      <p:sp>
        <p:nvSpPr>
          <p:cNvPr id="2" name="Date Placeholder 1"/>
          <p:cNvSpPr>
            <a:spLocks noGrp="1"/>
          </p:cNvSpPr>
          <p:nvPr>
            <p:ph type="dt" sz="half" idx="10"/>
          </p:nvPr>
        </p:nvSpPr>
        <p:spPr/>
        <p:txBody>
          <a:bodyPr/>
          <a:lstStyle/>
          <a:p>
            <a:fld id="{C47CCBCA-A78B-45BC-89E2-4F59C00E9FFD}" type="datetime1">
              <a:rPr lang="en-US" smtClean="0"/>
              <a:t>11/1/2023</a:t>
            </a:fld>
            <a:endParaRPr lang="en-US" dirty="0"/>
          </a:p>
        </p:txBody>
      </p:sp>
    </p:spTree>
    <p:extLst>
      <p:ext uri="{BB962C8B-B14F-4D97-AF65-F5344CB8AC3E}">
        <p14:creationId xmlns:p14="http://schemas.microsoft.com/office/powerpoint/2010/main" val="406568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STAGES OF RECOVERY </a:t>
            </a:r>
          </a:p>
        </p:txBody>
      </p:sp>
      <p:sp>
        <p:nvSpPr>
          <p:cNvPr id="10" name="Content Placeholder 9"/>
          <p:cNvSpPr>
            <a:spLocks noGrp="1"/>
          </p:cNvSpPr>
          <p:nvPr>
            <p:ph sz="half" idx="1"/>
          </p:nvPr>
        </p:nvSpPr>
        <p:spPr>
          <a:xfrm>
            <a:off x="457200" y="1295401"/>
            <a:ext cx="8229600" cy="4830763"/>
          </a:xfrm>
        </p:spPr>
        <p:txBody>
          <a:bodyPr>
            <a:normAutofit fontScale="62500" lnSpcReduction="20000"/>
          </a:bodyPr>
          <a:lstStyle/>
          <a:p>
            <a:endParaRPr lang="en-US" dirty="0"/>
          </a:p>
          <a:p>
            <a:r>
              <a:rPr lang="en-US" b="1" dirty="0"/>
              <a:t>Initial shock </a:t>
            </a:r>
            <a:endParaRPr lang="en-US" b="1" dirty="0" smtClean="0"/>
          </a:p>
          <a:p>
            <a:pPr marL="687388">
              <a:buFont typeface="Courier New" panose="02070309020205020404" pitchFamily="49" charset="0"/>
              <a:buChar char="o"/>
            </a:pPr>
            <a:r>
              <a:rPr lang="en-US" dirty="0" smtClean="0"/>
              <a:t>Physical </a:t>
            </a:r>
            <a:r>
              <a:rPr lang="en-US" dirty="0"/>
              <a:t>and emotional reactions ranging from withdrawal to expressive emotions </a:t>
            </a:r>
          </a:p>
          <a:p>
            <a:r>
              <a:rPr lang="en-US" b="1" dirty="0" smtClean="0"/>
              <a:t>Denial </a:t>
            </a:r>
          </a:p>
          <a:p>
            <a:pPr marL="687388">
              <a:buFont typeface="Courier New" panose="02070309020205020404" pitchFamily="49" charset="0"/>
              <a:buChar char="o"/>
            </a:pPr>
            <a:r>
              <a:rPr lang="en-US" dirty="0" smtClean="0"/>
              <a:t>Wanting </a:t>
            </a:r>
            <a:r>
              <a:rPr lang="en-US" dirty="0"/>
              <a:t>to forget, attempting to continue normal routine </a:t>
            </a:r>
          </a:p>
          <a:p>
            <a:r>
              <a:rPr lang="en-US" b="1" dirty="0" smtClean="0"/>
              <a:t>Reactivation</a:t>
            </a:r>
            <a:r>
              <a:rPr lang="en-US" dirty="0" smtClean="0"/>
              <a:t> </a:t>
            </a:r>
          </a:p>
          <a:p>
            <a:pPr marL="687388">
              <a:buFont typeface="Courier New" panose="02070309020205020404" pitchFamily="49" charset="0"/>
              <a:buChar char="o"/>
            </a:pPr>
            <a:r>
              <a:rPr lang="en-US" dirty="0" smtClean="0"/>
              <a:t>Prompted </a:t>
            </a:r>
            <a:r>
              <a:rPr lang="en-US" dirty="0"/>
              <a:t>by memories or recurring feelings </a:t>
            </a:r>
          </a:p>
          <a:p>
            <a:r>
              <a:rPr lang="en-US" b="1" dirty="0" smtClean="0"/>
              <a:t>Anger </a:t>
            </a:r>
          </a:p>
          <a:p>
            <a:pPr marL="687388">
              <a:buFont typeface="Courier New" panose="02070309020205020404" pitchFamily="49" charset="0"/>
              <a:buChar char="o"/>
            </a:pPr>
            <a:r>
              <a:rPr lang="en-US" dirty="0" smtClean="0"/>
              <a:t>Toward </a:t>
            </a:r>
            <a:r>
              <a:rPr lang="en-US" dirty="0"/>
              <a:t>self, friends, society, legal system, respondent </a:t>
            </a:r>
          </a:p>
          <a:p>
            <a:r>
              <a:rPr lang="en-US" b="1" dirty="0" smtClean="0"/>
              <a:t>Integration </a:t>
            </a:r>
          </a:p>
          <a:p>
            <a:pPr marL="687388">
              <a:buFont typeface="Courier New" panose="02070309020205020404" pitchFamily="49" charset="0"/>
              <a:buChar char="o"/>
            </a:pPr>
            <a:r>
              <a:rPr lang="en-US" dirty="0" smtClean="0"/>
              <a:t>Thoughts </a:t>
            </a:r>
            <a:r>
              <a:rPr lang="en-US" dirty="0"/>
              <a:t>and feelings become integrated into life experience and an individual begins to move forward </a:t>
            </a:r>
          </a:p>
          <a:p>
            <a:endParaRPr lang="en-US" dirty="0"/>
          </a:p>
          <a:p>
            <a:pPr marL="0" indent="0">
              <a:buNone/>
            </a:pPr>
            <a:endParaRPr lang="en-US" dirty="0" smtClean="0"/>
          </a:p>
          <a:p>
            <a:pPr marL="0" indent="0">
              <a:buNone/>
            </a:pPr>
            <a:r>
              <a:rPr lang="en-US" dirty="0" smtClean="0"/>
              <a:t>Adapted </a:t>
            </a:r>
            <a:r>
              <a:rPr lang="en-US" dirty="0"/>
              <a:t>from Anne Franke, </a:t>
            </a:r>
            <a:r>
              <a:rPr lang="en-US" i="1" dirty="0"/>
              <a:t>Sexual Misconduct Complaints, 17 Tips for Student Discipline Adjudicators. </a:t>
            </a:r>
            <a:r>
              <a:rPr lang="en-US" dirty="0"/>
              <a:t>Available at </a:t>
            </a:r>
            <a:r>
              <a:rPr lang="en-US" dirty="0">
                <a:hlinkClick r:id="rId2"/>
              </a:rPr>
              <a:t>http://</a:t>
            </a:r>
            <a:r>
              <a:rPr lang="en-US" dirty="0" smtClean="0">
                <a:hlinkClick r:id="rId2"/>
              </a:rPr>
              <a:t>legalmomentum.org/resources/guide-university-discipline-panels-sexual-violence</a:t>
            </a:r>
            <a:r>
              <a:rPr lang="en-US" dirty="0" smtClean="0"/>
              <a:t> . </a:t>
            </a:r>
            <a:endParaRPr lang="en-US" dirty="0"/>
          </a:p>
        </p:txBody>
      </p:sp>
      <p:sp>
        <p:nvSpPr>
          <p:cNvPr id="2" name="Date Placeholder 1"/>
          <p:cNvSpPr>
            <a:spLocks noGrp="1"/>
          </p:cNvSpPr>
          <p:nvPr>
            <p:ph type="dt" sz="half" idx="10"/>
          </p:nvPr>
        </p:nvSpPr>
        <p:spPr/>
        <p:txBody>
          <a:bodyPr/>
          <a:lstStyle/>
          <a:p>
            <a:fld id="{444F3D2C-F1FF-4B48-BF83-885D1E8FE90C}" type="datetime1">
              <a:rPr lang="en-US" smtClean="0"/>
              <a:t>11/1/2023</a:t>
            </a:fld>
            <a:endParaRPr lang="en-US" dirty="0"/>
          </a:p>
        </p:txBody>
      </p:sp>
    </p:spTree>
    <p:extLst>
      <p:ext uri="{BB962C8B-B14F-4D97-AF65-F5344CB8AC3E}">
        <p14:creationId xmlns:p14="http://schemas.microsoft.com/office/powerpoint/2010/main" val="301509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Secondary </a:t>
            </a:r>
            <a:r>
              <a:rPr lang="en-US" sz="3600" b="1" u="sng" dirty="0" smtClean="0"/>
              <a:t>Victimization</a:t>
            </a:r>
            <a:endParaRPr lang="en-US" sz="3600" b="1" u="sng" dirty="0"/>
          </a:p>
        </p:txBody>
      </p:sp>
      <p:sp>
        <p:nvSpPr>
          <p:cNvPr id="10" name="Content Placeholder 9"/>
          <p:cNvSpPr>
            <a:spLocks noGrp="1"/>
          </p:cNvSpPr>
          <p:nvPr>
            <p:ph sz="half" idx="1"/>
          </p:nvPr>
        </p:nvSpPr>
        <p:spPr>
          <a:xfrm>
            <a:off x="457200" y="1295401"/>
            <a:ext cx="8229600" cy="4830763"/>
          </a:xfrm>
        </p:spPr>
        <p:txBody>
          <a:bodyPr>
            <a:normAutofit/>
          </a:bodyPr>
          <a:lstStyle/>
          <a:p>
            <a:endParaRPr lang="en-US" dirty="0"/>
          </a:p>
          <a:p>
            <a:r>
              <a:rPr lang="en-US" dirty="0" smtClean="0"/>
              <a:t>The </a:t>
            </a:r>
            <a:r>
              <a:rPr lang="en-US" dirty="0"/>
              <a:t>attitudes, beliefs and behaviors that victims experience as victim blaming and insensitive </a:t>
            </a:r>
          </a:p>
          <a:p>
            <a:r>
              <a:rPr lang="en-US" dirty="0"/>
              <a:t>It exacerbates their trauma and it makes them feel like what they’re experiencing is a second rape — hence the term “secondary victimization” </a:t>
            </a:r>
          </a:p>
          <a:p>
            <a:endParaRPr lang="en-US" dirty="0"/>
          </a:p>
          <a:p>
            <a:endParaRPr lang="en-US" dirty="0"/>
          </a:p>
        </p:txBody>
      </p:sp>
      <p:sp>
        <p:nvSpPr>
          <p:cNvPr id="2" name="Date Placeholder 1"/>
          <p:cNvSpPr>
            <a:spLocks noGrp="1"/>
          </p:cNvSpPr>
          <p:nvPr>
            <p:ph type="dt" sz="half" idx="10"/>
          </p:nvPr>
        </p:nvSpPr>
        <p:spPr/>
        <p:txBody>
          <a:bodyPr/>
          <a:lstStyle/>
          <a:p>
            <a:fld id="{068BAC31-F955-4443-A121-B0481C4EA9E5}" type="datetime1">
              <a:rPr lang="en-US" smtClean="0"/>
              <a:t>11/1/2023</a:t>
            </a:fld>
            <a:endParaRPr lang="en-US" dirty="0"/>
          </a:p>
        </p:txBody>
      </p:sp>
    </p:spTree>
    <p:extLst>
      <p:ext uri="{BB962C8B-B14F-4D97-AF65-F5344CB8AC3E}">
        <p14:creationId xmlns:p14="http://schemas.microsoft.com/office/powerpoint/2010/main" val="2029692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1143000"/>
          </a:xfrm>
        </p:spPr>
        <p:txBody>
          <a:bodyPr>
            <a:normAutofit/>
          </a:bodyPr>
          <a:lstStyle/>
          <a:p>
            <a:r>
              <a:rPr lang="en-US" sz="3600" b="1" u="sng" dirty="0" smtClean="0"/>
              <a:t>Secondary Victimization</a:t>
            </a:r>
            <a:endParaRPr lang="en-US" sz="2700" b="1" u="sng" dirty="0"/>
          </a:p>
        </p:txBody>
      </p:sp>
      <p:sp>
        <p:nvSpPr>
          <p:cNvPr id="10" name="Content Placeholder 9"/>
          <p:cNvSpPr>
            <a:spLocks noGrp="1"/>
          </p:cNvSpPr>
          <p:nvPr>
            <p:ph sz="half" idx="1"/>
          </p:nvPr>
        </p:nvSpPr>
        <p:spPr>
          <a:xfrm>
            <a:off x="457200" y="1143001"/>
            <a:ext cx="8229600" cy="4830763"/>
          </a:xfrm>
        </p:spPr>
        <p:txBody>
          <a:bodyPr>
            <a:normAutofit fontScale="92500" lnSpcReduction="20000"/>
          </a:bodyPr>
          <a:lstStyle/>
          <a:p>
            <a:r>
              <a:rPr lang="en-US" dirty="0"/>
              <a:t>Examples of </a:t>
            </a:r>
            <a:r>
              <a:rPr lang="en-US" dirty="0" smtClean="0"/>
              <a:t>Behavior:</a:t>
            </a:r>
            <a:endParaRPr lang="en-US" dirty="0"/>
          </a:p>
          <a:p>
            <a:pPr marL="742950" indent="-341313" defTabSz="860425">
              <a:buFont typeface="Courier New" panose="02070309020205020404" pitchFamily="49" charset="0"/>
              <a:buChar char="o"/>
            </a:pPr>
            <a:r>
              <a:rPr lang="en-US" dirty="0" smtClean="0"/>
              <a:t>Discouraging </a:t>
            </a:r>
            <a:r>
              <a:rPr lang="en-US" dirty="0"/>
              <a:t>the victim from making the report </a:t>
            </a:r>
          </a:p>
          <a:p>
            <a:pPr marL="742950" indent="-341313" defTabSz="860425">
              <a:buFont typeface="Courier New" panose="02070309020205020404" pitchFamily="49" charset="0"/>
              <a:buChar char="o"/>
            </a:pPr>
            <a:r>
              <a:rPr lang="en-US" dirty="0"/>
              <a:t>Telling them it’s not serious enough to pursue </a:t>
            </a:r>
          </a:p>
          <a:p>
            <a:pPr marL="742950" indent="-341313" defTabSz="860425">
              <a:buFont typeface="Courier New" panose="02070309020205020404" pitchFamily="49" charset="0"/>
              <a:buChar char="o"/>
            </a:pPr>
            <a:r>
              <a:rPr lang="en-US" dirty="0"/>
              <a:t>Asking about dress, behavior, or what they might have done to provoke the assault </a:t>
            </a:r>
          </a:p>
          <a:p>
            <a:endParaRPr lang="en-US" dirty="0"/>
          </a:p>
          <a:p>
            <a:r>
              <a:rPr lang="en-US" dirty="0" smtClean="0"/>
              <a:t>Psychological </a:t>
            </a:r>
            <a:r>
              <a:rPr lang="en-US" dirty="0"/>
              <a:t>impact on victims: </a:t>
            </a:r>
            <a:endParaRPr lang="en-US" dirty="0" smtClean="0"/>
          </a:p>
          <a:p>
            <a:pPr marL="687388">
              <a:buFont typeface="Courier New" panose="02070309020205020404" pitchFamily="49" charset="0"/>
              <a:buChar char="o"/>
            </a:pPr>
            <a:r>
              <a:rPr lang="en-US" dirty="0" smtClean="0"/>
              <a:t>Blamed </a:t>
            </a:r>
            <a:endParaRPr lang="en-US" dirty="0"/>
          </a:p>
          <a:p>
            <a:pPr marL="687388">
              <a:buFont typeface="Courier New" panose="02070309020205020404" pitchFamily="49" charset="0"/>
              <a:buChar char="o"/>
            </a:pPr>
            <a:r>
              <a:rPr lang="en-US" dirty="0"/>
              <a:t>Depressed </a:t>
            </a:r>
          </a:p>
          <a:p>
            <a:pPr marL="687388">
              <a:buFont typeface="Courier New" panose="02070309020205020404" pitchFamily="49" charset="0"/>
              <a:buChar char="o"/>
            </a:pPr>
            <a:r>
              <a:rPr lang="en-US" dirty="0"/>
              <a:t>Anxious </a:t>
            </a:r>
          </a:p>
          <a:p>
            <a:pPr marL="687388">
              <a:buFont typeface="Courier New" panose="02070309020205020404" pitchFamily="49" charset="0"/>
              <a:buChar char="o"/>
            </a:pPr>
            <a:r>
              <a:rPr lang="en-US" dirty="0"/>
              <a:t>Violated </a:t>
            </a:r>
          </a:p>
          <a:p>
            <a:pPr marL="687388">
              <a:buFont typeface="Courier New" panose="02070309020205020404" pitchFamily="49" charset="0"/>
              <a:buChar char="o"/>
            </a:pPr>
            <a:r>
              <a:rPr lang="en-US" dirty="0"/>
              <a:t>Reluctant to seek help </a:t>
            </a:r>
          </a:p>
          <a:p>
            <a:endParaRPr lang="en-US" dirty="0"/>
          </a:p>
          <a:p>
            <a:endParaRPr lang="en-US" dirty="0"/>
          </a:p>
        </p:txBody>
      </p:sp>
      <p:sp>
        <p:nvSpPr>
          <p:cNvPr id="2" name="Date Placeholder 1"/>
          <p:cNvSpPr>
            <a:spLocks noGrp="1"/>
          </p:cNvSpPr>
          <p:nvPr>
            <p:ph type="dt" sz="half" idx="10"/>
          </p:nvPr>
        </p:nvSpPr>
        <p:spPr/>
        <p:txBody>
          <a:bodyPr/>
          <a:lstStyle/>
          <a:p>
            <a:fld id="{BD9FFA05-5FCF-4596-A016-75E7F98A0679}" type="datetime1">
              <a:rPr lang="en-US" smtClean="0"/>
              <a:t>11/1/2023</a:t>
            </a:fld>
            <a:endParaRPr lang="en-US" dirty="0"/>
          </a:p>
        </p:txBody>
      </p:sp>
    </p:spTree>
    <p:extLst>
      <p:ext uri="{BB962C8B-B14F-4D97-AF65-F5344CB8AC3E}">
        <p14:creationId xmlns:p14="http://schemas.microsoft.com/office/powerpoint/2010/main" val="1846851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438400"/>
            <a:ext cx="8229600" cy="3352800"/>
          </a:xfrm>
        </p:spPr>
        <p:txBody>
          <a:bodyPr>
            <a:normAutofit/>
          </a:bodyPr>
          <a:lstStyle/>
          <a:p>
            <a:pPr marL="0" indent="0" algn="ctr">
              <a:buNone/>
            </a:pPr>
            <a:r>
              <a:rPr lang="en-US" sz="4000" b="1" spc="-25" dirty="0" smtClean="0">
                <a:solidFill>
                  <a:srgbClr val="4B4A41"/>
                </a:solidFill>
                <a:latin typeface="Arial"/>
                <a:cs typeface="Arial"/>
              </a:rPr>
              <a:t>Relevant Laws and</a:t>
            </a:r>
            <a:r>
              <a:rPr lang="en-US" sz="4000" b="1" spc="-25" dirty="0">
                <a:solidFill>
                  <a:srgbClr val="4B4A41"/>
                </a:solidFill>
                <a:latin typeface="Arial"/>
                <a:cs typeface="Arial"/>
              </a:rPr>
              <a:t>	</a:t>
            </a:r>
            <a:r>
              <a:rPr lang="en-US" sz="4000" b="1" spc="-25" dirty="0" smtClean="0">
                <a:solidFill>
                  <a:srgbClr val="4B4A41"/>
                </a:solidFill>
                <a:latin typeface="Arial"/>
                <a:cs typeface="Arial"/>
              </a:rPr>
              <a:t> </a:t>
            </a:r>
            <a:r>
              <a:rPr lang="en-US" sz="4000" b="1" spc="-40" dirty="0" smtClean="0">
                <a:solidFill>
                  <a:srgbClr val="4B4A41"/>
                </a:solidFill>
                <a:latin typeface="Arial"/>
                <a:cs typeface="Arial"/>
              </a:rPr>
              <a:t>Policies</a:t>
            </a:r>
            <a:endParaRPr lang="en-US" sz="4000" dirty="0">
              <a:latin typeface="Arial"/>
              <a:cs typeface="Arial"/>
            </a:endParaRPr>
          </a:p>
          <a:p>
            <a:pPr marL="0" indent="0" algn="ctr">
              <a:buNone/>
            </a:pPr>
            <a:endParaRPr lang="en-US" sz="4400" dirty="0" smtClean="0"/>
          </a:p>
        </p:txBody>
      </p:sp>
      <p:pic>
        <p:nvPicPr>
          <p:cNvPr id="5" name="Picture 4"/>
          <p:cNvPicPr/>
          <p:nvPr/>
        </p:nvPicPr>
        <p:blipFill>
          <a:blip r:embed="rId2" cstate="email">
            <a:extLst>
              <a:ext uri="{28A0092B-C50C-407E-A947-70E740481C1C}">
                <a14:useLocalDpi xmlns:a14="http://schemas.microsoft.com/office/drawing/2010/main" val="0"/>
              </a:ext>
            </a:extLst>
          </a:blip>
          <a:stretch>
            <a:fillRect/>
          </a:stretch>
        </p:blipFill>
        <p:spPr>
          <a:xfrm>
            <a:off x="7162800" y="76200"/>
            <a:ext cx="1905000" cy="609600"/>
          </a:xfrm>
          <a:prstGeom prst="rect">
            <a:avLst/>
          </a:prstGeom>
        </p:spPr>
      </p:pic>
      <p:sp>
        <p:nvSpPr>
          <p:cNvPr id="2" name="Date Placeholder 1"/>
          <p:cNvSpPr>
            <a:spLocks noGrp="1"/>
          </p:cNvSpPr>
          <p:nvPr>
            <p:ph type="dt" sz="half" idx="10"/>
          </p:nvPr>
        </p:nvSpPr>
        <p:spPr/>
        <p:txBody>
          <a:bodyPr/>
          <a:lstStyle/>
          <a:p>
            <a:fld id="{1A719C0F-7830-49B7-86B2-106434ADF388}" type="datetime1">
              <a:rPr lang="en-US" smtClean="0"/>
              <a:t>11/1/2023</a:t>
            </a:fld>
            <a:endParaRPr lang="en-US" dirty="0"/>
          </a:p>
        </p:txBody>
      </p:sp>
    </p:spTree>
    <p:extLst>
      <p:ext uri="{BB962C8B-B14F-4D97-AF65-F5344CB8AC3E}">
        <p14:creationId xmlns:p14="http://schemas.microsoft.com/office/powerpoint/2010/main" val="407183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457200" y="1295401"/>
            <a:ext cx="8229600" cy="4830763"/>
          </a:xfrm>
        </p:spPr>
        <p:txBody>
          <a:bodyPr>
            <a:normAutofit/>
          </a:bodyPr>
          <a:lstStyle/>
          <a:p>
            <a:endParaRPr lang="en-US" dirty="0"/>
          </a:p>
          <a:p>
            <a:endParaRPr lang="en-US" dirty="0"/>
          </a:p>
          <a:p>
            <a:endParaRPr lang="en-US" dirty="0"/>
          </a:p>
        </p:txBody>
      </p:sp>
      <p:sp>
        <p:nvSpPr>
          <p:cNvPr id="2" name="Rectangle 1"/>
          <p:cNvSpPr/>
          <p:nvPr/>
        </p:nvSpPr>
        <p:spPr>
          <a:xfrm>
            <a:off x="2286000" y="1905001"/>
            <a:ext cx="5257800" cy="1938992"/>
          </a:xfrm>
          <a:prstGeom prst="rect">
            <a:avLst/>
          </a:prstGeom>
        </p:spPr>
        <p:txBody>
          <a:bodyPr wrap="square">
            <a:spAutoFit/>
          </a:bodyPr>
          <a:lstStyle/>
          <a:p>
            <a:pPr algn="ctr"/>
            <a:r>
              <a:rPr lang="en-US" sz="4000" b="1" dirty="0"/>
              <a:t>Common Biases </a:t>
            </a:r>
            <a:r>
              <a:rPr lang="en-US" sz="4000" b="1" dirty="0" smtClean="0"/>
              <a:t>and Misconceptions </a:t>
            </a:r>
            <a:r>
              <a:rPr lang="en-US" sz="4000" b="1" dirty="0"/>
              <a:t>Related to Sexual Misconduct</a:t>
            </a:r>
            <a:endParaRPr lang="en-US" sz="4000" dirty="0"/>
          </a:p>
        </p:txBody>
      </p:sp>
      <p:pic>
        <p:nvPicPr>
          <p:cNvPr id="6" name="Picture 5"/>
          <p:cNvPicPr/>
          <p:nvPr/>
        </p:nvPicPr>
        <p:blipFill>
          <a:blip r:embed="rId2" cstate="email">
            <a:extLst>
              <a:ext uri="{28A0092B-C50C-407E-A947-70E740481C1C}">
                <a14:useLocalDpi xmlns:a14="http://schemas.microsoft.com/office/drawing/2010/main" val="0"/>
              </a:ext>
            </a:extLst>
          </a:blip>
          <a:stretch>
            <a:fillRect/>
          </a:stretch>
        </p:blipFill>
        <p:spPr>
          <a:xfrm>
            <a:off x="7162800" y="76200"/>
            <a:ext cx="1905000" cy="609600"/>
          </a:xfrm>
          <a:prstGeom prst="rect">
            <a:avLst/>
          </a:prstGeom>
        </p:spPr>
      </p:pic>
      <p:sp>
        <p:nvSpPr>
          <p:cNvPr id="3" name="Date Placeholder 2"/>
          <p:cNvSpPr>
            <a:spLocks noGrp="1"/>
          </p:cNvSpPr>
          <p:nvPr>
            <p:ph type="dt" sz="half" idx="10"/>
          </p:nvPr>
        </p:nvSpPr>
        <p:spPr/>
        <p:txBody>
          <a:bodyPr/>
          <a:lstStyle/>
          <a:p>
            <a:fld id="{AF7E5ECA-84AD-4522-87E5-A81CA21A3CAE}" type="datetime1">
              <a:rPr lang="en-US" smtClean="0"/>
              <a:t>11/1/2023</a:t>
            </a:fld>
            <a:endParaRPr lang="en-US" dirty="0"/>
          </a:p>
        </p:txBody>
      </p:sp>
    </p:spTree>
    <p:extLst>
      <p:ext uri="{BB962C8B-B14F-4D97-AF65-F5344CB8AC3E}">
        <p14:creationId xmlns:p14="http://schemas.microsoft.com/office/powerpoint/2010/main" val="22933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457200" y="1295401"/>
            <a:ext cx="8229600" cy="4830763"/>
          </a:xfrm>
        </p:spPr>
        <p:txBody>
          <a:bodyPr>
            <a:normAutofit/>
          </a:bodyPr>
          <a:lstStyle/>
          <a:p>
            <a:pPr marL="114300" indent="0" algn="ctr">
              <a:buNone/>
            </a:pPr>
            <a:endParaRPr lang="en-US" dirty="0"/>
          </a:p>
          <a:p>
            <a:pPr marL="114300" indent="0" algn="ctr">
              <a:buNone/>
            </a:pPr>
            <a:endParaRPr lang="en-US" dirty="0"/>
          </a:p>
          <a:p>
            <a:pPr marL="114300" indent="0" algn="ctr">
              <a:buNone/>
            </a:pPr>
            <a:endParaRPr lang="en-US" dirty="0"/>
          </a:p>
          <a:p>
            <a:pPr marL="114300" indent="0" algn="ctr">
              <a:buNone/>
            </a:pPr>
            <a:endParaRPr lang="en-US" dirty="0"/>
          </a:p>
          <a:p>
            <a:pPr marL="0" indent="0">
              <a:buNone/>
            </a:pPr>
            <a:endParaRPr lang="en-US" dirty="0"/>
          </a:p>
        </p:txBody>
      </p:sp>
      <p:sp>
        <p:nvSpPr>
          <p:cNvPr id="6" name="object 2"/>
          <p:cNvSpPr txBox="1"/>
          <p:nvPr/>
        </p:nvSpPr>
        <p:spPr>
          <a:xfrm>
            <a:off x="762000" y="1683132"/>
            <a:ext cx="7696200" cy="3269869"/>
          </a:xfrm>
          <a:prstGeom prst="rect">
            <a:avLst/>
          </a:prstGeom>
        </p:spPr>
        <p:txBody>
          <a:bodyPr vert="horz" wrap="square" lIns="0" tIns="0" rIns="0" bIns="0" rtlCol="0">
            <a:spAutoFit/>
          </a:bodyPr>
          <a:lstStyle/>
          <a:p>
            <a:pPr>
              <a:lnSpc>
                <a:spcPct val="100000"/>
              </a:lnSpc>
              <a:spcBef>
                <a:spcPts val="21"/>
              </a:spcBef>
            </a:pPr>
            <a:endParaRPr sz="2400" dirty="0">
              <a:latin typeface="Times New Roman"/>
              <a:cs typeface="Times New Roman"/>
            </a:endParaRPr>
          </a:p>
          <a:p>
            <a:pPr marL="355600" marR="5080" indent="-342900">
              <a:lnSpc>
                <a:spcPct val="100800"/>
              </a:lnSpc>
              <a:buClr>
                <a:srgbClr val="4B4A41"/>
              </a:buClr>
              <a:buFont typeface="Arial"/>
              <a:buChar char="•"/>
              <a:tabLst>
                <a:tab pos="355600" algn="l"/>
              </a:tabLst>
            </a:pPr>
            <a:r>
              <a:rPr sz="2400" spc="-50" dirty="0">
                <a:solidFill>
                  <a:srgbClr val="4B4A41"/>
                </a:solidFill>
                <a:latin typeface="Arial"/>
                <a:cs typeface="Arial"/>
              </a:rPr>
              <a:t>The </a:t>
            </a:r>
            <a:r>
              <a:rPr sz="2400" spc="20" dirty="0">
                <a:solidFill>
                  <a:srgbClr val="4B4A41"/>
                </a:solidFill>
                <a:latin typeface="Arial"/>
                <a:cs typeface="Arial"/>
              </a:rPr>
              <a:t>typical </a:t>
            </a:r>
            <a:r>
              <a:rPr sz="2400" spc="-10" dirty="0">
                <a:solidFill>
                  <a:srgbClr val="4B4A41"/>
                </a:solidFill>
                <a:latin typeface="Arial"/>
                <a:cs typeface="Arial"/>
              </a:rPr>
              <a:t>assailant is neither </a:t>
            </a:r>
            <a:r>
              <a:rPr sz="2400" spc="-45" dirty="0">
                <a:solidFill>
                  <a:srgbClr val="4B4A41"/>
                </a:solidFill>
                <a:latin typeface="Arial"/>
                <a:cs typeface="Arial"/>
              </a:rPr>
              <a:t>a </a:t>
            </a:r>
            <a:r>
              <a:rPr sz="2400" spc="5" dirty="0">
                <a:solidFill>
                  <a:srgbClr val="4B4A41"/>
                </a:solidFill>
                <a:latin typeface="Arial"/>
                <a:cs typeface="Arial"/>
              </a:rPr>
              <a:t>violent stranger nor </a:t>
            </a:r>
            <a:r>
              <a:rPr sz="2400" spc="-45" dirty="0">
                <a:solidFill>
                  <a:srgbClr val="4B4A41"/>
                </a:solidFill>
                <a:latin typeface="Arial"/>
                <a:cs typeface="Arial"/>
              </a:rPr>
              <a:t>a </a:t>
            </a:r>
            <a:r>
              <a:rPr sz="2400" spc="40" dirty="0">
                <a:solidFill>
                  <a:srgbClr val="4B4A41"/>
                </a:solidFill>
                <a:latin typeface="Arial"/>
                <a:cs typeface="Arial"/>
              </a:rPr>
              <a:t>good </a:t>
            </a:r>
            <a:r>
              <a:rPr sz="2400" spc="10" dirty="0">
                <a:solidFill>
                  <a:srgbClr val="4B4A41"/>
                </a:solidFill>
                <a:latin typeface="Arial"/>
                <a:cs typeface="Arial"/>
              </a:rPr>
              <a:t>guy</a:t>
            </a:r>
            <a:r>
              <a:rPr sz="2400" spc="5" dirty="0">
                <a:solidFill>
                  <a:srgbClr val="4B4A41"/>
                </a:solidFill>
                <a:latin typeface="Arial"/>
                <a:cs typeface="Arial"/>
              </a:rPr>
              <a:t> </a:t>
            </a:r>
            <a:r>
              <a:rPr sz="2400" spc="20" dirty="0">
                <a:solidFill>
                  <a:srgbClr val="4B4A41"/>
                </a:solidFill>
                <a:latin typeface="Arial"/>
                <a:cs typeface="Arial"/>
              </a:rPr>
              <a:t>who </a:t>
            </a:r>
            <a:r>
              <a:rPr sz="2400" spc="15" dirty="0">
                <a:solidFill>
                  <a:srgbClr val="4B4A41"/>
                </a:solidFill>
                <a:latin typeface="Arial"/>
                <a:cs typeface="Arial"/>
              </a:rPr>
              <a:t>just </a:t>
            </a:r>
            <a:r>
              <a:rPr sz="2400" spc="10" dirty="0">
                <a:solidFill>
                  <a:srgbClr val="4B4A41"/>
                </a:solidFill>
                <a:latin typeface="Arial"/>
                <a:cs typeface="Arial"/>
              </a:rPr>
              <a:t>drank </a:t>
            </a:r>
            <a:r>
              <a:rPr sz="2400" spc="45" dirty="0">
                <a:solidFill>
                  <a:srgbClr val="4B4A41"/>
                </a:solidFill>
                <a:latin typeface="Arial"/>
                <a:cs typeface="Arial"/>
              </a:rPr>
              <a:t>too </a:t>
            </a:r>
            <a:r>
              <a:rPr sz="2400" spc="20" dirty="0">
                <a:solidFill>
                  <a:srgbClr val="4B4A41"/>
                </a:solidFill>
                <a:latin typeface="Arial"/>
                <a:cs typeface="Arial"/>
              </a:rPr>
              <a:t>much.</a:t>
            </a:r>
            <a:endParaRPr sz="2400" dirty="0">
              <a:latin typeface="Arial"/>
              <a:cs typeface="Arial"/>
            </a:endParaRPr>
          </a:p>
          <a:p>
            <a:pPr marL="355600" indent="-342900">
              <a:lnSpc>
                <a:spcPct val="100000"/>
              </a:lnSpc>
              <a:spcBef>
                <a:spcPts val="480"/>
              </a:spcBef>
              <a:buClr>
                <a:srgbClr val="4B4A41"/>
              </a:buClr>
              <a:buFont typeface="Arial"/>
              <a:buChar char="•"/>
              <a:tabLst>
                <a:tab pos="355600" algn="l"/>
              </a:tabLst>
            </a:pPr>
            <a:r>
              <a:rPr sz="2400" spc="-40" dirty="0">
                <a:solidFill>
                  <a:srgbClr val="4B4A41"/>
                </a:solidFill>
                <a:latin typeface="Arial"/>
                <a:cs typeface="Arial"/>
              </a:rPr>
              <a:t>A </a:t>
            </a:r>
            <a:r>
              <a:rPr sz="2400" spc="25" dirty="0">
                <a:solidFill>
                  <a:srgbClr val="4B4A41"/>
                </a:solidFill>
                <a:latin typeface="Arial"/>
                <a:cs typeface="Arial"/>
              </a:rPr>
              <a:t>victim may not </a:t>
            </a:r>
            <a:r>
              <a:rPr sz="2400" spc="5" dirty="0">
                <a:solidFill>
                  <a:srgbClr val="4B4A41"/>
                </a:solidFill>
                <a:latin typeface="Arial"/>
                <a:cs typeface="Arial"/>
              </a:rPr>
              <a:t>physically </a:t>
            </a:r>
            <a:r>
              <a:rPr sz="2400" spc="-40" dirty="0">
                <a:solidFill>
                  <a:srgbClr val="4B4A41"/>
                </a:solidFill>
                <a:latin typeface="Arial"/>
                <a:cs typeface="Arial"/>
              </a:rPr>
              <a:t>r</a:t>
            </a:r>
            <a:r>
              <a:rPr sz="2400" dirty="0">
                <a:solidFill>
                  <a:srgbClr val="4B4A41"/>
                </a:solidFill>
                <a:latin typeface="Arial"/>
                <a:cs typeface="Arial"/>
              </a:rPr>
              <a:t>esist.</a:t>
            </a:r>
            <a:endParaRPr sz="2400" dirty="0">
              <a:latin typeface="Arial"/>
              <a:cs typeface="Arial"/>
            </a:endParaRPr>
          </a:p>
          <a:p>
            <a:pPr marL="355600" indent="-342900">
              <a:lnSpc>
                <a:spcPct val="100000"/>
              </a:lnSpc>
              <a:spcBef>
                <a:spcPts val="500"/>
              </a:spcBef>
              <a:buClr>
                <a:srgbClr val="4B4A41"/>
              </a:buClr>
              <a:buFont typeface="Arial"/>
              <a:buChar char="•"/>
              <a:tabLst>
                <a:tab pos="355600" algn="l"/>
              </a:tabLst>
            </a:pPr>
            <a:r>
              <a:rPr sz="2400" spc="-40" dirty="0">
                <a:solidFill>
                  <a:srgbClr val="4B4A41"/>
                </a:solidFill>
                <a:latin typeface="Arial"/>
                <a:cs typeface="Arial"/>
              </a:rPr>
              <a:t>A </a:t>
            </a:r>
            <a:r>
              <a:rPr sz="2400" spc="25" dirty="0">
                <a:solidFill>
                  <a:srgbClr val="4B4A41"/>
                </a:solidFill>
                <a:latin typeface="Arial"/>
                <a:cs typeface="Arial"/>
              </a:rPr>
              <a:t>victim may </a:t>
            </a:r>
            <a:r>
              <a:rPr sz="2400" spc="35" dirty="0">
                <a:solidFill>
                  <a:srgbClr val="4B4A41"/>
                </a:solidFill>
                <a:latin typeface="Arial"/>
                <a:cs typeface="Arial"/>
              </a:rPr>
              <a:t>contact </a:t>
            </a:r>
            <a:r>
              <a:rPr sz="2400" spc="5" dirty="0">
                <a:solidFill>
                  <a:srgbClr val="4B4A41"/>
                </a:solidFill>
                <a:latin typeface="Arial"/>
                <a:cs typeface="Arial"/>
              </a:rPr>
              <a:t>the </a:t>
            </a:r>
            <a:r>
              <a:rPr sz="2400" spc="-10" dirty="0">
                <a:solidFill>
                  <a:srgbClr val="4B4A41"/>
                </a:solidFill>
                <a:latin typeface="Arial"/>
                <a:cs typeface="Arial"/>
              </a:rPr>
              <a:t>assailant afterwa</a:t>
            </a:r>
            <a:r>
              <a:rPr sz="2400" spc="-40" dirty="0">
                <a:solidFill>
                  <a:srgbClr val="4B4A41"/>
                </a:solidFill>
                <a:latin typeface="Arial"/>
                <a:cs typeface="Arial"/>
              </a:rPr>
              <a:t>r</a:t>
            </a:r>
            <a:r>
              <a:rPr sz="2400" spc="15" dirty="0">
                <a:solidFill>
                  <a:srgbClr val="4B4A41"/>
                </a:solidFill>
                <a:latin typeface="Arial"/>
                <a:cs typeface="Arial"/>
              </a:rPr>
              <a:t>ds.</a:t>
            </a:r>
            <a:endParaRPr sz="2400" dirty="0">
              <a:latin typeface="Arial"/>
              <a:cs typeface="Arial"/>
            </a:endParaRPr>
          </a:p>
          <a:p>
            <a:pPr marL="355600" indent="-342900">
              <a:lnSpc>
                <a:spcPct val="100000"/>
              </a:lnSpc>
              <a:spcBef>
                <a:spcPts val="500"/>
              </a:spcBef>
              <a:buClr>
                <a:srgbClr val="4B4A41"/>
              </a:buClr>
              <a:buFont typeface="Arial"/>
              <a:buChar char="•"/>
              <a:tabLst>
                <a:tab pos="355600" algn="l"/>
              </a:tabLst>
            </a:pPr>
            <a:r>
              <a:rPr sz="2400" spc="-40" dirty="0">
                <a:solidFill>
                  <a:srgbClr val="4B4A41"/>
                </a:solidFill>
                <a:latin typeface="Arial"/>
                <a:cs typeface="Arial"/>
              </a:rPr>
              <a:t>A </a:t>
            </a:r>
            <a:r>
              <a:rPr sz="2400" spc="25" dirty="0">
                <a:solidFill>
                  <a:srgbClr val="4B4A41"/>
                </a:solidFill>
                <a:latin typeface="Arial"/>
                <a:cs typeface="Arial"/>
              </a:rPr>
              <a:t>victim may not </a:t>
            </a:r>
            <a:r>
              <a:rPr sz="2400" spc="-40" dirty="0">
                <a:solidFill>
                  <a:srgbClr val="4B4A41"/>
                </a:solidFill>
                <a:latin typeface="Arial"/>
                <a:cs typeface="Arial"/>
              </a:rPr>
              <a:t>r</a:t>
            </a:r>
            <a:r>
              <a:rPr sz="2400" spc="25" dirty="0">
                <a:solidFill>
                  <a:srgbClr val="4B4A41"/>
                </a:solidFill>
                <a:latin typeface="Arial"/>
                <a:cs typeface="Arial"/>
              </a:rPr>
              <a:t>eport</a:t>
            </a:r>
            <a:r>
              <a:rPr sz="2400" dirty="0">
                <a:solidFill>
                  <a:srgbClr val="4B4A41"/>
                </a:solidFill>
                <a:latin typeface="Arial"/>
                <a:cs typeface="Arial"/>
              </a:rPr>
              <a:t> </a:t>
            </a:r>
            <a:r>
              <a:rPr sz="2400" spc="5" dirty="0">
                <a:solidFill>
                  <a:srgbClr val="4B4A41"/>
                </a:solidFill>
                <a:latin typeface="Arial"/>
                <a:cs typeface="Arial"/>
              </a:rPr>
              <a:t>the</a:t>
            </a:r>
            <a:r>
              <a:rPr sz="2400" dirty="0">
                <a:solidFill>
                  <a:srgbClr val="4B4A41"/>
                </a:solidFill>
                <a:latin typeface="Arial"/>
                <a:cs typeface="Arial"/>
              </a:rPr>
              <a:t> </a:t>
            </a:r>
            <a:r>
              <a:rPr sz="2400" spc="15" dirty="0">
                <a:solidFill>
                  <a:srgbClr val="4B4A41"/>
                </a:solidFill>
                <a:latin typeface="Arial"/>
                <a:cs typeface="Arial"/>
              </a:rPr>
              <a:t>incident</a:t>
            </a:r>
            <a:r>
              <a:rPr sz="2400" dirty="0">
                <a:solidFill>
                  <a:srgbClr val="4B4A41"/>
                </a:solidFill>
                <a:latin typeface="Arial"/>
                <a:cs typeface="Arial"/>
              </a:rPr>
              <a:t> </a:t>
            </a:r>
            <a:r>
              <a:rPr sz="2400" spc="5" dirty="0">
                <a:solidFill>
                  <a:srgbClr val="4B4A41"/>
                </a:solidFill>
                <a:latin typeface="Arial"/>
                <a:cs typeface="Arial"/>
              </a:rPr>
              <a:t>immediatel</a:t>
            </a:r>
            <a:r>
              <a:rPr sz="2400" spc="-150" dirty="0">
                <a:solidFill>
                  <a:srgbClr val="4B4A41"/>
                </a:solidFill>
                <a:latin typeface="Arial"/>
                <a:cs typeface="Arial"/>
              </a:rPr>
              <a:t>y</a:t>
            </a:r>
            <a:r>
              <a:rPr sz="2400" dirty="0">
                <a:solidFill>
                  <a:srgbClr val="4B4A41"/>
                </a:solidFill>
                <a:latin typeface="Arial"/>
                <a:cs typeface="Arial"/>
              </a:rPr>
              <a:t>.</a:t>
            </a:r>
            <a:endParaRPr sz="2400" dirty="0">
              <a:latin typeface="Arial"/>
              <a:cs typeface="Arial"/>
            </a:endParaRPr>
          </a:p>
          <a:p>
            <a:pPr marL="355600" indent="-342900">
              <a:lnSpc>
                <a:spcPct val="100000"/>
              </a:lnSpc>
              <a:spcBef>
                <a:spcPts val="400"/>
              </a:spcBef>
              <a:buClr>
                <a:srgbClr val="4B4A41"/>
              </a:buClr>
              <a:buFont typeface="Arial"/>
              <a:buChar char="•"/>
              <a:tabLst>
                <a:tab pos="355600" algn="l"/>
              </a:tabLst>
            </a:pPr>
            <a:r>
              <a:rPr sz="2400" spc="-40" dirty="0">
                <a:solidFill>
                  <a:srgbClr val="4B4A41"/>
                </a:solidFill>
                <a:latin typeface="Arial"/>
                <a:cs typeface="Arial"/>
              </a:rPr>
              <a:t>A </a:t>
            </a:r>
            <a:r>
              <a:rPr sz="2400" spc="25" dirty="0">
                <a:solidFill>
                  <a:srgbClr val="4B4A41"/>
                </a:solidFill>
                <a:latin typeface="Arial"/>
                <a:cs typeface="Arial"/>
              </a:rPr>
              <a:t>victim may not </a:t>
            </a:r>
            <a:r>
              <a:rPr sz="2400" spc="-25" dirty="0">
                <a:solidFill>
                  <a:srgbClr val="4B4A41"/>
                </a:solidFill>
                <a:latin typeface="Arial"/>
                <a:cs typeface="Arial"/>
              </a:rPr>
              <a:t>have </a:t>
            </a:r>
            <a:r>
              <a:rPr sz="2400" spc="-45" dirty="0">
                <a:solidFill>
                  <a:srgbClr val="4B4A41"/>
                </a:solidFill>
                <a:latin typeface="Arial"/>
                <a:cs typeface="Arial"/>
              </a:rPr>
              <a:t>a </a:t>
            </a:r>
            <a:r>
              <a:rPr sz="2400" spc="-10" dirty="0">
                <a:solidFill>
                  <a:srgbClr val="4B4A41"/>
                </a:solidFill>
                <a:latin typeface="Arial"/>
                <a:cs typeface="Arial"/>
              </a:rPr>
              <a:t>clear </a:t>
            </a:r>
            <a:r>
              <a:rPr sz="2400" spc="10" dirty="0">
                <a:solidFill>
                  <a:srgbClr val="4B4A41"/>
                </a:solidFill>
                <a:latin typeface="Arial"/>
                <a:cs typeface="Arial"/>
              </a:rPr>
              <a:t>memory </a:t>
            </a:r>
            <a:r>
              <a:rPr sz="2400" spc="30" dirty="0">
                <a:solidFill>
                  <a:srgbClr val="4B4A41"/>
                </a:solidFill>
                <a:latin typeface="Arial"/>
                <a:cs typeface="Arial"/>
              </a:rPr>
              <a:t>of </a:t>
            </a:r>
            <a:r>
              <a:rPr sz="2400" spc="5" dirty="0">
                <a:solidFill>
                  <a:srgbClr val="4B4A41"/>
                </a:solidFill>
                <a:latin typeface="Arial"/>
                <a:cs typeface="Arial"/>
              </a:rPr>
              <a:t>the </a:t>
            </a:r>
            <a:r>
              <a:rPr sz="2400" spc="15" dirty="0">
                <a:solidFill>
                  <a:srgbClr val="4B4A41"/>
                </a:solidFill>
                <a:latin typeface="Arial"/>
                <a:cs typeface="Arial"/>
              </a:rPr>
              <a:t>incident.</a:t>
            </a:r>
            <a:endParaRPr sz="2400" dirty="0">
              <a:latin typeface="Arial"/>
              <a:cs typeface="Arial"/>
            </a:endParaRPr>
          </a:p>
          <a:p>
            <a:pPr marL="355600" indent="-342900">
              <a:lnSpc>
                <a:spcPct val="100000"/>
              </a:lnSpc>
              <a:spcBef>
                <a:spcPts val="500"/>
              </a:spcBef>
              <a:buClr>
                <a:srgbClr val="4B4A41"/>
              </a:buClr>
              <a:buFont typeface="Arial"/>
              <a:buChar char="•"/>
              <a:tabLst>
                <a:tab pos="355600" algn="l"/>
              </a:tabLst>
            </a:pPr>
            <a:r>
              <a:rPr sz="2400" spc="-40" dirty="0">
                <a:solidFill>
                  <a:srgbClr val="4B4A41"/>
                </a:solidFill>
                <a:latin typeface="Arial"/>
                <a:cs typeface="Arial"/>
              </a:rPr>
              <a:t>A </a:t>
            </a:r>
            <a:r>
              <a:rPr sz="2400" spc="25" dirty="0">
                <a:solidFill>
                  <a:srgbClr val="4B4A41"/>
                </a:solidFill>
                <a:latin typeface="Arial"/>
                <a:cs typeface="Arial"/>
              </a:rPr>
              <a:t>victim may </a:t>
            </a:r>
            <a:r>
              <a:rPr sz="2400" spc="5" dirty="0">
                <a:solidFill>
                  <a:srgbClr val="4B4A41"/>
                </a:solidFill>
                <a:latin typeface="Arial"/>
                <a:cs typeface="Arial"/>
              </a:rPr>
              <a:t>display </a:t>
            </a:r>
            <a:r>
              <a:rPr sz="2400" spc="-45" dirty="0">
                <a:solidFill>
                  <a:srgbClr val="4B4A41"/>
                </a:solidFill>
                <a:latin typeface="Arial"/>
                <a:cs typeface="Arial"/>
              </a:rPr>
              <a:t>a </a:t>
            </a:r>
            <a:r>
              <a:rPr sz="2400" spc="10" dirty="0">
                <a:solidFill>
                  <a:srgbClr val="4B4A41"/>
                </a:solidFill>
                <a:latin typeface="Arial"/>
                <a:cs typeface="Arial"/>
              </a:rPr>
              <a:t>flat </a:t>
            </a:r>
            <a:r>
              <a:rPr sz="2400" spc="-45" dirty="0">
                <a:solidFill>
                  <a:srgbClr val="4B4A41"/>
                </a:solidFill>
                <a:latin typeface="Arial"/>
                <a:cs typeface="Arial"/>
              </a:rPr>
              <a:t>a</a:t>
            </a:r>
            <a:r>
              <a:rPr sz="2400" spc="-190" dirty="0">
                <a:solidFill>
                  <a:srgbClr val="4B4A41"/>
                </a:solidFill>
                <a:latin typeface="Trebuchet MS"/>
                <a:cs typeface="Trebuchet MS"/>
              </a:rPr>
              <a:t>ﬀ</a:t>
            </a:r>
            <a:r>
              <a:rPr sz="2400" spc="35" dirty="0">
                <a:solidFill>
                  <a:srgbClr val="4B4A41"/>
                </a:solidFill>
                <a:latin typeface="Arial"/>
                <a:cs typeface="Arial"/>
              </a:rPr>
              <a:t>ect while </a:t>
            </a:r>
            <a:r>
              <a:rPr sz="2400" spc="15" dirty="0">
                <a:solidFill>
                  <a:srgbClr val="4B4A41"/>
                </a:solidFill>
                <a:latin typeface="Arial"/>
                <a:cs typeface="Arial"/>
              </a:rPr>
              <a:t>testifying.</a:t>
            </a:r>
            <a:endParaRPr sz="2400" dirty="0">
              <a:latin typeface="Arial"/>
              <a:cs typeface="Arial"/>
            </a:endParaRPr>
          </a:p>
        </p:txBody>
      </p:sp>
      <p:sp>
        <p:nvSpPr>
          <p:cNvPr id="3" name="Rectangle 2"/>
          <p:cNvSpPr/>
          <p:nvPr/>
        </p:nvSpPr>
        <p:spPr>
          <a:xfrm>
            <a:off x="1295400" y="304800"/>
            <a:ext cx="6705600" cy="1077218"/>
          </a:xfrm>
          <a:prstGeom prst="rect">
            <a:avLst/>
          </a:prstGeom>
        </p:spPr>
        <p:txBody>
          <a:bodyPr wrap="square">
            <a:spAutoFit/>
          </a:bodyPr>
          <a:lstStyle/>
          <a:p>
            <a:pPr algn="ctr"/>
            <a:r>
              <a:rPr lang="en-US" sz="3200" b="1" u="sng" dirty="0" smtClean="0"/>
              <a:t>Common Biases &amp; Misconceptions Related to Sexual Misconduct</a:t>
            </a:r>
            <a:endParaRPr lang="en-US" sz="3200" dirty="0"/>
          </a:p>
        </p:txBody>
      </p:sp>
      <p:sp>
        <p:nvSpPr>
          <p:cNvPr id="2" name="Date Placeholder 1"/>
          <p:cNvSpPr>
            <a:spLocks noGrp="1"/>
          </p:cNvSpPr>
          <p:nvPr>
            <p:ph type="dt" sz="half" idx="10"/>
          </p:nvPr>
        </p:nvSpPr>
        <p:spPr/>
        <p:txBody>
          <a:bodyPr/>
          <a:lstStyle/>
          <a:p>
            <a:fld id="{D2EF51CD-CC82-40BD-ACC2-2B4994DB07E0}" type="datetime1">
              <a:rPr lang="en-US" smtClean="0"/>
              <a:t>11/1/2023</a:t>
            </a:fld>
            <a:endParaRPr lang="en-US" dirty="0"/>
          </a:p>
        </p:txBody>
      </p:sp>
    </p:spTree>
    <p:extLst>
      <p:ext uri="{BB962C8B-B14F-4D97-AF65-F5344CB8AC3E}">
        <p14:creationId xmlns:p14="http://schemas.microsoft.com/office/powerpoint/2010/main" val="294342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76200"/>
            <a:ext cx="8229600" cy="1143000"/>
          </a:xfrm>
        </p:spPr>
        <p:txBody>
          <a:bodyPr>
            <a:normAutofit fontScale="90000"/>
          </a:bodyPr>
          <a:lstStyle/>
          <a:p>
            <a:r>
              <a:rPr lang="en-US" sz="3600" b="1" dirty="0" smtClean="0"/>
              <a:t/>
            </a:r>
            <a:br>
              <a:rPr lang="en-US" sz="3600" b="1" dirty="0" smtClean="0"/>
            </a:br>
            <a:r>
              <a:rPr lang="en-US" sz="3600" b="1" dirty="0" smtClean="0"/>
              <a:t>Myths of Rape</a:t>
            </a:r>
            <a:endParaRPr lang="en-US" sz="3600" b="1" dirty="0"/>
          </a:p>
        </p:txBody>
      </p:sp>
      <p:pic>
        <p:nvPicPr>
          <p:cNvPr id="2" name="Content Placeholder 1"/>
          <p:cNvPicPr>
            <a:picLocks noGrp="1" noChangeAspect="1"/>
          </p:cNvPicPr>
          <p:nvPr>
            <p:ph sz="half" idx="1"/>
          </p:nvPr>
        </p:nvPicPr>
        <p:blipFill>
          <a:blip r:embed="rId2"/>
          <a:stretch>
            <a:fillRect/>
          </a:stretch>
        </p:blipFill>
        <p:spPr>
          <a:xfrm>
            <a:off x="467239" y="1676914"/>
            <a:ext cx="8209524" cy="4114286"/>
          </a:xfrm>
          <a:prstGeom prst="rect">
            <a:avLst/>
          </a:prstGeom>
        </p:spPr>
      </p:pic>
      <p:sp>
        <p:nvSpPr>
          <p:cNvPr id="3" name="Date Placeholder 2"/>
          <p:cNvSpPr>
            <a:spLocks noGrp="1"/>
          </p:cNvSpPr>
          <p:nvPr>
            <p:ph type="dt" sz="half" idx="10"/>
          </p:nvPr>
        </p:nvSpPr>
        <p:spPr/>
        <p:txBody>
          <a:bodyPr/>
          <a:lstStyle/>
          <a:p>
            <a:fld id="{44BDDED3-D6F4-4433-AB14-562030ED2123}" type="datetime1">
              <a:rPr lang="en-US" smtClean="0"/>
              <a:t>11/1/2023</a:t>
            </a:fld>
            <a:endParaRPr lang="en-US" dirty="0"/>
          </a:p>
        </p:txBody>
      </p:sp>
    </p:spTree>
    <p:extLst>
      <p:ext uri="{BB962C8B-B14F-4D97-AF65-F5344CB8AC3E}">
        <p14:creationId xmlns:p14="http://schemas.microsoft.com/office/powerpoint/2010/main" val="4157231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2838"/>
            <a:ext cx="8305800" cy="5211763"/>
          </a:xfrm>
        </p:spPr>
        <p:txBody>
          <a:bodyPr>
            <a:normAutofit fontScale="92500" lnSpcReduction="10000"/>
          </a:bodyPr>
          <a:lstStyle/>
          <a:p>
            <a:r>
              <a:rPr lang="en-US" sz="3200" dirty="0"/>
              <a:t>Sexual assault happen in all communities. Male survivors, survivors of color, lesbian, gay, bisexual and transgendered survivors all experience similar reactions to those described above. However, they are also likely struggling with the additional burdens of stereotypes, racism, homophobia and other oppressions, often leaving them feeling even more isolated, confused, ashamed, frightened, and less likely to seek support.</a:t>
            </a:r>
          </a:p>
          <a:p>
            <a:endParaRPr lang="en-US" sz="3200" dirty="0" smtClean="0"/>
          </a:p>
          <a:p>
            <a:pPr marL="0" indent="0">
              <a:buNone/>
            </a:pPr>
            <a:r>
              <a:rPr lang="en-US" sz="3200" dirty="0" smtClean="0"/>
              <a:t> </a:t>
            </a:r>
            <a:endParaRPr lang="en-US" sz="3200" b="1" dirty="0"/>
          </a:p>
          <a:p>
            <a:pPr marL="114300" indent="0" algn="ctr">
              <a:buNone/>
            </a:pPr>
            <a:endParaRPr lang="en-US" sz="3200" b="1" dirty="0" smtClean="0"/>
          </a:p>
          <a:p>
            <a:endParaRPr lang="en-US" dirty="0"/>
          </a:p>
          <a:p>
            <a:pPr marL="0" indent="0">
              <a:buNone/>
            </a:pPr>
            <a:endParaRPr lang="en-US" dirty="0"/>
          </a:p>
        </p:txBody>
      </p:sp>
      <p:sp>
        <p:nvSpPr>
          <p:cNvPr id="2" name="Date Placeholder 1"/>
          <p:cNvSpPr>
            <a:spLocks noGrp="1"/>
          </p:cNvSpPr>
          <p:nvPr>
            <p:ph type="dt" sz="half" idx="10"/>
          </p:nvPr>
        </p:nvSpPr>
        <p:spPr/>
        <p:txBody>
          <a:bodyPr/>
          <a:lstStyle/>
          <a:p>
            <a:fld id="{73F7F589-DB89-4D19-9B1C-A4F943EB5E5B}" type="datetime1">
              <a:rPr lang="en-US" smtClean="0"/>
              <a:t>11/1/2023</a:t>
            </a:fld>
            <a:endParaRPr lang="en-US" dirty="0"/>
          </a:p>
        </p:txBody>
      </p:sp>
    </p:spTree>
    <p:extLst>
      <p:ext uri="{BB962C8B-B14F-4D97-AF65-F5344CB8AC3E}">
        <p14:creationId xmlns:p14="http://schemas.microsoft.com/office/powerpoint/2010/main" val="1794354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noGrp="1"/>
          </p:cNvSpPr>
          <p:nvPr>
            <p:ph idx="1"/>
          </p:nvPr>
        </p:nvSpPr>
        <p:spPr>
          <a:xfrm>
            <a:off x="228600" y="2119462"/>
            <a:ext cx="8229600" cy="1671227"/>
          </a:xfrm>
          <a:prstGeom prst="rect">
            <a:avLst/>
          </a:prstGeom>
        </p:spPr>
        <p:txBody>
          <a:bodyPr vert="horz" wrap="square" lIns="0" tIns="0" rIns="0" bIns="0" rtlCol="0">
            <a:spAutoFit/>
          </a:bodyPr>
          <a:lstStyle/>
          <a:p>
            <a:pPr marL="12700" marR="5080" indent="0" algn="ctr">
              <a:lnSpc>
                <a:spcPts val="3800"/>
              </a:lnSpc>
              <a:buNone/>
            </a:pPr>
            <a:r>
              <a:rPr lang="en-US" sz="3600" b="1" dirty="0"/>
              <a:t>Adjudication Procedures, Protocols </a:t>
            </a:r>
            <a:endParaRPr lang="en-US" sz="3600" b="1" dirty="0" smtClean="0"/>
          </a:p>
          <a:p>
            <a:pPr marL="12700" marR="5080" indent="0" algn="ctr">
              <a:lnSpc>
                <a:spcPts val="3800"/>
              </a:lnSpc>
              <a:buNone/>
            </a:pPr>
            <a:r>
              <a:rPr lang="en-US" sz="3600" b="1" dirty="0" smtClean="0"/>
              <a:t>and </a:t>
            </a:r>
            <a:r>
              <a:rPr lang="en-US" sz="3600" b="1" dirty="0"/>
              <a:t>Best Practices</a:t>
            </a:r>
          </a:p>
          <a:p>
            <a:pPr marL="12700" marR="5080" indent="0" algn="ctr">
              <a:lnSpc>
                <a:spcPts val="3800"/>
              </a:lnSpc>
              <a:buNone/>
            </a:pPr>
            <a:endParaRPr sz="3200" dirty="0">
              <a:latin typeface="Arial"/>
              <a:cs typeface="Arial"/>
            </a:endParaRPr>
          </a:p>
        </p:txBody>
      </p:sp>
      <p:pic>
        <p:nvPicPr>
          <p:cNvPr id="5" name="Picture 4"/>
          <p:cNvPicPr/>
          <p:nvPr/>
        </p:nvPicPr>
        <p:blipFill>
          <a:blip r:embed="rId3" cstate="email">
            <a:extLst>
              <a:ext uri="{28A0092B-C50C-407E-A947-70E740481C1C}">
                <a14:useLocalDpi xmlns:a14="http://schemas.microsoft.com/office/drawing/2010/main" val="0"/>
              </a:ext>
            </a:extLst>
          </a:blip>
          <a:stretch>
            <a:fillRect/>
          </a:stretch>
        </p:blipFill>
        <p:spPr>
          <a:xfrm>
            <a:off x="7162800" y="76200"/>
            <a:ext cx="1905000" cy="609600"/>
          </a:xfrm>
          <a:prstGeom prst="rect">
            <a:avLst/>
          </a:prstGeom>
        </p:spPr>
      </p:pic>
      <p:sp>
        <p:nvSpPr>
          <p:cNvPr id="2" name="Date Placeholder 1"/>
          <p:cNvSpPr>
            <a:spLocks noGrp="1"/>
          </p:cNvSpPr>
          <p:nvPr>
            <p:ph type="dt" sz="half" idx="10"/>
          </p:nvPr>
        </p:nvSpPr>
        <p:spPr/>
        <p:txBody>
          <a:bodyPr/>
          <a:lstStyle/>
          <a:p>
            <a:fld id="{4705C21E-ADB8-4EA7-96AA-44D98CB517A3}" type="datetime1">
              <a:rPr lang="en-US" smtClean="0"/>
              <a:t>11/1/2023</a:t>
            </a:fld>
            <a:endParaRPr lang="en-US" dirty="0"/>
          </a:p>
        </p:txBody>
      </p:sp>
    </p:spTree>
    <p:extLst>
      <p:ext uri="{BB962C8B-B14F-4D97-AF65-F5344CB8AC3E}">
        <p14:creationId xmlns:p14="http://schemas.microsoft.com/office/powerpoint/2010/main" val="1839962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idx="1"/>
          </p:nvPr>
        </p:nvSpPr>
        <p:spPr>
          <a:xfrm>
            <a:off x="228600" y="152400"/>
            <a:ext cx="8229600" cy="903900"/>
          </a:xfrm>
          <a:prstGeom prst="rect">
            <a:avLst/>
          </a:prstGeom>
        </p:spPr>
        <p:txBody>
          <a:bodyPr vert="horz" wrap="square" lIns="0" tIns="234758" rIns="0" bIns="0" rtlCol="0">
            <a:spAutoFit/>
          </a:bodyPr>
          <a:lstStyle/>
          <a:p>
            <a:pPr marL="0" indent="0" algn="ctr">
              <a:lnSpc>
                <a:spcPts val="5205"/>
              </a:lnSpc>
              <a:buNone/>
            </a:pPr>
            <a:r>
              <a:rPr lang="en-US" sz="4400" u="sng" spc="-155" dirty="0" smtClean="0"/>
              <a:t>Student Conduct </a:t>
            </a:r>
            <a:r>
              <a:rPr sz="4400" u="sng" spc="-60" dirty="0" smtClean="0"/>
              <a:t>P</a:t>
            </a:r>
            <a:r>
              <a:rPr sz="4400" u="sng" spc="-110" dirty="0" smtClean="0"/>
              <a:t>r</a:t>
            </a:r>
            <a:r>
              <a:rPr sz="4400" u="sng" spc="20" dirty="0" smtClean="0"/>
              <a:t>ocess</a:t>
            </a:r>
            <a:endParaRPr sz="4400" u="sng" spc="20" dirty="0"/>
          </a:p>
        </p:txBody>
      </p:sp>
      <p:sp>
        <p:nvSpPr>
          <p:cNvPr id="6" name="object 2"/>
          <p:cNvSpPr txBox="1"/>
          <p:nvPr/>
        </p:nvSpPr>
        <p:spPr>
          <a:xfrm>
            <a:off x="609600" y="1143001"/>
            <a:ext cx="8305800" cy="4193456"/>
          </a:xfrm>
          <a:prstGeom prst="rect">
            <a:avLst/>
          </a:prstGeom>
        </p:spPr>
        <p:txBody>
          <a:bodyPr vert="horz" wrap="square" lIns="0" tIns="0" rIns="0" bIns="0" rtlCol="0">
            <a:spAutoFit/>
          </a:bodyPr>
          <a:lstStyle/>
          <a:p>
            <a:pPr>
              <a:lnSpc>
                <a:spcPct val="100000"/>
              </a:lnSpc>
              <a:spcBef>
                <a:spcPts val="20"/>
              </a:spcBef>
            </a:pPr>
            <a:endParaRPr sz="2400" dirty="0">
              <a:latin typeface="Times New Roman"/>
              <a:cs typeface="Times New Roman"/>
            </a:endParaRPr>
          </a:p>
          <a:p>
            <a:pPr marL="12700">
              <a:lnSpc>
                <a:spcPct val="100000"/>
              </a:lnSpc>
            </a:pPr>
            <a:r>
              <a:rPr lang="en-US" sz="2400" spc="-70" dirty="0" smtClean="0">
                <a:solidFill>
                  <a:srgbClr val="4B4A41"/>
                </a:solidFill>
                <a:latin typeface="Arial"/>
                <a:cs typeface="Arial"/>
              </a:rPr>
              <a:t>NMT’s Title IX Investigator</a:t>
            </a:r>
            <a:r>
              <a:rPr sz="2400" spc="-70" dirty="0" smtClean="0">
                <a:solidFill>
                  <a:srgbClr val="4B4A41"/>
                </a:solidFill>
                <a:latin typeface="Arial"/>
                <a:cs typeface="Arial"/>
              </a:rPr>
              <a:t> </a:t>
            </a:r>
            <a:r>
              <a:rPr sz="2400" spc="-70" dirty="0">
                <a:solidFill>
                  <a:srgbClr val="4B4A41"/>
                </a:solidFill>
                <a:latin typeface="Arial"/>
                <a:cs typeface="Arial"/>
              </a:rPr>
              <a:t>is </a:t>
            </a:r>
            <a:r>
              <a:rPr sz="2400" spc="-45" dirty="0">
                <a:solidFill>
                  <a:srgbClr val="4B4A41"/>
                </a:solidFill>
                <a:latin typeface="Arial"/>
                <a:cs typeface="Arial"/>
              </a:rPr>
              <a:t>a </a:t>
            </a:r>
            <a:r>
              <a:rPr sz="2400" spc="-10" dirty="0">
                <a:solidFill>
                  <a:srgbClr val="4B4A41"/>
                </a:solidFill>
                <a:latin typeface="Arial"/>
                <a:cs typeface="Arial"/>
              </a:rPr>
              <a:t>neutral </a:t>
            </a:r>
            <a:r>
              <a:rPr sz="2400" spc="15" dirty="0">
                <a:solidFill>
                  <a:srgbClr val="4B4A41"/>
                </a:solidFill>
                <a:latin typeface="Arial"/>
                <a:cs typeface="Arial"/>
              </a:rPr>
              <a:t>party </a:t>
            </a:r>
            <a:r>
              <a:rPr sz="2400" spc="25" dirty="0">
                <a:solidFill>
                  <a:srgbClr val="4B4A41"/>
                </a:solidFill>
                <a:latin typeface="Arial"/>
                <a:cs typeface="Arial"/>
              </a:rPr>
              <a:t>that investigates </a:t>
            </a:r>
            <a:r>
              <a:rPr sz="2400" spc="-10" dirty="0">
                <a:solidFill>
                  <a:srgbClr val="4B4A41"/>
                </a:solidFill>
                <a:latin typeface="Arial"/>
                <a:cs typeface="Arial"/>
              </a:rPr>
              <a:t>sexual </a:t>
            </a:r>
            <a:r>
              <a:rPr sz="2400" spc="30" dirty="0">
                <a:solidFill>
                  <a:srgbClr val="4B4A41"/>
                </a:solidFill>
                <a:latin typeface="Arial"/>
                <a:cs typeface="Arial"/>
              </a:rPr>
              <a:t>misconduct </a:t>
            </a:r>
            <a:r>
              <a:rPr sz="2400" spc="-40" dirty="0" smtClean="0">
                <a:solidFill>
                  <a:srgbClr val="4B4A41"/>
                </a:solidFill>
                <a:latin typeface="Arial"/>
                <a:cs typeface="Arial"/>
              </a:rPr>
              <a:t>r</a:t>
            </a:r>
            <a:r>
              <a:rPr sz="2400" spc="15" dirty="0" smtClean="0">
                <a:solidFill>
                  <a:srgbClr val="4B4A41"/>
                </a:solidFill>
                <a:latin typeface="Arial"/>
                <a:cs typeface="Arial"/>
              </a:rPr>
              <a:t>eports</a:t>
            </a:r>
            <a:r>
              <a:rPr lang="en-US" sz="2400" spc="15" dirty="0" smtClean="0">
                <a:solidFill>
                  <a:srgbClr val="4B4A41"/>
                </a:solidFill>
                <a:latin typeface="Arial"/>
                <a:cs typeface="Arial"/>
              </a:rPr>
              <a:t> through an </a:t>
            </a:r>
            <a:r>
              <a:rPr lang="en-US" sz="2400" b="1" spc="15" dirty="0" smtClean="0">
                <a:solidFill>
                  <a:srgbClr val="4B4A41"/>
                </a:solidFill>
                <a:latin typeface="Arial"/>
                <a:cs typeface="Arial"/>
              </a:rPr>
              <a:t>informal process</a:t>
            </a:r>
            <a:r>
              <a:rPr sz="2400" spc="15" dirty="0" smtClean="0">
                <a:solidFill>
                  <a:srgbClr val="4B4A41"/>
                </a:solidFill>
                <a:latin typeface="Arial"/>
                <a:cs typeface="Arial"/>
              </a:rPr>
              <a:t>.</a:t>
            </a:r>
            <a:endParaRPr sz="2400" dirty="0">
              <a:latin typeface="Arial"/>
              <a:cs typeface="Arial"/>
            </a:endParaRPr>
          </a:p>
          <a:p>
            <a:pPr marL="355600" marR="113664" indent="-342900">
              <a:lnSpc>
                <a:spcPct val="100000"/>
              </a:lnSpc>
              <a:spcBef>
                <a:spcPts val="1520"/>
              </a:spcBef>
              <a:buClr>
                <a:srgbClr val="4B4A41"/>
              </a:buClr>
              <a:buFont typeface="Arial"/>
              <a:buChar char="•"/>
              <a:tabLst>
                <a:tab pos="355600" algn="l"/>
              </a:tabLst>
            </a:pPr>
            <a:r>
              <a:rPr sz="2400" dirty="0">
                <a:solidFill>
                  <a:srgbClr val="4B4A41"/>
                </a:solidFill>
                <a:latin typeface="Arial"/>
                <a:cs typeface="Arial"/>
              </a:rPr>
              <a:t>Interview </a:t>
            </a:r>
            <a:r>
              <a:rPr sz="2400" spc="5" dirty="0">
                <a:solidFill>
                  <a:srgbClr val="4B4A41"/>
                </a:solidFill>
                <a:latin typeface="Arial"/>
                <a:cs typeface="Arial"/>
              </a:rPr>
              <a:t>the parties </a:t>
            </a:r>
            <a:r>
              <a:rPr sz="2400" spc="10" dirty="0">
                <a:solidFill>
                  <a:srgbClr val="4B4A41"/>
                </a:solidFill>
                <a:latin typeface="Arial"/>
                <a:cs typeface="Arial"/>
              </a:rPr>
              <a:t>and witnesses, </a:t>
            </a:r>
            <a:r>
              <a:rPr sz="2400" spc="-40" dirty="0">
                <a:solidFill>
                  <a:srgbClr val="4B4A41"/>
                </a:solidFill>
                <a:latin typeface="Arial"/>
                <a:cs typeface="Arial"/>
              </a:rPr>
              <a:t>r</a:t>
            </a:r>
            <a:r>
              <a:rPr sz="2400" spc="-15" dirty="0">
                <a:solidFill>
                  <a:srgbClr val="4B4A41"/>
                </a:solidFill>
                <a:latin typeface="Arial"/>
                <a:cs typeface="Arial"/>
              </a:rPr>
              <a:t>eview</a:t>
            </a:r>
            <a:r>
              <a:rPr sz="2400" dirty="0">
                <a:solidFill>
                  <a:srgbClr val="4B4A41"/>
                </a:solidFill>
                <a:latin typeface="Arial"/>
                <a:cs typeface="Arial"/>
              </a:rPr>
              <a:t> </a:t>
            </a:r>
            <a:r>
              <a:rPr sz="2400" spc="20" dirty="0">
                <a:solidFill>
                  <a:srgbClr val="4B4A41"/>
                </a:solidFill>
                <a:latin typeface="Arial"/>
                <a:cs typeface="Arial"/>
              </a:rPr>
              <a:t>documents</a:t>
            </a:r>
            <a:r>
              <a:rPr sz="2400" dirty="0">
                <a:solidFill>
                  <a:srgbClr val="4B4A41"/>
                </a:solidFill>
                <a:latin typeface="Arial"/>
                <a:cs typeface="Arial"/>
              </a:rPr>
              <a:t> </a:t>
            </a:r>
            <a:r>
              <a:rPr sz="2400" spc="10" dirty="0">
                <a:solidFill>
                  <a:srgbClr val="4B4A41"/>
                </a:solidFill>
                <a:latin typeface="Arial"/>
                <a:cs typeface="Arial"/>
              </a:rPr>
              <a:t>and</a:t>
            </a:r>
            <a:r>
              <a:rPr sz="2400" dirty="0">
                <a:solidFill>
                  <a:srgbClr val="4B4A41"/>
                </a:solidFill>
                <a:latin typeface="Arial"/>
                <a:cs typeface="Arial"/>
              </a:rPr>
              <a:t> </a:t>
            </a:r>
            <a:r>
              <a:rPr sz="2400" spc="5" dirty="0">
                <a:solidFill>
                  <a:srgbClr val="4B4A41"/>
                </a:solidFill>
                <a:latin typeface="Arial"/>
                <a:cs typeface="Arial"/>
              </a:rPr>
              <a:t>social </a:t>
            </a:r>
            <a:r>
              <a:rPr sz="2400" dirty="0">
                <a:solidFill>
                  <a:srgbClr val="4B4A41"/>
                </a:solidFill>
                <a:latin typeface="Arial"/>
                <a:cs typeface="Arial"/>
              </a:rPr>
              <a:t>media </a:t>
            </a:r>
            <a:r>
              <a:rPr sz="2400" spc="20" dirty="0">
                <a:solidFill>
                  <a:srgbClr val="4B4A41"/>
                </a:solidFill>
                <a:latin typeface="Arial"/>
                <a:cs typeface="Arial"/>
              </a:rPr>
              <a:t>communications</a:t>
            </a:r>
            <a:r>
              <a:rPr sz="2400" dirty="0">
                <a:solidFill>
                  <a:srgbClr val="4B4A41"/>
                </a:solidFill>
                <a:latin typeface="Arial"/>
                <a:cs typeface="Arial"/>
              </a:rPr>
              <a:t> </a:t>
            </a:r>
            <a:r>
              <a:rPr sz="2400" spc="10" dirty="0">
                <a:solidFill>
                  <a:srgbClr val="4B4A41"/>
                </a:solidFill>
                <a:latin typeface="Arial"/>
                <a:cs typeface="Arial"/>
              </a:rPr>
              <a:t>and</a:t>
            </a:r>
            <a:r>
              <a:rPr sz="2400" dirty="0">
                <a:solidFill>
                  <a:srgbClr val="4B4A41"/>
                </a:solidFill>
                <a:latin typeface="Arial"/>
                <a:cs typeface="Arial"/>
              </a:rPr>
              <a:t> gather </a:t>
            </a:r>
            <a:r>
              <a:rPr sz="2400" spc="5" dirty="0">
                <a:solidFill>
                  <a:srgbClr val="4B4A41"/>
                </a:solidFill>
                <a:latin typeface="Arial"/>
                <a:cs typeface="Arial"/>
              </a:rPr>
              <a:t>other</a:t>
            </a:r>
            <a:r>
              <a:rPr sz="2400" dirty="0">
                <a:solidFill>
                  <a:srgbClr val="4B4A41"/>
                </a:solidFill>
                <a:latin typeface="Arial"/>
                <a:cs typeface="Arial"/>
              </a:rPr>
              <a:t> </a:t>
            </a:r>
            <a:r>
              <a:rPr sz="2400" spc="5" dirty="0">
                <a:solidFill>
                  <a:srgbClr val="4B4A41"/>
                </a:solidFill>
                <a:latin typeface="Arial"/>
                <a:cs typeface="Arial"/>
              </a:rPr>
              <a:t>information.</a:t>
            </a:r>
            <a:endParaRPr sz="2400" dirty="0">
              <a:latin typeface="Arial"/>
              <a:cs typeface="Arial"/>
            </a:endParaRPr>
          </a:p>
          <a:p>
            <a:pPr marL="355600" marR="799465" indent="-342900">
              <a:lnSpc>
                <a:spcPct val="100000"/>
              </a:lnSpc>
              <a:spcBef>
                <a:spcPts val="1200"/>
              </a:spcBef>
              <a:buClr>
                <a:srgbClr val="4B4A41"/>
              </a:buClr>
              <a:buFont typeface="Arial"/>
              <a:buChar char="•"/>
              <a:tabLst>
                <a:tab pos="355600" algn="l"/>
              </a:tabLst>
            </a:pPr>
            <a:r>
              <a:rPr sz="2400" spc="-15" dirty="0">
                <a:solidFill>
                  <a:srgbClr val="4B4A41"/>
                </a:solidFill>
                <a:latin typeface="Arial"/>
                <a:cs typeface="Arial"/>
              </a:rPr>
              <a:t>Determine </a:t>
            </a:r>
            <a:r>
              <a:rPr sz="2400" spc="30" dirty="0">
                <a:solidFill>
                  <a:srgbClr val="4B4A41"/>
                </a:solidFill>
                <a:latin typeface="Arial"/>
                <a:cs typeface="Arial"/>
              </a:rPr>
              <a:t>by </a:t>
            </a:r>
            <a:r>
              <a:rPr sz="2400" spc="-45" dirty="0">
                <a:solidFill>
                  <a:srgbClr val="4B4A41"/>
                </a:solidFill>
                <a:latin typeface="Arial"/>
                <a:cs typeface="Arial"/>
              </a:rPr>
              <a:t>a </a:t>
            </a:r>
            <a:r>
              <a:rPr sz="2400" spc="40" dirty="0">
                <a:solidFill>
                  <a:srgbClr val="4B4A41"/>
                </a:solidFill>
                <a:latin typeface="Arial"/>
                <a:cs typeface="Arial"/>
              </a:rPr>
              <a:t>p</a:t>
            </a:r>
            <a:r>
              <a:rPr sz="2400" spc="-15" dirty="0">
                <a:solidFill>
                  <a:srgbClr val="4B4A41"/>
                </a:solidFill>
                <a:latin typeface="Arial"/>
                <a:cs typeface="Arial"/>
              </a:rPr>
              <a:t>r</a:t>
            </a:r>
            <a:r>
              <a:rPr sz="2400" dirty="0">
                <a:solidFill>
                  <a:srgbClr val="4B4A41"/>
                </a:solidFill>
                <a:latin typeface="Arial"/>
                <a:cs typeface="Arial"/>
              </a:rPr>
              <a:t>eponderance </a:t>
            </a:r>
            <a:r>
              <a:rPr sz="2400" spc="30" dirty="0">
                <a:solidFill>
                  <a:srgbClr val="4B4A41"/>
                </a:solidFill>
                <a:latin typeface="Arial"/>
                <a:cs typeface="Arial"/>
              </a:rPr>
              <a:t>of</a:t>
            </a:r>
            <a:r>
              <a:rPr sz="2400" dirty="0">
                <a:solidFill>
                  <a:srgbClr val="4B4A41"/>
                </a:solidFill>
                <a:latin typeface="Arial"/>
                <a:cs typeface="Arial"/>
              </a:rPr>
              <a:t> </a:t>
            </a:r>
            <a:r>
              <a:rPr sz="2400" spc="5" dirty="0">
                <a:solidFill>
                  <a:srgbClr val="4B4A41"/>
                </a:solidFill>
                <a:latin typeface="Arial"/>
                <a:cs typeface="Arial"/>
              </a:rPr>
              <a:t>the</a:t>
            </a:r>
            <a:r>
              <a:rPr sz="2400" dirty="0">
                <a:solidFill>
                  <a:srgbClr val="4B4A41"/>
                </a:solidFill>
                <a:latin typeface="Arial"/>
                <a:cs typeface="Arial"/>
              </a:rPr>
              <a:t> evidence whether </a:t>
            </a:r>
            <a:r>
              <a:rPr sz="2400" spc="5" dirty="0">
                <a:solidFill>
                  <a:srgbClr val="4B4A41"/>
                </a:solidFill>
                <a:latin typeface="Arial"/>
                <a:cs typeface="Arial"/>
              </a:rPr>
              <a:t>the </a:t>
            </a:r>
            <a:r>
              <a:rPr sz="2400" dirty="0">
                <a:solidFill>
                  <a:srgbClr val="4B4A41"/>
                </a:solidFill>
                <a:latin typeface="Arial"/>
                <a:cs typeface="Arial"/>
              </a:rPr>
              <a:t>University</a:t>
            </a:r>
            <a:r>
              <a:rPr sz="2400" spc="-40" dirty="0">
                <a:solidFill>
                  <a:srgbClr val="4B4A41"/>
                </a:solidFill>
                <a:latin typeface="Arial"/>
                <a:cs typeface="Arial"/>
              </a:rPr>
              <a:t>’</a:t>
            </a:r>
            <a:r>
              <a:rPr sz="2400" dirty="0">
                <a:solidFill>
                  <a:srgbClr val="4B4A41"/>
                </a:solidFill>
                <a:latin typeface="Arial"/>
                <a:cs typeface="Arial"/>
              </a:rPr>
              <a:t>s </a:t>
            </a:r>
            <a:r>
              <a:rPr sz="2400" spc="15" dirty="0">
                <a:solidFill>
                  <a:srgbClr val="4B4A41"/>
                </a:solidFill>
                <a:latin typeface="Arial"/>
                <a:cs typeface="Arial"/>
              </a:rPr>
              <a:t>policies</a:t>
            </a:r>
            <a:r>
              <a:rPr sz="2400" dirty="0">
                <a:solidFill>
                  <a:srgbClr val="4B4A41"/>
                </a:solidFill>
                <a:latin typeface="Arial"/>
                <a:cs typeface="Arial"/>
              </a:rPr>
              <a:t> </a:t>
            </a:r>
            <a:r>
              <a:rPr sz="2400" spc="-25" dirty="0">
                <a:solidFill>
                  <a:srgbClr val="4B4A41"/>
                </a:solidFill>
                <a:latin typeface="Arial"/>
                <a:cs typeface="Arial"/>
              </a:rPr>
              <a:t>have</a:t>
            </a:r>
            <a:r>
              <a:rPr sz="2400" dirty="0">
                <a:solidFill>
                  <a:srgbClr val="4B4A41"/>
                </a:solidFill>
                <a:latin typeface="Arial"/>
                <a:cs typeface="Arial"/>
              </a:rPr>
              <a:t> </a:t>
            </a:r>
            <a:r>
              <a:rPr sz="2400" spc="-15" dirty="0">
                <a:solidFill>
                  <a:srgbClr val="4B4A41"/>
                </a:solidFill>
                <a:latin typeface="Arial"/>
                <a:cs typeface="Arial"/>
              </a:rPr>
              <a:t>been</a:t>
            </a:r>
            <a:r>
              <a:rPr sz="2400" dirty="0">
                <a:solidFill>
                  <a:srgbClr val="4B4A41"/>
                </a:solidFill>
                <a:latin typeface="Arial"/>
                <a:cs typeface="Arial"/>
              </a:rPr>
              <a:t> </a:t>
            </a:r>
            <a:r>
              <a:rPr lang="en-US" sz="2400" dirty="0" smtClean="0">
                <a:solidFill>
                  <a:srgbClr val="4B4A41"/>
                </a:solidFill>
                <a:latin typeface="Arial"/>
                <a:cs typeface="Arial"/>
              </a:rPr>
              <a:t>v</a:t>
            </a:r>
            <a:r>
              <a:rPr sz="2400" spc="5" dirty="0" smtClean="0">
                <a:solidFill>
                  <a:srgbClr val="4B4A41"/>
                </a:solidFill>
                <a:latin typeface="Arial"/>
                <a:cs typeface="Arial"/>
              </a:rPr>
              <a:t>iolated</a:t>
            </a:r>
            <a:r>
              <a:rPr sz="2400" spc="5" dirty="0">
                <a:solidFill>
                  <a:srgbClr val="4B4A41"/>
                </a:solidFill>
                <a:latin typeface="Arial"/>
                <a:cs typeface="Arial"/>
              </a:rPr>
              <a:t>.</a:t>
            </a:r>
            <a:endParaRPr sz="2400" dirty="0">
              <a:latin typeface="Arial"/>
              <a:cs typeface="Arial"/>
            </a:endParaRPr>
          </a:p>
          <a:p>
            <a:pPr marL="355600" marR="5080" indent="-342900">
              <a:lnSpc>
                <a:spcPct val="100000"/>
              </a:lnSpc>
              <a:spcBef>
                <a:spcPts val="1200"/>
              </a:spcBef>
              <a:buClr>
                <a:srgbClr val="4B4A41"/>
              </a:buClr>
              <a:buFont typeface="Arial"/>
              <a:buChar char="•"/>
              <a:tabLst>
                <a:tab pos="355600" algn="l"/>
              </a:tabLst>
            </a:pPr>
            <a:r>
              <a:rPr lang="en-US" sz="2400" spc="-15" dirty="0" smtClean="0">
                <a:solidFill>
                  <a:srgbClr val="4B4A41"/>
                </a:solidFill>
                <a:latin typeface="Arial"/>
                <a:cs typeface="Arial"/>
              </a:rPr>
              <a:t>Determine </a:t>
            </a:r>
            <a:r>
              <a:rPr sz="2400" spc="20" dirty="0" smtClean="0">
                <a:solidFill>
                  <a:srgbClr val="4B4A41"/>
                </a:solidFill>
                <a:latin typeface="Arial"/>
                <a:cs typeface="Arial"/>
              </a:rPr>
              <a:t>app</a:t>
            </a:r>
            <a:r>
              <a:rPr sz="2400" spc="-30" dirty="0" smtClean="0">
                <a:solidFill>
                  <a:srgbClr val="4B4A41"/>
                </a:solidFill>
                <a:latin typeface="Arial"/>
                <a:cs typeface="Arial"/>
              </a:rPr>
              <a:t>r</a:t>
            </a:r>
            <a:r>
              <a:rPr sz="2400" spc="5" dirty="0" smtClean="0">
                <a:solidFill>
                  <a:srgbClr val="4B4A41"/>
                </a:solidFill>
                <a:latin typeface="Arial"/>
                <a:cs typeface="Arial"/>
              </a:rPr>
              <a:t>opriate</a:t>
            </a:r>
            <a:r>
              <a:rPr sz="2400" dirty="0" smtClean="0">
                <a:solidFill>
                  <a:srgbClr val="4B4A41"/>
                </a:solidFill>
                <a:latin typeface="Arial"/>
                <a:cs typeface="Arial"/>
              </a:rPr>
              <a:t> </a:t>
            </a:r>
            <a:r>
              <a:rPr sz="2400" spc="-40" dirty="0">
                <a:solidFill>
                  <a:srgbClr val="4B4A41"/>
                </a:solidFill>
                <a:latin typeface="Arial"/>
                <a:cs typeface="Arial"/>
              </a:rPr>
              <a:t>r</a:t>
            </a:r>
            <a:r>
              <a:rPr sz="2400" dirty="0">
                <a:solidFill>
                  <a:srgbClr val="4B4A41"/>
                </a:solidFill>
                <a:latin typeface="Arial"/>
                <a:cs typeface="Arial"/>
              </a:rPr>
              <a:t>esponsive </a:t>
            </a:r>
            <a:r>
              <a:rPr sz="2400" spc="25" dirty="0">
                <a:solidFill>
                  <a:srgbClr val="4B4A41"/>
                </a:solidFill>
                <a:latin typeface="Arial"/>
                <a:cs typeface="Arial"/>
              </a:rPr>
              <a:t>and/or</a:t>
            </a:r>
            <a:r>
              <a:rPr sz="2400" spc="15" dirty="0">
                <a:solidFill>
                  <a:srgbClr val="4B4A41"/>
                </a:solidFill>
                <a:latin typeface="Arial"/>
                <a:cs typeface="Arial"/>
              </a:rPr>
              <a:t> </a:t>
            </a:r>
            <a:r>
              <a:rPr sz="2400" spc="5" dirty="0">
                <a:solidFill>
                  <a:srgbClr val="4B4A41"/>
                </a:solidFill>
                <a:latin typeface="Arial"/>
                <a:cs typeface="Arial"/>
              </a:rPr>
              <a:t>disciplinary</a:t>
            </a:r>
            <a:r>
              <a:rPr sz="2400" dirty="0">
                <a:solidFill>
                  <a:srgbClr val="4B4A41"/>
                </a:solidFill>
                <a:latin typeface="Arial"/>
                <a:cs typeface="Arial"/>
              </a:rPr>
              <a:t> </a:t>
            </a:r>
            <a:r>
              <a:rPr sz="2400" spc="15" dirty="0">
                <a:solidFill>
                  <a:srgbClr val="4B4A41"/>
                </a:solidFill>
                <a:latin typeface="Arial"/>
                <a:cs typeface="Arial"/>
              </a:rPr>
              <a:t>action.</a:t>
            </a:r>
            <a:endParaRPr sz="2400" dirty="0">
              <a:latin typeface="Arial"/>
              <a:cs typeface="Arial"/>
            </a:endParaRPr>
          </a:p>
        </p:txBody>
      </p:sp>
      <p:sp>
        <p:nvSpPr>
          <p:cNvPr id="2" name="Date Placeholder 1"/>
          <p:cNvSpPr>
            <a:spLocks noGrp="1"/>
          </p:cNvSpPr>
          <p:nvPr>
            <p:ph type="dt" sz="half" idx="10"/>
          </p:nvPr>
        </p:nvSpPr>
        <p:spPr/>
        <p:txBody>
          <a:bodyPr/>
          <a:lstStyle/>
          <a:p>
            <a:fld id="{2ED3AFA1-FAB9-489F-871E-8B2CE8676D3E}" type="datetime1">
              <a:rPr lang="en-US" smtClean="0"/>
              <a:t>11/1/2023</a:t>
            </a:fld>
            <a:endParaRPr lang="en-US" dirty="0"/>
          </a:p>
        </p:txBody>
      </p:sp>
    </p:spTree>
    <p:extLst>
      <p:ext uri="{BB962C8B-B14F-4D97-AF65-F5344CB8AC3E}">
        <p14:creationId xmlns:p14="http://schemas.microsoft.com/office/powerpoint/2010/main" val="4149123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smtClean="0"/>
              <a:t>Standard </a:t>
            </a:r>
            <a:r>
              <a:rPr lang="en-US" b="1" u="sng" dirty="0"/>
              <a:t>of Proof</a:t>
            </a:r>
          </a:p>
        </p:txBody>
      </p:sp>
      <p:sp>
        <p:nvSpPr>
          <p:cNvPr id="3" name="Content Placeholder 2"/>
          <p:cNvSpPr>
            <a:spLocks noGrp="1"/>
          </p:cNvSpPr>
          <p:nvPr>
            <p:ph idx="1"/>
          </p:nvPr>
        </p:nvSpPr>
        <p:spPr>
          <a:xfrm>
            <a:off x="5181600" y="1504951"/>
            <a:ext cx="3505200" cy="5124449"/>
          </a:xfrm>
        </p:spPr>
        <p:txBody>
          <a:bodyPr>
            <a:normAutofit/>
          </a:bodyPr>
          <a:lstStyle/>
          <a:p>
            <a:pPr marL="457200" lvl="1" indent="0">
              <a:buNone/>
            </a:pPr>
            <a:endParaRPr lang="en-US" sz="2000" dirty="0" smtClean="0"/>
          </a:p>
          <a:p>
            <a:pPr marL="457200" indent="-457200"/>
            <a:r>
              <a:rPr lang="en-US" sz="2400" dirty="0"/>
              <a:t>Beyond a reasonable doubt </a:t>
            </a:r>
          </a:p>
          <a:p>
            <a:pPr marL="457200" indent="-457200"/>
            <a:r>
              <a:rPr lang="en-US" sz="2400" b="1" dirty="0"/>
              <a:t>Clear and convincing </a:t>
            </a:r>
            <a:r>
              <a:rPr lang="en-US" sz="2400" b="1" dirty="0" smtClean="0"/>
              <a:t>evidence</a:t>
            </a:r>
            <a:r>
              <a:rPr lang="en-US" sz="2400" dirty="0" smtClean="0"/>
              <a:t>* </a:t>
            </a:r>
            <a:endParaRPr lang="en-US" sz="2400" dirty="0"/>
          </a:p>
          <a:p>
            <a:pPr marL="457200" indent="-457200"/>
            <a:r>
              <a:rPr lang="en-US" sz="2400" dirty="0"/>
              <a:t>Preponderance of the evidence</a:t>
            </a:r>
          </a:p>
          <a:p>
            <a:pPr marL="457200" indent="-457200"/>
            <a:r>
              <a:rPr lang="en-US" sz="2400" dirty="0" smtClean="0"/>
              <a:t>Some evidence</a:t>
            </a:r>
          </a:p>
          <a:p>
            <a:pPr marL="457200" indent="-457200"/>
            <a:endParaRPr lang="en-US" sz="2400" dirty="0" smtClean="0"/>
          </a:p>
          <a:p>
            <a:pPr marL="457200" indent="-457200"/>
            <a:r>
              <a:rPr lang="en-US" sz="2400" dirty="0" smtClean="0"/>
              <a:t>This is the Standard that Tech utilizes in it Title IX cases.</a:t>
            </a:r>
            <a:endParaRPr lang="en-US"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04950"/>
            <a:ext cx="44958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5817A1DA-FE41-49E9-971F-FE53F7F4C77C}" type="datetime1">
              <a:rPr lang="en-US" smtClean="0"/>
              <a:t>11/1/2023</a:t>
            </a:fld>
            <a:endParaRPr lang="en-US" dirty="0"/>
          </a:p>
        </p:txBody>
      </p:sp>
    </p:spTree>
    <p:extLst>
      <p:ext uri="{BB962C8B-B14F-4D97-AF65-F5344CB8AC3E}">
        <p14:creationId xmlns:p14="http://schemas.microsoft.com/office/powerpoint/2010/main" val="2398328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7696200" cy="5632311"/>
          </a:xfrm>
          <a:prstGeom prst="rect">
            <a:avLst/>
          </a:prstGeom>
        </p:spPr>
        <p:txBody>
          <a:bodyPr wrap="square">
            <a:spAutoFit/>
          </a:bodyPr>
          <a:lstStyle/>
          <a:p>
            <a:r>
              <a:rPr lang="en-US" sz="2400" b="1" dirty="0"/>
              <a:t>Standard of Evidence: </a:t>
            </a:r>
            <a:r>
              <a:rPr lang="en-US" sz="2400" i="1" dirty="0"/>
              <a:t>Standard of evidence </a:t>
            </a:r>
            <a:r>
              <a:rPr lang="en-US" sz="2400" dirty="0"/>
              <a:t>is the degree of certainty required to establish a violation has occurred. New Mexico Tech utilizes the </a:t>
            </a:r>
            <a:r>
              <a:rPr lang="en-US" sz="2400" u="sng" dirty="0"/>
              <a:t>clear and convincing standard of evidence </a:t>
            </a:r>
            <a:r>
              <a:rPr lang="en-US" sz="2400" dirty="0"/>
              <a:t>for resolving complaints under our Sexual Misconduct policy. In the clear and convincing evidence standard the degree of certainty is that it is substantially more likely to be true than untrue; highly probable.  </a:t>
            </a:r>
          </a:p>
          <a:p>
            <a:endParaRPr lang="en-US" sz="2400" dirty="0"/>
          </a:p>
          <a:p>
            <a:r>
              <a:rPr lang="en-US" sz="2400" dirty="0"/>
              <a:t>Since Tech or the complainant bears the burden of proof, they must show that the truth of the allegations against the respondent is highly probable (</a:t>
            </a:r>
            <a:r>
              <a:rPr lang="en-US" sz="2400" i="1" dirty="0"/>
              <a:t>clear and convincing</a:t>
            </a:r>
            <a:r>
              <a:rPr lang="en-US" sz="2400" dirty="0"/>
              <a:t> proof or approximately 75% level/degree of confidence +/-). This is a more stringent standard than a </a:t>
            </a:r>
            <a:r>
              <a:rPr lang="en-US" sz="2400" u="sng" dirty="0"/>
              <a:t>preponderance of the evidences</a:t>
            </a:r>
            <a:r>
              <a:rPr lang="en-US" sz="2400" dirty="0"/>
              <a:t> standard but less stringent than a </a:t>
            </a:r>
            <a:r>
              <a:rPr lang="en-US" sz="2400" u="sng" dirty="0"/>
              <a:t>beyond a reasonable doubt standards</a:t>
            </a:r>
            <a:r>
              <a:rPr lang="en-US" sz="2400" dirty="0"/>
              <a:t>. </a:t>
            </a:r>
          </a:p>
        </p:txBody>
      </p:sp>
      <p:sp>
        <p:nvSpPr>
          <p:cNvPr id="3" name="Date Placeholder 2"/>
          <p:cNvSpPr>
            <a:spLocks noGrp="1"/>
          </p:cNvSpPr>
          <p:nvPr>
            <p:ph type="dt" sz="half" idx="10"/>
          </p:nvPr>
        </p:nvSpPr>
        <p:spPr/>
        <p:txBody>
          <a:bodyPr/>
          <a:lstStyle/>
          <a:p>
            <a:fld id="{2A8E22BD-B6D0-4C87-82B1-0A32DB3AA886}" type="datetime1">
              <a:rPr lang="en-US" smtClean="0"/>
              <a:t>11/1/2023</a:t>
            </a:fld>
            <a:endParaRPr lang="en-US" dirty="0"/>
          </a:p>
        </p:txBody>
      </p:sp>
    </p:spTree>
    <p:extLst>
      <p:ext uri="{BB962C8B-B14F-4D97-AF65-F5344CB8AC3E}">
        <p14:creationId xmlns:p14="http://schemas.microsoft.com/office/powerpoint/2010/main" val="1963434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p:cNvSpPr txBox="1">
            <a:spLocks noGrp="1"/>
          </p:cNvSpPr>
          <p:nvPr>
            <p:ph idx="1"/>
          </p:nvPr>
        </p:nvSpPr>
        <p:spPr>
          <a:xfrm>
            <a:off x="228600" y="0"/>
            <a:ext cx="8229600" cy="1034396"/>
          </a:xfrm>
          <a:prstGeom prst="rect">
            <a:avLst/>
          </a:prstGeom>
        </p:spPr>
        <p:txBody>
          <a:bodyPr vert="horz" wrap="square" lIns="0" tIns="353832" rIns="0" bIns="0" rtlCol="0">
            <a:spAutoFit/>
          </a:bodyPr>
          <a:lstStyle/>
          <a:p>
            <a:pPr marL="0" indent="0" algn="ctr">
              <a:lnSpc>
                <a:spcPct val="100000"/>
              </a:lnSpc>
              <a:buNone/>
            </a:pPr>
            <a:r>
              <a:rPr sz="4400" u="sng" spc="-75" dirty="0"/>
              <a:t>The </a:t>
            </a:r>
            <a:r>
              <a:rPr sz="4400" u="sng" spc="-20" dirty="0"/>
              <a:t>Hearing </a:t>
            </a:r>
            <a:r>
              <a:rPr sz="4400" u="sng" spc="-45" dirty="0"/>
              <a:t>P</a:t>
            </a:r>
            <a:r>
              <a:rPr sz="4400" u="sng" spc="-85" dirty="0"/>
              <a:t>r</a:t>
            </a:r>
            <a:r>
              <a:rPr sz="4400" u="sng" spc="15" dirty="0"/>
              <a:t>ocess</a:t>
            </a:r>
            <a:endParaRPr sz="4400" u="sng" dirty="0"/>
          </a:p>
        </p:txBody>
      </p:sp>
      <p:sp>
        <p:nvSpPr>
          <p:cNvPr id="7" name="object 2"/>
          <p:cNvSpPr txBox="1"/>
          <p:nvPr/>
        </p:nvSpPr>
        <p:spPr>
          <a:xfrm>
            <a:off x="609601" y="1752600"/>
            <a:ext cx="8022591" cy="4060086"/>
          </a:xfrm>
          <a:prstGeom prst="rect">
            <a:avLst/>
          </a:prstGeom>
        </p:spPr>
        <p:txBody>
          <a:bodyPr vert="horz" wrap="square" lIns="0" tIns="0" rIns="0" bIns="0" rtlCol="0">
            <a:spAutoFit/>
          </a:bodyPr>
          <a:lstStyle/>
          <a:p>
            <a:pPr marL="12700" marR="664845" algn="just">
              <a:lnSpc>
                <a:spcPct val="99700"/>
              </a:lnSpc>
            </a:pPr>
            <a:r>
              <a:rPr sz="2800" spc="-65" dirty="0">
                <a:solidFill>
                  <a:srgbClr val="4B4A41"/>
                </a:solidFill>
                <a:latin typeface="Arial"/>
                <a:cs typeface="Arial"/>
              </a:rPr>
              <a:t>The </a:t>
            </a:r>
            <a:r>
              <a:rPr lang="en-US" sz="2800" spc="-20" dirty="0" smtClean="0">
                <a:solidFill>
                  <a:srgbClr val="4B4A41"/>
                </a:solidFill>
                <a:latin typeface="Arial"/>
                <a:cs typeface="Arial"/>
              </a:rPr>
              <a:t>Student </a:t>
            </a:r>
            <a:r>
              <a:rPr lang="en-US" sz="2800" spc="-20" dirty="0" smtClean="0">
                <a:solidFill>
                  <a:srgbClr val="4B4A41"/>
                </a:solidFill>
                <a:latin typeface="Arial"/>
                <a:cs typeface="Arial"/>
              </a:rPr>
              <a:t>and Faculty Conduct </a:t>
            </a:r>
            <a:r>
              <a:rPr lang="en-US" sz="2800" spc="-20" dirty="0" smtClean="0">
                <a:solidFill>
                  <a:srgbClr val="4B4A41"/>
                </a:solidFill>
                <a:latin typeface="Arial"/>
                <a:cs typeface="Arial"/>
              </a:rPr>
              <a:t>Committee Hearing Panel</a:t>
            </a:r>
            <a:r>
              <a:rPr lang="en-US" sz="2800" spc="-20" dirty="0">
                <a:solidFill>
                  <a:srgbClr val="4B4A41"/>
                </a:solidFill>
                <a:latin typeface="Arial"/>
                <a:cs typeface="Arial"/>
              </a:rPr>
              <a:t> </a:t>
            </a:r>
            <a:r>
              <a:rPr lang="en-US" sz="2800" spc="-20" dirty="0" smtClean="0">
                <a:solidFill>
                  <a:srgbClr val="4B4A41"/>
                </a:solidFill>
                <a:latin typeface="Arial"/>
                <a:cs typeface="Arial"/>
              </a:rPr>
              <a:t>(“Panel”) </a:t>
            </a:r>
            <a:r>
              <a:rPr sz="2800" spc="30" dirty="0" smtClean="0">
                <a:solidFill>
                  <a:srgbClr val="4B4A41"/>
                </a:solidFill>
                <a:latin typeface="Arial"/>
                <a:cs typeface="Arial"/>
              </a:rPr>
              <a:t>must </a:t>
            </a:r>
            <a:r>
              <a:rPr sz="2800" spc="-30" dirty="0" smtClean="0">
                <a:solidFill>
                  <a:srgbClr val="4B4A41"/>
                </a:solidFill>
                <a:latin typeface="Arial"/>
                <a:cs typeface="Arial"/>
              </a:rPr>
              <a:t>u</a:t>
            </a:r>
            <a:r>
              <a:rPr lang="en-US" sz="2800" spc="-30" dirty="0" smtClean="0">
                <a:solidFill>
                  <a:srgbClr val="4B4A41"/>
                </a:solidFill>
                <a:latin typeface="Arial"/>
                <a:cs typeface="Arial"/>
              </a:rPr>
              <a:t>tilize</a:t>
            </a:r>
            <a:r>
              <a:rPr sz="2800" spc="-30" dirty="0" smtClean="0">
                <a:solidFill>
                  <a:srgbClr val="4B4A41"/>
                </a:solidFill>
                <a:latin typeface="Arial"/>
                <a:cs typeface="Arial"/>
              </a:rPr>
              <a:t> </a:t>
            </a:r>
            <a:r>
              <a:rPr sz="2800" spc="-65" dirty="0">
                <a:solidFill>
                  <a:srgbClr val="4B4A41"/>
                </a:solidFill>
                <a:latin typeface="Arial"/>
                <a:cs typeface="Arial"/>
              </a:rPr>
              <a:t>a</a:t>
            </a:r>
            <a:r>
              <a:rPr sz="2800" spc="-5" dirty="0">
                <a:solidFill>
                  <a:srgbClr val="4B4A41"/>
                </a:solidFill>
                <a:latin typeface="Arial"/>
                <a:cs typeface="Arial"/>
              </a:rPr>
              <a:t> </a:t>
            </a:r>
            <a:r>
              <a:rPr lang="en-US" sz="2800" b="1" spc="-5" dirty="0">
                <a:solidFill>
                  <a:srgbClr val="4B4A41"/>
                </a:solidFill>
                <a:latin typeface="Arial"/>
                <a:cs typeface="Arial"/>
              </a:rPr>
              <a:t>c</a:t>
            </a:r>
            <a:r>
              <a:rPr lang="en-US" sz="2800" b="1" spc="-5" dirty="0" smtClean="0">
                <a:solidFill>
                  <a:srgbClr val="4B4A41"/>
                </a:solidFill>
                <a:latin typeface="Arial"/>
                <a:cs typeface="Arial"/>
              </a:rPr>
              <a:t>lear and convincing </a:t>
            </a:r>
            <a:r>
              <a:rPr sz="2800" b="1" spc="-15" dirty="0" smtClean="0">
                <a:latin typeface="Arial"/>
                <a:cs typeface="Arial"/>
              </a:rPr>
              <a:t>evidence</a:t>
            </a:r>
            <a:r>
              <a:rPr sz="2800" b="1" spc="-5" dirty="0" smtClean="0">
                <a:solidFill>
                  <a:srgbClr val="3366FF"/>
                </a:solidFill>
                <a:latin typeface="Arial"/>
                <a:cs typeface="Arial"/>
              </a:rPr>
              <a:t> </a:t>
            </a:r>
            <a:r>
              <a:rPr sz="2800" b="1" spc="10" dirty="0">
                <a:solidFill>
                  <a:srgbClr val="4B4A41"/>
                </a:solidFill>
                <a:latin typeface="Arial"/>
                <a:cs typeface="Arial"/>
              </a:rPr>
              <a:t>standa</a:t>
            </a:r>
            <a:r>
              <a:rPr sz="2800" b="1" spc="-50" dirty="0">
                <a:solidFill>
                  <a:srgbClr val="4B4A41"/>
                </a:solidFill>
                <a:latin typeface="Arial"/>
                <a:cs typeface="Arial"/>
              </a:rPr>
              <a:t>r</a:t>
            </a:r>
            <a:r>
              <a:rPr sz="2800" b="1" spc="90" dirty="0">
                <a:solidFill>
                  <a:srgbClr val="4B4A41"/>
                </a:solidFill>
                <a:latin typeface="Arial"/>
                <a:cs typeface="Arial"/>
              </a:rPr>
              <a:t>d</a:t>
            </a:r>
            <a:r>
              <a:rPr sz="2800" dirty="0">
                <a:solidFill>
                  <a:srgbClr val="4B4A41"/>
                </a:solidFill>
                <a:latin typeface="Arial"/>
                <a:cs typeface="Arial"/>
              </a:rPr>
              <a:t> when </a:t>
            </a:r>
            <a:r>
              <a:rPr sz="2800" spc="10" dirty="0">
                <a:solidFill>
                  <a:srgbClr val="4B4A41"/>
                </a:solidFill>
                <a:latin typeface="Arial"/>
                <a:cs typeface="Arial"/>
              </a:rPr>
              <a:t>determining</a:t>
            </a:r>
            <a:r>
              <a:rPr sz="2800" dirty="0">
                <a:solidFill>
                  <a:srgbClr val="4B4A41"/>
                </a:solidFill>
                <a:latin typeface="Arial"/>
                <a:cs typeface="Arial"/>
              </a:rPr>
              <a:t> whether </a:t>
            </a:r>
            <a:r>
              <a:rPr sz="2800" spc="-15" dirty="0">
                <a:solidFill>
                  <a:srgbClr val="4B4A41"/>
                </a:solidFill>
                <a:latin typeface="Arial"/>
                <a:cs typeface="Arial"/>
              </a:rPr>
              <a:t>sexual</a:t>
            </a:r>
            <a:r>
              <a:rPr sz="2800" dirty="0">
                <a:solidFill>
                  <a:srgbClr val="4B4A41"/>
                </a:solidFill>
                <a:latin typeface="Arial"/>
                <a:cs typeface="Arial"/>
              </a:rPr>
              <a:t> </a:t>
            </a:r>
            <a:r>
              <a:rPr sz="2800" spc="40" dirty="0">
                <a:solidFill>
                  <a:srgbClr val="4B4A41"/>
                </a:solidFill>
                <a:latin typeface="Arial"/>
                <a:cs typeface="Arial"/>
              </a:rPr>
              <a:t>misconduct</a:t>
            </a:r>
            <a:r>
              <a:rPr sz="2800" dirty="0">
                <a:solidFill>
                  <a:srgbClr val="4B4A41"/>
                </a:solidFill>
                <a:latin typeface="Arial"/>
                <a:cs typeface="Arial"/>
              </a:rPr>
              <a:t> </a:t>
            </a:r>
            <a:r>
              <a:rPr sz="2800" spc="40" dirty="0">
                <a:solidFill>
                  <a:srgbClr val="4B4A41"/>
                </a:solidFill>
                <a:latin typeface="Arial"/>
                <a:cs typeface="Arial"/>
              </a:rPr>
              <a:t>occur</a:t>
            </a:r>
            <a:r>
              <a:rPr sz="2800" spc="-30" dirty="0">
                <a:solidFill>
                  <a:srgbClr val="4B4A41"/>
                </a:solidFill>
                <a:latin typeface="Arial"/>
                <a:cs typeface="Arial"/>
              </a:rPr>
              <a:t>r</a:t>
            </a:r>
            <a:r>
              <a:rPr sz="2800" spc="10" dirty="0">
                <a:solidFill>
                  <a:srgbClr val="4B4A41"/>
                </a:solidFill>
                <a:latin typeface="Arial"/>
                <a:cs typeface="Arial"/>
              </a:rPr>
              <a:t>ed.</a:t>
            </a:r>
            <a:endParaRPr sz="2800" dirty="0">
              <a:latin typeface="Arial"/>
              <a:cs typeface="Arial"/>
            </a:endParaRPr>
          </a:p>
          <a:p>
            <a:pPr>
              <a:lnSpc>
                <a:spcPct val="100000"/>
              </a:lnSpc>
            </a:pPr>
            <a:endParaRPr sz="2800" dirty="0">
              <a:latin typeface="Times New Roman"/>
              <a:cs typeface="Times New Roman"/>
            </a:endParaRPr>
          </a:p>
          <a:p>
            <a:pPr marL="12700" marR="5080">
              <a:lnSpc>
                <a:spcPts val="3329"/>
              </a:lnSpc>
              <a:spcBef>
                <a:spcPts val="1625"/>
              </a:spcBef>
            </a:pPr>
            <a:r>
              <a:rPr sz="2800" spc="-45" dirty="0">
                <a:latin typeface="Arial"/>
                <a:cs typeface="Arial"/>
              </a:rPr>
              <a:t>E.g., make </a:t>
            </a:r>
            <a:r>
              <a:rPr sz="2800" spc="-65" dirty="0">
                <a:latin typeface="Arial"/>
                <a:cs typeface="Arial"/>
              </a:rPr>
              <a:t>a </a:t>
            </a:r>
            <a:r>
              <a:rPr sz="2800" spc="20" dirty="0">
                <a:latin typeface="Arial"/>
                <a:cs typeface="Arial"/>
              </a:rPr>
              <a:t>finding </a:t>
            </a:r>
            <a:r>
              <a:rPr sz="2800" spc="45" dirty="0" smtClean="0">
                <a:latin typeface="Arial"/>
                <a:cs typeface="Arial"/>
              </a:rPr>
              <a:t>it </a:t>
            </a:r>
            <a:r>
              <a:rPr lang="en-US" sz="2800" dirty="0"/>
              <a:t>is substantially more likely to be true than untrue; highly probable </a:t>
            </a:r>
            <a:r>
              <a:rPr sz="2800" spc="-15" dirty="0" smtClean="0">
                <a:latin typeface="Arial"/>
                <a:cs typeface="Arial"/>
              </a:rPr>
              <a:t>sexual</a:t>
            </a:r>
            <a:r>
              <a:rPr sz="2800" dirty="0" smtClean="0">
                <a:latin typeface="Arial"/>
                <a:cs typeface="Arial"/>
              </a:rPr>
              <a:t> </a:t>
            </a:r>
            <a:r>
              <a:rPr sz="2800" spc="40" dirty="0">
                <a:latin typeface="Arial"/>
                <a:cs typeface="Arial"/>
              </a:rPr>
              <a:t>misconduct</a:t>
            </a:r>
            <a:r>
              <a:rPr sz="2800" dirty="0">
                <a:latin typeface="Arial"/>
                <a:cs typeface="Arial"/>
              </a:rPr>
              <a:t> </a:t>
            </a:r>
            <a:r>
              <a:rPr lang="en-US" sz="2800" dirty="0" smtClean="0">
                <a:latin typeface="Arial"/>
                <a:cs typeface="Arial"/>
              </a:rPr>
              <a:t>or Prohibited </a:t>
            </a:r>
            <a:r>
              <a:rPr lang="en-US" sz="2800" dirty="0" smtClean="0">
                <a:latin typeface="Arial"/>
                <a:cs typeface="Arial"/>
              </a:rPr>
              <a:t>Conduct </a:t>
            </a:r>
            <a:r>
              <a:rPr sz="2800" spc="40" dirty="0" smtClean="0">
                <a:latin typeface="Arial"/>
                <a:cs typeface="Arial"/>
              </a:rPr>
              <a:t>occur</a:t>
            </a:r>
            <a:r>
              <a:rPr sz="2800" spc="-30" dirty="0" smtClean="0">
                <a:latin typeface="Arial"/>
                <a:cs typeface="Arial"/>
              </a:rPr>
              <a:t>r</a:t>
            </a:r>
            <a:r>
              <a:rPr sz="2800" spc="15" dirty="0" smtClean="0">
                <a:latin typeface="Arial"/>
                <a:cs typeface="Arial"/>
              </a:rPr>
              <a:t>ed</a:t>
            </a:r>
            <a:r>
              <a:rPr lang="en-US" sz="2800" spc="15" dirty="0" smtClean="0">
                <a:latin typeface="Arial"/>
                <a:cs typeface="Arial"/>
              </a:rPr>
              <a:t>.</a:t>
            </a:r>
            <a:endParaRPr sz="2800" dirty="0">
              <a:latin typeface="Arial"/>
              <a:cs typeface="Arial"/>
            </a:endParaRPr>
          </a:p>
        </p:txBody>
      </p:sp>
      <p:pic>
        <p:nvPicPr>
          <p:cNvPr id="8" name="Picture 7"/>
          <p:cNvPicPr/>
          <p:nvPr/>
        </p:nvPicPr>
        <p:blipFill>
          <a:blip r:embed="rId3" cstate="email">
            <a:extLst>
              <a:ext uri="{28A0092B-C50C-407E-A947-70E740481C1C}">
                <a14:useLocalDpi xmlns:a14="http://schemas.microsoft.com/office/drawing/2010/main" val="0"/>
              </a:ext>
            </a:extLst>
          </a:blip>
          <a:stretch>
            <a:fillRect/>
          </a:stretch>
        </p:blipFill>
        <p:spPr>
          <a:xfrm>
            <a:off x="7162800" y="76200"/>
            <a:ext cx="1905000" cy="609600"/>
          </a:xfrm>
          <a:prstGeom prst="rect">
            <a:avLst/>
          </a:prstGeom>
        </p:spPr>
      </p:pic>
      <p:sp>
        <p:nvSpPr>
          <p:cNvPr id="2" name="Date Placeholder 1"/>
          <p:cNvSpPr>
            <a:spLocks noGrp="1"/>
          </p:cNvSpPr>
          <p:nvPr>
            <p:ph type="dt" sz="half" idx="10"/>
          </p:nvPr>
        </p:nvSpPr>
        <p:spPr/>
        <p:txBody>
          <a:bodyPr/>
          <a:lstStyle/>
          <a:p>
            <a:fld id="{C320331C-5AB9-42DA-B91A-F6DEC115345C}" type="datetime1">
              <a:rPr lang="en-US" smtClean="0"/>
              <a:t>11/1/2023</a:t>
            </a:fld>
            <a:endParaRPr lang="en-US" dirty="0"/>
          </a:p>
        </p:txBody>
      </p:sp>
    </p:spTree>
    <p:extLst>
      <p:ext uri="{BB962C8B-B14F-4D97-AF65-F5344CB8AC3E}">
        <p14:creationId xmlns:p14="http://schemas.microsoft.com/office/powerpoint/2010/main" val="3083320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idx="1"/>
          </p:nvPr>
        </p:nvSpPr>
        <p:spPr>
          <a:xfrm>
            <a:off x="228600" y="152400"/>
            <a:ext cx="8229600" cy="1034396"/>
          </a:xfrm>
          <a:prstGeom prst="rect">
            <a:avLst/>
          </a:prstGeom>
        </p:spPr>
        <p:txBody>
          <a:bodyPr vert="horz" wrap="square" lIns="0" tIns="353832" rIns="0" bIns="0" rtlCol="0">
            <a:spAutoFit/>
          </a:bodyPr>
          <a:lstStyle/>
          <a:p>
            <a:pPr marL="0" indent="0" algn="ctr">
              <a:lnSpc>
                <a:spcPct val="100000"/>
              </a:lnSpc>
              <a:buNone/>
            </a:pPr>
            <a:r>
              <a:rPr sz="4400" u="sng" spc="-75" dirty="0"/>
              <a:t>The </a:t>
            </a:r>
            <a:r>
              <a:rPr sz="4400" u="sng" spc="-20" dirty="0"/>
              <a:t>Hearing </a:t>
            </a:r>
            <a:r>
              <a:rPr sz="4400" u="sng" spc="-45" dirty="0"/>
              <a:t>P</a:t>
            </a:r>
            <a:r>
              <a:rPr sz="4400" u="sng" spc="-85" dirty="0"/>
              <a:t>r</a:t>
            </a:r>
            <a:r>
              <a:rPr sz="4400" u="sng" spc="15" dirty="0"/>
              <a:t>ocess</a:t>
            </a:r>
            <a:endParaRPr sz="4400" u="sng" dirty="0"/>
          </a:p>
        </p:txBody>
      </p:sp>
      <p:sp>
        <p:nvSpPr>
          <p:cNvPr id="6" name="object 2"/>
          <p:cNvSpPr txBox="1">
            <a:spLocks/>
          </p:cNvSpPr>
          <p:nvPr/>
        </p:nvSpPr>
        <p:spPr>
          <a:xfrm>
            <a:off x="762000" y="1600201"/>
            <a:ext cx="8070272" cy="444108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a:r>
              <a:rPr lang="en-US" sz="2400" spc="-35" dirty="0" smtClean="0"/>
              <a:t>P</a:t>
            </a:r>
            <a:r>
              <a:rPr lang="en-US" sz="2400" spc="-65" dirty="0" smtClean="0"/>
              <a:t>r</a:t>
            </a:r>
            <a:r>
              <a:rPr lang="en-US" sz="2400" spc="-15" dirty="0" smtClean="0"/>
              <a:t>esence</a:t>
            </a:r>
            <a:r>
              <a:rPr lang="en-US" sz="2400" dirty="0" smtClean="0"/>
              <a:t> </a:t>
            </a:r>
            <a:r>
              <a:rPr lang="en-US" sz="2400" spc="35" dirty="0" smtClean="0"/>
              <a:t>of</a:t>
            </a:r>
            <a:r>
              <a:rPr lang="en-US" sz="2400" dirty="0" smtClean="0"/>
              <a:t> </a:t>
            </a:r>
            <a:r>
              <a:rPr lang="en-US" sz="2400" spc="5" dirty="0" smtClean="0"/>
              <a:t>parties</a:t>
            </a:r>
            <a:r>
              <a:rPr lang="en-US" sz="2400" dirty="0" smtClean="0"/>
              <a:t> </a:t>
            </a:r>
            <a:r>
              <a:rPr lang="en-US" sz="2400" spc="15" dirty="0" smtClean="0"/>
              <a:t>at</a:t>
            </a:r>
            <a:r>
              <a:rPr lang="en-US" sz="2400" dirty="0" smtClean="0"/>
              <a:t> </a:t>
            </a:r>
            <a:r>
              <a:rPr lang="en-US" sz="2400" spc="10" dirty="0" smtClean="0"/>
              <a:t>the</a:t>
            </a:r>
            <a:r>
              <a:rPr lang="en-US" sz="2400" dirty="0" smtClean="0"/>
              <a:t> </a:t>
            </a:r>
            <a:r>
              <a:rPr lang="en-US" sz="2400" spc="-15" dirty="0" smtClean="0"/>
              <a:t>hearing</a:t>
            </a:r>
          </a:p>
          <a:p>
            <a:pPr>
              <a:spcBef>
                <a:spcPts val="2"/>
              </a:spcBef>
            </a:pPr>
            <a:endParaRPr lang="en-US" sz="2400" dirty="0" smtClean="0">
              <a:latin typeface="Times New Roman"/>
              <a:cs typeface="Times New Roman"/>
            </a:endParaRPr>
          </a:p>
          <a:p>
            <a:pPr marL="355600">
              <a:buClr>
                <a:srgbClr val="4B4A41"/>
              </a:buClr>
              <a:buFont typeface="Arial"/>
              <a:buChar char="•"/>
              <a:tabLst>
                <a:tab pos="355600" algn="l"/>
              </a:tabLst>
            </a:pPr>
            <a:r>
              <a:rPr lang="en-US" sz="2400" spc="-40" dirty="0" smtClean="0"/>
              <a:t>A</a:t>
            </a:r>
            <a:r>
              <a:rPr lang="en-US" sz="2400" spc="-170" dirty="0" smtClean="0">
                <a:latin typeface="Trebuchet MS"/>
                <a:cs typeface="Trebuchet MS"/>
              </a:rPr>
              <a:t>ﬀ</a:t>
            </a:r>
            <a:r>
              <a:rPr lang="en-US" sz="2400" spc="20" dirty="0" smtClean="0"/>
              <a:t>o</a:t>
            </a:r>
            <a:r>
              <a:rPr lang="en-US" sz="2400" spc="-25" dirty="0" smtClean="0"/>
              <a:t>r</a:t>
            </a:r>
            <a:r>
              <a:rPr lang="en-US" sz="2400" spc="60" dirty="0" smtClean="0"/>
              <a:t>d</a:t>
            </a:r>
            <a:r>
              <a:rPr lang="en-US" sz="2400" dirty="0" smtClean="0"/>
              <a:t> </a:t>
            </a:r>
            <a:r>
              <a:rPr lang="en-US" sz="2400" spc="5" dirty="0" smtClean="0"/>
              <a:t>equitable</a:t>
            </a:r>
            <a:r>
              <a:rPr lang="en-US" sz="2400" dirty="0" smtClean="0"/>
              <a:t> </a:t>
            </a:r>
            <a:r>
              <a:rPr lang="en-US" sz="2400" spc="20" dirty="0" smtClean="0"/>
              <a:t>opportunity</a:t>
            </a:r>
            <a:r>
              <a:rPr lang="en-US" sz="2400" dirty="0" smtClean="0"/>
              <a:t> </a:t>
            </a:r>
            <a:r>
              <a:rPr lang="en-US" sz="2400" spc="45" dirty="0" smtClean="0"/>
              <a:t>to</a:t>
            </a:r>
            <a:r>
              <a:rPr lang="en-US" sz="2400" dirty="0" smtClean="0"/>
              <a:t> </a:t>
            </a:r>
            <a:r>
              <a:rPr lang="en-US" sz="2400" spc="10" dirty="0" smtClean="0"/>
              <a:t>be</a:t>
            </a:r>
            <a:r>
              <a:rPr lang="en-US" sz="2400" dirty="0" smtClean="0"/>
              <a:t> </a:t>
            </a:r>
            <a:r>
              <a:rPr lang="en-US" sz="2400" spc="40" dirty="0" smtClean="0"/>
              <a:t>p</a:t>
            </a:r>
            <a:r>
              <a:rPr lang="en-US" sz="2400" spc="-15" dirty="0" smtClean="0"/>
              <a:t>r</a:t>
            </a:r>
            <a:r>
              <a:rPr lang="en-US" sz="2400" spc="-10" dirty="0" smtClean="0"/>
              <a:t>esent</a:t>
            </a:r>
            <a:r>
              <a:rPr lang="en-US" sz="2400" dirty="0" smtClean="0"/>
              <a:t> </a:t>
            </a:r>
            <a:r>
              <a:rPr lang="en-US" sz="2400" spc="15" dirty="0" smtClean="0"/>
              <a:t>at</a:t>
            </a:r>
            <a:r>
              <a:rPr lang="en-US" sz="2400" dirty="0" smtClean="0"/>
              <a:t> </a:t>
            </a:r>
            <a:r>
              <a:rPr lang="en-US" sz="2400" spc="5" dirty="0" smtClean="0"/>
              <a:t>the</a:t>
            </a:r>
            <a:r>
              <a:rPr lang="en-US" sz="2400" dirty="0" smtClean="0"/>
              <a:t> </a:t>
            </a:r>
            <a:r>
              <a:rPr lang="en-US" sz="2400" spc="-10" dirty="0" smtClean="0"/>
              <a:t>hearing.</a:t>
            </a:r>
            <a:endParaRPr lang="en-US" sz="2400" dirty="0" smtClean="0">
              <a:latin typeface="Trebuchet MS"/>
              <a:cs typeface="Trebuchet MS"/>
            </a:endParaRPr>
          </a:p>
          <a:p>
            <a:pPr>
              <a:spcBef>
                <a:spcPts val="51"/>
              </a:spcBef>
              <a:buClr>
                <a:srgbClr val="4B4A41"/>
              </a:buClr>
              <a:buFont typeface="Arial"/>
              <a:buChar char="•"/>
            </a:pPr>
            <a:endParaRPr lang="en-US" sz="2400" dirty="0" smtClean="0">
              <a:latin typeface="Times New Roman"/>
              <a:cs typeface="Times New Roman"/>
            </a:endParaRPr>
          </a:p>
          <a:p>
            <a:pPr marL="355600" marR="212725">
              <a:lnSpc>
                <a:spcPts val="1770"/>
              </a:lnSpc>
              <a:buClr>
                <a:srgbClr val="4B4A41"/>
              </a:buClr>
              <a:buFont typeface="Arial"/>
              <a:buChar char="•"/>
              <a:tabLst>
                <a:tab pos="355600" algn="l"/>
              </a:tabLst>
            </a:pPr>
            <a:r>
              <a:rPr lang="en-US" sz="2400" spc="-5" dirty="0" smtClean="0"/>
              <a:t>If </a:t>
            </a:r>
            <a:r>
              <a:rPr lang="en-US" sz="2400" spc="-10" dirty="0" smtClean="0"/>
              <a:t>one </a:t>
            </a:r>
            <a:r>
              <a:rPr lang="en-US" sz="2400" spc="15" dirty="0" smtClean="0"/>
              <a:t>party is </a:t>
            </a:r>
            <a:r>
              <a:rPr lang="en-US" sz="2400" spc="5" dirty="0" smtClean="0"/>
              <a:t>allowed </a:t>
            </a:r>
            <a:r>
              <a:rPr lang="en-US" sz="2400" spc="45" dirty="0" smtClean="0"/>
              <a:t>to </a:t>
            </a:r>
            <a:r>
              <a:rPr lang="en-US" sz="2400" spc="10" dirty="0" smtClean="0"/>
              <a:t>be </a:t>
            </a:r>
            <a:r>
              <a:rPr lang="en-US" sz="2400" spc="40" dirty="0" smtClean="0"/>
              <a:t>p</a:t>
            </a:r>
            <a:r>
              <a:rPr lang="en-US" sz="2400" spc="-15" dirty="0" smtClean="0"/>
              <a:t>r</a:t>
            </a:r>
            <a:r>
              <a:rPr lang="en-US" sz="2400" spc="-10" dirty="0" smtClean="0"/>
              <a:t>esent</a:t>
            </a:r>
            <a:r>
              <a:rPr lang="en-US" sz="2400" dirty="0" smtClean="0"/>
              <a:t> </a:t>
            </a:r>
            <a:r>
              <a:rPr lang="en-US" sz="2400" spc="20" dirty="0" smtClean="0"/>
              <a:t>for</a:t>
            </a:r>
            <a:r>
              <a:rPr lang="en-US" sz="2400" dirty="0" smtClean="0"/>
              <a:t> </a:t>
            </a:r>
            <a:r>
              <a:rPr lang="en-US" sz="2400" spc="5" dirty="0" smtClean="0"/>
              <a:t>the</a:t>
            </a:r>
            <a:r>
              <a:rPr lang="en-US" sz="2400" dirty="0" smtClean="0"/>
              <a:t> enti</a:t>
            </a:r>
            <a:r>
              <a:rPr lang="en-US" sz="2400" spc="-35" dirty="0" smtClean="0"/>
              <a:t>r</a:t>
            </a:r>
            <a:r>
              <a:rPr lang="en-US" sz="2400" spc="-40" dirty="0" smtClean="0"/>
              <a:t>e</a:t>
            </a:r>
            <a:r>
              <a:rPr lang="en-US" sz="2400" dirty="0" smtClean="0"/>
              <a:t> </a:t>
            </a:r>
            <a:r>
              <a:rPr lang="en-US" sz="2400" spc="-10" dirty="0" smtClean="0"/>
              <a:t>hearing,</a:t>
            </a:r>
            <a:r>
              <a:rPr lang="en-US" sz="2400" dirty="0" smtClean="0"/>
              <a:t> </a:t>
            </a:r>
            <a:r>
              <a:rPr lang="en-US" sz="2400" spc="5" dirty="0" smtClean="0"/>
              <a:t>the</a:t>
            </a:r>
            <a:r>
              <a:rPr lang="en-US" sz="2400" dirty="0" smtClean="0"/>
              <a:t> </a:t>
            </a:r>
            <a:r>
              <a:rPr lang="en-US" sz="2400" spc="5" dirty="0" smtClean="0"/>
              <a:t>other</a:t>
            </a:r>
            <a:r>
              <a:rPr lang="en-US" sz="2400" dirty="0" smtClean="0"/>
              <a:t> </a:t>
            </a:r>
            <a:r>
              <a:rPr lang="en-US" sz="2400" spc="15" dirty="0" smtClean="0"/>
              <a:t>party must</a:t>
            </a:r>
            <a:r>
              <a:rPr lang="en-US" sz="2400" dirty="0" smtClean="0"/>
              <a:t> </a:t>
            </a:r>
            <a:r>
              <a:rPr lang="en-US" sz="2400" spc="10" dirty="0" smtClean="0"/>
              <a:t>be</a:t>
            </a:r>
            <a:r>
              <a:rPr lang="en-US" sz="2400" dirty="0" smtClean="0"/>
              <a:t> similarly </a:t>
            </a:r>
            <a:r>
              <a:rPr lang="en-US" sz="2400" spc="5" dirty="0" smtClean="0"/>
              <a:t>allowed.</a:t>
            </a:r>
            <a:endParaRPr lang="en-US" sz="2400" dirty="0" smtClean="0"/>
          </a:p>
          <a:p>
            <a:pPr>
              <a:spcBef>
                <a:spcPts val="16"/>
              </a:spcBef>
              <a:buClr>
                <a:srgbClr val="4B4A41"/>
              </a:buClr>
              <a:buFont typeface="Arial"/>
              <a:buChar char="•"/>
            </a:pPr>
            <a:endParaRPr lang="en-US" sz="2400" dirty="0" smtClean="0">
              <a:latin typeface="Times New Roman"/>
              <a:cs typeface="Times New Roman"/>
            </a:endParaRPr>
          </a:p>
          <a:p>
            <a:pPr marL="355600" marR="172720">
              <a:lnSpc>
                <a:spcPct val="80300"/>
              </a:lnSpc>
              <a:buClr>
                <a:srgbClr val="4B4A41"/>
              </a:buClr>
              <a:buFont typeface="Arial"/>
              <a:buChar char="•"/>
              <a:tabLst>
                <a:tab pos="355600" algn="l"/>
              </a:tabLst>
            </a:pPr>
            <a:r>
              <a:rPr lang="en-US" sz="2400" spc="-5" dirty="0" smtClean="0"/>
              <a:t>If </a:t>
            </a:r>
            <a:r>
              <a:rPr lang="en-US" sz="2400" spc="-35" dirty="0" smtClean="0"/>
              <a:t>r</a:t>
            </a:r>
            <a:r>
              <a:rPr lang="en-US" sz="2400" spc="5" dirty="0" smtClean="0"/>
              <a:t>equested,</a:t>
            </a:r>
            <a:r>
              <a:rPr lang="en-US" sz="2400" dirty="0" smtClean="0"/>
              <a:t> </a:t>
            </a:r>
            <a:r>
              <a:rPr lang="en-US" sz="2400" spc="5" dirty="0" smtClean="0"/>
              <a:t>the</a:t>
            </a:r>
            <a:r>
              <a:rPr lang="en-US" sz="2400" dirty="0" smtClean="0"/>
              <a:t> University </a:t>
            </a:r>
            <a:r>
              <a:rPr lang="en-US" sz="2400" spc="5" dirty="0" smtClean="0"/>
              <a:t>should</a:t>
            </a:r>
            <a:r>
              <a:rPr lang="en-US" sz="2400" dirty="0" smtClean="0"/>
              <a:t> </a:t>
            </a:r>
            <a:r>
              <a:rPr lang="en-US" sz="2400" spc="-20" dirty="0" smtClean="0"/>
              <a:t>arrange</a:t>
            </a:r>
            <a:r>
              <a:rPr lang="en-US" sz="2400" dirty="0" smtClean="0"/>
              <a:t> </a:t>
            </a:r>
            <a:r>
              <a:rPr lang="en-US" sz="2400" spc="5" dirty="0" smtClean="0"/>
              <a:t>so</a:t>
            </a:r>
            <a:r>
              <a:rPr lang="en-US" sz="2400" dirty="0" smtClean="0"/>
              <a:t> </a:t>
            </a:r>
            <a:r>
              <a:rPr lang="en-US" sz="2400" spc="20" dirty="0" smtClean="0"/>
              <a:t>that</a:t>
            </a:r>
            <a:r>
              <a:rPr lang="en-US" sz="2400" dirty="0" smtClean="0"/>
              <a:t> </a:t>
            </a:r>
            <a:r>
              <a:rPr lang="en-US" sz="2400" spc="5" dirty="0" smtClean="0"/>
              <a:t>the</a:t>
            </a:r>
            <a:r>
              <a:rPr lang="en-US" sz="2400" dirty="0" smtClean="0"/>
              <a:t> </a:t>
            </a:r>
            <a:r>
              <a:rPr lang="en-US" sz="2400" spc="15" dirty="0" smtClean="0"/>
              <a:t>complainant</a:t>
            </a:r>
            <a:r>
              <a:rPr lang="en-US" sz="2400" dirty="0" smtClean="0"/>
              <a:t> </a:t>
            </a:r>
            <a:r>
              <a:rPr lang="en-US" sz="2400" spc="10" dirty="0" smtClean="0"/>
              <a:t>and</a:t>
            </a:r>
            <a:r>
              <a:rPr lang="en-US" sz="2400" spc="5" dirty="0" smtClean="0"/>
              <a:t> accused</a:t>
            </a:r>
            <a:r>
              <a:rPr lang="en-US" sz="2400" dirty="0" smtClean="0"/>
              <a:t> </a:t>
            </a:r>
            <a:r>
              <a:rPr lang="en-US" sz="2400" spc="15" dirty="0" smtClean="0"/>
              <a:t>student</a:t>
            </a:r>
            <a:r>
              <a:rPr lang="en-US" sz="2400" dirty="0" smtClean="0"/>
              <a:t> </a:t>
            </a:r>
            <a:r>
              <a:rPr lang="en-US" sz="2400" spc="40" dirty="0" smtClean="0"/>
              <a:t>do</a:t>
            </a:r>
            <a:r>
              <a:rPr lang="en-US" sz="2400" dirty="0" smtClean="0"/>
              <a:t> </a:t>
            </a:r>
            <a:r>
              <a:rPr lang="en-US" sz="2400" spc="25" dirty="0" smtClean="0"/>
              <a:t>not</a:t>
            </a:r>
            <a:r>
              <a:rPr lang="en-US" sz="2400" dirty="0" smtClean="0"/>
              <a:t> </a:t>
            </a:r>
            <a:r>
              <a:rPr lang="en-US" sz="2400" spc="-20" dirty="0" smtClean="0"/>
              <a:t>have</a:t>
            </a:r>
            <a:r>
              <a:rPr lang="en-US" sz="2400" dirty="0" smtClean="0"/>
              <a:t> </a:t>
            </a:r>
            <a:r>
              <a:rPr lang="en-US" sz="2400" spc="45" dirty="0" smtClean="0"/>
              <a:t>to</a:t>
            </a:r>
            <a:r>
              <a:rPr lang="en-US" sz="2400" dirty="0" smtClean="0"/>
              <a:t> </a:t>
            </a:r>
            <a:r>
              <a:rPr lang="en-US" sz="2400" spc="10" dirty="0" smtClean="0"/>
              <a:t>be</a:t>
            </a:r>
            <a:r>
              <a:rPr lang="en-US" sz="2400" dirty="0" smtClean="0"/>
              <a:t> </a:t>
            </a:r>
            <a:r>
              <a:rPr lang="en-US" sz="2400" spc="40" dirty="0" smtClean="0"/>
              <a:t>p</a:t>
            </a:r>
            <a:r>
              <a:rPr lang="en-US" sz="2400" spc="-15" dirty="0" smtClean="0"/>
              <a:t>r</a:t>
            </a:r>
            <a:r>
              <a:rPr lang="en-US" sz="2400" spc="-10" dirty="0" smtClean="0"/>
              <a:t>esent</a:t>
            </a:r>
            <a:r>
              <a:rPr lang="en-US" sz="2400" dirty="0" smtClean="0"/>
              <a:t> in </a:t>
            </a:r>
            <a:r>
              <a:rPr lang="en-US" sz="2400" spc="5" dirty="0" smtClean="0"/>
              <a:t>the</a:t>
            </a:r>
            <a:r>
              <a:rPr lang="en-US" sz="2400" dirty="0" smtClean="0"/>
              <a:t> </a:t>
            </a:r>
            <a:r>
              <a:rPr lang="en-US" sz="2400" spc="-15" dirty="0" smtClean="0"/>
              <a:t>same</a:t>
            </a:r>
            <a:r>
              <a:rPr lang="en-US" sz="2400" dirty="0" smtClean="0"/>
              <a:t> </a:t>
            </a:r>
            <a:r>
              <a:rPr lang="en-US" sz="2400" spc="-35" dirty="0" smtClean="0"/>
              <a:t>r</a:t>
            </a:r>
            <a:r>
              <a:rPr lang="en-US" sz="2400" spc="20" dirty="0" smtClean="0"/>
              <a:t>oom</a:t>
            </a:r>
            <a:r>
              <a:rPr lang="en-US" sz="2400" dirty="0" smtClean="0"/>
              <a:t> </a:t>
            </a:r>
            <a:r>
              <a:rPr lang="en-US" sz="2400" spc="15" dirty="0" smtClean="0"/>
              <a:t>at</a:t>
            </a:r>
            <a:r>
              <a:rPr lang="en-US" sz="2400" dirty="0" smtClean="0"/>
              <a:t> </a:t>
            </a:r>
            <a:r>
              <a:rPr lang="en-US" sz="2400" spc="5" dirty="0" smtClean="0"/>
              <a:t>the</a:t>
            </a:r>
            <a:r>
              <a:rPr lang="en-US" sz="2400" dirty="0" smtClean="0"/>
              <a:t> </a:t>
            </a:r>
            <a:r>
              <a:rPr lang="en-US" sz="2400" spc="-15" dirty="0" smtClean="0"/>
              <a:t>same</a:t>
            </a:r>
            <a:r>
              <a:rPr lang="en-US" sz="2400" spc="-5" dirty="0" smtClean="0"/>
              <a:t> </a:t>
            </a:r>
            <a:r>
              <a:rPr lang="en-US" sz="2400" spc="5" dirty="0" smtClean="0"/>
              <a:t>time.</a:t>
            </a:r>
            <a:endParaRPr lang="en-US" sz="2400" dirty="0" smtClean="0"/>
          </a:p>
          <a:p>
            <a:pPr>
              <a:spcBef>
                <a:spcPts val="19"/>
              </a:spcBef>
              <a:buClr>
                <a:srgbClr val="4B4A41"/>
              </a:buClr>
              <a:buFont typeface="Arial"/>
              <a:buChar char="•"/>
            </a:pPr>
            <a:endParaRPr lang="en-US" sz="2400" dirty="0" smtClean="0"/>
          </a:p>
          <a:p>
            <a:pPr marL="355600" marR="5080">
              <a:lnSpc>
                <a:spcPct val="77200"/>
              </a:lnSpc>
              <a:buClr>
                <a:srgbClr val="4B4A41"/>
              </a:buClr>
              <a:buFont typeface="Arial"/>
              <a:buChar char="•"/>
              <a:tabLst>
                <a:tab pos="355600" algn="l"/>
              </a:tabLst>
            </a:pPr>
            <a:r>
              <a:rPr lang="en-US" sz="2400" spc="-45" dirty="0" smtClean="0"/>
              <a:t>The University </a:t>
            </a:r>
            <a:r>
              <a:rPr lang="en-US" sz="2400" spc="15" dirty="0" smtClean="0"/>
              <a:t>cannot </a:t>
            </a:r>
            <a:r>
              <a:rPr lang="en-US" sz="2400" spc="-35" dirty="0" smtClean="0"/>
              <a:t>r</a:t>
            </a:r>
            <a:r>
              <a:rPr lang="en-US" sz="2400" dirty="0" smtClean="0"/>
              <a:t>equi</a:t>
            </a:r>
            <a:r>
              <a:rPr lang="en-US" sz="2400" spc="-35" dirty="0" smtClean="0"/>
              <a:t>r</a:t>
            </a:r>
            <a:r>
              <a:rPr lang="en-US" sz="2400" spc="-40" dirty="0" smtClean="0"/>
              <a:t>e</a:t>
            </a:r>
            <a:r>
              <a:rPr lang="en-US" sz="2400" dirty="0" smtClean="0"/>
              <a:t> </a:t>
            </a:r>
            <a:r>
              <a:rPr lang="en-US" sz="2400" spc="-40" dirty="0" smtClean="0"/>
              <a:t>a</a:t>
            </a:r>
            <a:r>
              <a:rPr lang="en-US" sz="2400" dirty="0" smtClean="0"/>
              <a:t> </a:t>
            </a:r>
            <a:r>
              <a:rPr lang="en-US" sz="2400" spc="15" dirty="0" smtClean="0"/>
              <a:t>complainant</a:t>
            </a:r>
            <a:r>
              <a:rPr lang="en-US" sz="2400" dirty="0" smtClean="0"/>
              <a:t> </a:t>
            </a:r>
            <a:r>
              <a:rPr lang="en-US" sz="2400" spc="45" dirty="0" smtClean="0"/>
              <a:t>to</a:t>
            </a:r>
            <a:r>
              <a:rPr lang="en-US" sz="2400" dirty="0" smtClean="0"/>
              <a:t> </a:t>
            </a:r>
            <a:r>
              <a:rPr lang="en-US" sz="2400" spc="10" dirty="0" smtClean="0"/>
              <a:t>be</a:t>
            </a:r>
            <a:r>
              <a:rPr lang="en-US" sz="2400" dirty="0" smtClean="0"/>
              <a:t> </a:t>
            </a:r>
            <a:r>
              <a:rPr lang="en-US" sz="2400" spc="40" dirty="0" smtClean="0"/>
              <a:t>p</a:t>
            </a:r>
            <a:r>
              <a:rPr lang="en-US" sz="2400" spc="-15" dirty="0" smtClean="0"/>
              <a:t>r</a:t>
            </a:r>
            <a:r>
              <a:rPr lang="en-US" sz="2400" spc="-10" dirty="0" smtClean="0"/>
              <a:t>esent</a:t>
            </a:r>
            <a:r>
              <a:rPr lang="en-US" sz="2400" dirty="0" smtClean="0"/>
              <a:t> </a:t>
            </a:r>
            <a:r>
              <a:rPr lang="en-US" sz="2400" spc="15" dirty="0" smtClean="0"/>
              <a:t>at</a:t>
            </a:r>
            <a:r>
              <a:rPr lang="en-US" sz="2400" dirty="0" smtClean="0"/>
              <a:t> </a:t>
            </a:r>
            <a:r>
              <a:rPr lang="en-US" sz="2400" spc="-40" dirty="0" smtClean="0"/>
              <a:t>a</a:t>
            </a:r>
            <a:r>
              <a:rPr lang="en-US" sz="2400" dirty="0" smtClean="0"/>
              <a:t> </a:t>
            </a:r>
            <a:r>
              <a:rPr lang="en-US" sz="2400" spc="-10" dirty="0" smtClean="0"/>
              <a:t>hearing</a:t>
            </a:r>
            <a:r>
              <a:rPr lang="en-US" sz="2400" dirty="0" smtClean="0"/>
              <a:t> </a:t>
            </a:r>
            <a:r>
              <a:rPr lang="en-US" sz="2400" spc="-20" dirty="0" smtClean="0"/>
              <a:t>as</a:t>
            </a:r>
            <a:r>
              <a:rPr lang="en-US" sz="2400" dirty="0" smtClean="0"/>
              <a:t> </a:t>
            </a:r>
            <a:r>
              <a:rPr lang="en-US" sz="2400" spc="-40" dirty="0" smtClean="0"/>
              <a:t>a</a:t>
            </a:r>
            <a:r>
              <a:rPr lang="en-US" sz="2400" spc="-20" dirty="0" smtClean="0"/>
              <a:t> </a:t>
            </a:r>
            <a:r>
              <a:rPr lang="en-US" sz="2400" spc="40" dirty="0" smtClean="0"/>
              <a:t>p</a:t>
            </a:r>
            <a:r>
              <a:rPr lang="en-US" sz="2400" spc="-15" dirty="0" smtClean="0"/>
              <a:t>r</a:t>
            </a:r>
            <a:r>
              <a:rPr lang="en-US" sz="2400" spc="-30" dirty="0" smtClean="0"/>
              <a:t>e</a:t>
            </a:r>
            <a:r>
              <a:rPr lang="en-US" sz="2400" spc="-55" dirty="0" smtClean="0"/>
              <a:t>r</a:t>
            </a:r>
            <a:r>
              <a:rPr lang="en-US" sz="2400" spc="5" dirty="0" smtClean="0"/>
              <a:t>equisite</a:t>
            </a:r>
            <a:r>
              <a:rPr lang="en-US" sz="2400" dirty="0" smtClean="0"/>
              <a:t> </a:t>
            </a:r>
            <a:r>
              <a:rPr lang="en-US" sz="2400" spc="45" dirty="0" smtClean="0"/>
              <a:t>to</a:t>
            </a:r>
            <a:r>
              <a:rPr lang="en-US" sz="2400" dirty="0" smtClean="0"/>
              <a:t> </a:t>
            </a:r>
            <a:r>
              <a:rPr lang="en-US" sz="2400" spc="40" dirty="0" smtClean="0"/>
              <a:t>p</a:t>
            </a:r>
            <a:r>
              <a:rPr lang="en-US" sz="2400" spc="-15" dirty="0" smtClean="0"/>
              <a:t>r</a:t>
            </a:r>
            <a:r>
              <a:rPr lang="en-US" sz="2400" spc="5" dirty="0" smtClean="0"/>
              <a:t>oceed</a:t>
            </a:r>
            <a:r>
              <a:rPr lang="en-US" sz="2400" dirty="0" smtClean="0"/>
              <a:t> </a:t>
            </a:r>
            <a:r>
              <a:rPr lang="en-US" sz="2400" spc="30" dirty="0" smtClean="0"/>
              <a:t>with</a:t>
            </a:r>
            <a:r>
              <a:rPr lang="en-US" sz="2400" dirty="0" smtClean="0"/>
              <a:t> </a:t>
            </a:r>
            <a:r>
              <a:rPr lang="en-US" sz="2400" spc="5" dirty="0" smtClean="0"/>
              <a:t>the</a:t>
            </a:r>
            <a:r>
              <a:rPr lang="en-US" sz="2400" dirty="0" smtClean="0"/>
              <a:t> </a:t>
            </a:r>
            <a:r>
              <a:rPr lang="en-US" sz="2400" spc="-10" dirty="0" smtClean="0"/>
              <a:t>hearing.</a:t>
            </a:r>
            <a:endParaRPr lang="en-US" sz="2400" dirty="0"/>
          </a:p>
        </p:txBody>
      </p:sp>
      <p:sp>
        <p:nvSpPr>
          <p:cNvPr id="2" name="Date Placeholder 1"/>
          <p:cNvSpPr>
            <a:spLocks noGrp="1"/>
          </p:cNvSpPr>
          <p:nvPr>
            <p:ph type="dt" sz="half" idx="10"/>
          </p:nvPr>
        </p:nvSpPr>
        <p:spPr/>
        <p:txBody>
          <a:bodyPr/>
          <a:lstStyle/>
          <a:p>
            <a:fld id="{08C26FAF-7820-454C-B4EC-956F62260008}" type="datetime1">
              <a:rPr lang="en-US" smtClean="0"/>
              <a:t>11/1/2023</a:t>
            </a:fld>
            <a:endParaRPr lang="en-US" dirty="0"/>
          </a:p>
        </p:txBody>
      </p:sp>
    </p:spTree>
    <p:extLst>
      <p:ext uri="{BB962C8B-B14F-4D97-AF65-F5344CB8AC3E}">
        <p14:creationId xmlns:p14="http://schemas.microsoft.com/office/powerpoint/2010/main" val="137034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Related Regulations</a:t>
            </a:r>
            <a:endParaRPr lang="en-US" sz="3200" u="sng" dirty="0"/>
          </a:p>
        </p:txBody>
      </p:sp>
      <p:sp>
        <p:nvSpPr>
          <p:cNvPr id="3" name="Content Placeholder 2"/>
          <p:cNvSpPr>
            <a:spLocks noGrp="1"/>
          </p:cNvSpPr>
          <p:nvPr>
            <p:ph sz="half" idx="1"/>
          </p:nvPr>
        </p:nvSpPr>
        <p:spPr>
          <a:xfrm>
            <a:off x="457200" y="1600201"/>
            <a:ext cx="8229600" cy="4525963"/>
          </a:xfrm>
        </p:spPr>
        <p:txBody>
          <a:bodyPr>
            <a:normAutofit fontScale="77500" lnSpcReduction="20000"/>
          </a:bodyPr>
          <a:lstStyle/>
          <a:p>
            <a:pPr lvl="0"/>
            <a:r>
              <a:rPr lang="en-US" sz="3800" b="1" dirty="0" smtClean="0"/>
              <a:t>2013</a:t>
            </a:r>
            <a:r>
              <a:rPr lang="en-US" sz="3800" dirty="0" smtClean="0"/>
              <a:t> </a:t>
            </a:r>
            <a:r>
              <a:rPr lang="en-US" sz="3800" b="1" dirty="0" smtClean="0"/>
              <a:t>Campus </a:t>
            </a:r>
            <a:r>
              <a:rPr lang="en-US" sz="3800" b="1" dirty="0"/>
              <a:t>Sexual Violence Elimination Act </a:t>
            </a:r>
            <a:r>
              <a:rPr lang="en-US" sz="3800" dirty="0"/>
              <a:t>(Campus SaVE</a:t>
            </a:r>
            <a:r>
              <a:rPr lang="en-US" sz="3800" dirty="0" smtClean="0"/>
              <a:t>) was one of the </a:t>
            </a:r>
            <a:r>
              <a:rPr lang="en-US" sz="3800" dirty="0"/>
              <a:t>most recent, and far reaching, in a long line of laws that protect students from sexual violence and harassment</a:t>
            </a:r>
            <a:r>
              <a:rPr lang="en-US" sz="3800" dirty="0" smtClean="0"/>
              <a:t>.  This was the result of the reauthorization of the Violence Against Women’s Act (VAWA 2013)</a:t>
            </a:r>
          </a:p>
          <a:p>
            <a:pPr marL="0" lvl="0" indent="0">
              <a:buNone/>
            </a:pPr>
            <a:endParaRPr lang="en-US" sz="3800" dirty="0" smtClean="0"/>
          </a:p>
          <a:p>
            <a:r>
              <a:rPr lang="en-US" sz="3800" dirty="0"/>
              <a:t>The </a:t>
            </a:r>
            <a:r>
              <a:rPr lang="en-US" sz="3800" b="1" dirty="0"/>
              <a:t>Campus SaVE Act </a:t>
            </a:r>
            <a:r>
              <a:rPr lang="en-US" sz="3800" dirty="0"/>
              <a:t>requires institutions to have prevention, education, policy, response and crime reporting training for all faculty, staff, and students on sexual misconduct, including sexual assault, domestic violence, dating violence, and stalking.</a:t>
            </a:r>
          </a:p>
          <a:p>
            <a:pPr lvl="0"/>
            <a:endParaRPr lang="en-US" dirty="0"/>
          </a:p>
        </p:txBody>
      </p:sp>
      <p:sp>
        <p:nvSpPr>
          <p:cNvPr id="4" name="Date Placeholder 3"/>
          <p:cNvSpPr>
            <a:spLocks noGrp="1"/>
          </p:cNvSpPr>
          <p:nvPr>
            <p:ph type="dt" sz="half" idx="10"/>
          </p:nvPr>
        </p:nvSpPr>
        <p:spPr/>
        <p:txBody>
          <a:bodyPr/>
          <a:lstStyle/>
          <a:p>
            <a:fld id="{400803CE-CC22-40AB-B07A-18E3CDCFDE44}" type="datetime1">
              <a:rPr lang="en-US" smtClean="0"/>
              <a:t>11/1/2023</a:t>
            </a:fld>
            <a:endParaRPr lang="en-US" dirty="0"/>
          </a:p>
        </p:txBody>
      </p:sp>
    </p:spTree>
    <p:extLst>
      <p:ext uri="{BB962C8B-B14F-4D97-AF65-F5344CB8AC3E}">
        <p14:creationId xmlns:p14="http://schemas.microsoft.com/office/powerpoint/2010/main" val="3783884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idx="1"/>
          </p:nvPr>
        </p:nvSpPr>
        <p:spPr>
          <a:xfrm>
            <a:off x="228600" y="76200"/>
            <a:ext cx="8229600" cy="1034396"/>
          </a:xfrm>
          <a:prstGeom prst="rect">
            <a:avLst/>
          </a:prstGeom>
        </p:spPr>
        <p:txBody>
          <a:bodyPr vert="horz" wrap="square" lIns="0" tIns="353832" rIns="0" bIns="0" rtlCol="0">
            <a:spAutoFit/>
          </a:bodyPr>
          <a:lstStyle/>
          <a:p>
            <a:pPr marL="0" indent="0" algn="ctr">
              <a:lnSpc>
                <a:spcPct val="100000"/>
              </a:lnSpc>
              <a:buNone/>
            </a:pPr>
            <a:r>
              <a:rPr sz="4400" u="sng" spc="-75" dirty="0"/>
              <a:t>The </a:t>
            </a:r>
            <a:r>
              <a:rPr sz="4400" u="sng" spc="-20" dirty="0"/>
              <a:t>Hearing </a:t>
            </a:r>
            <a:r>
              <a:rPr sz="4400" u="sng" spc="-45" dirty="0"/>
              <a:t>P</a:t>
            </a:r>
            <a:r>
              <a:rPr sz="4400" u="sng" spc="-85" dirty="0"/>
              <a:t>r</a:t>
            </a:r>
            <a:r>
              <a:rPr sz="4400" u="sng" spc="15" dirty="0"/>
              <a:t>ocess</a:t>
            </a:r>
            <a:endParaRPr sz="4400" u="sng" dirty="0"/>
          </a:p>
        </p:txBody>
      </p:sp>
      <p:sp>
        <p:nvSpPr>
          <p:cNvPr id="6" name="object 2"/>
          <p:cNvSpPr txBox="1"/>
          <p:nvPr/>
        </p:nvSpPr>
        <p:spPr>
          <a:xfrm>
            <a:off x="914400" y="1905001"/>
            <a:ext cx="8027035" cy="2947634"/>
          </a:xfrm>
          <a:prstGeom prst="rect">
            <a:avLst/>
          </a:prstGeom>
        </p:spPr>
        <p:txBody>
          <a:bodyPr vert="horz" wrap="square" lIns="0" tIns="0" rIns="0" bIns="0" rtlCol="0">
            <a:spAutoFit/>
          </a:bodyPr>
          <a:lstStyle/>
          <a:p>
            <a:pPr marL="12700">
              <a:lnSpc>
                <a:spcPct val="100000"/>
              </a:lnSpc>
            </a:pPr>
            <a:r>
              <a:rPr sz="2400" dirty="0">
                <a:solidFill>
                  <a:srgbClr val="4B4A41"/>
                </a:solidFill>
                <a:latin typeface="Arial"/>
                <a:cs typeface="Arial"/>
              </a:rPr>
              <a:t>C</a:t>
            </a:r>
            <a:r>
              <a:rPr sz="2400" spc="-50" dirty="0">
                <a:solidFill>
                  <a:srgbClr val="4B4A41"/>
                </a:solidFill>
                <a:latin typeface="Arial"/>
                <a:cs typeface="Arial"/>
              </a:rPr>
              <a:t>r</a:t>
            </a:r>
            <a:r>
              <a:rPr sz="2400" spc="10" dirty="0">
                <a:solidFill>
                  <a:srgbClr val="4B4A41"/>
                </a:solidFill>
                <a:latin typeface="Arial"/>
                <a:cs typeface="Arial"/>
              </a:rPr>
              <a:t>oss-examination</a:t>
            </a:r>
            <a:r>
              <a:rPr sz="2400" dirty="0">
                <a:solidFill>
                  <a:srgbClr val="4B4A41"/>
                </a:solidFill>
                <a:latin typeface="Arial"/>
                <a:cs typeface="Arial"/>
              </a:rPr>
              <a:t> </a:t>
            </a:r>
            <a:r>
              <a:rPr sz="2400" spc="40" dirty="0">
                <a:solidFill>
                  <a:srgbClr val="4B4A41"/>
                </a:solidFill>
                <a:latin typeface="Arial"/>
                <a:cs typeface="Arial"/>
              </a:rPr>
              <a:t>of</a:t>
            </a:r>
            <a:r>
              <a:rPr sz="2400" dirty="0">
                <a:solidFill>
                  <a:srgbClr val="4B4A41"/>
                </a:solidFill>
                <a:latin typeface="Arial"/>
                <a:cs typeface="Arial"/>
              </a:rPr>
              <a:t> witnesses </a:t>
            </a:r>
            <a:r>
              <a:rPr sz="2400" spc="20" dirty="0">
                <a:solidFill>
                  <a:srgbClr val="4B4A41"/>
                </a:solidFill>
                <a:latin typeface="Arial"/>
                <a:cs typeface="Arial"/>
              </a:rPr>
              <a:t>at</a:t>
            </a:r>
            <a:r>
              <a:rPr sz="2400" dirty="0">
                <a:solidFill>
                  <a:srgbClr val="4B4A41"/>
                </a:solidFill>
                <a:latin typeface="Arial"/>
                <a:cs typeface="Arial"/>
              </a:rPr>
              <a:t> </a:t>
            </a:r>
            <a:r>
              <a:rPr sz="2400" spc="10" dirty="0">
                <a:solidFill>
                  <a:srgbClr val="4B4A41"/>
                </a:solidFill>
                <a:latin typeface="Arial"/>
                <a:cs typeface="Arial"/>
              </a:rPr>
              <a:t>the</a:t>
            </a:r>
            <a:r>
              <a:rPr sz="2400" dirty="0">
                <a:solidFill>
                  <a:srgbClr val="4B4A41"/>
                </a:solidFill>
                <a:latin typeface="Arial"/>
                <a:cs typeface="Arial"/>
              </a:rPr>
              <a:t> </a:t>
            </a:r>
            <a:r>
              <a:rPr sz="2400" spc="-15" dirty="0">
                <a:solidFill>
                  <a:srgbClr val="4B4A41"/>
                </a:solidFill>
                <a:latin typeface="Arial"/>
                <a:cs typeface="Arial"/>
              </a:rPr>
              <a:t>hearing</a:t>
            </a:r>
            <a:endParaRPr sz="2400" dirty="0">
              <a:latin typeface="Arial"/>
              <a:cs typeface="Arial"/>
            </a:endParaRPr>
          </a:p>
          <a:p>
            <a:pPr>
              <a:lnSpc>
                <a:spcPct val="100000"/>
              </a:lnSpc>
              <a:spcBef>
                <a:spcPts val="13"/>
              </a:spcBef>
            </a:pPr>
            <a:endParaRPr sz="2400" dirty="0">
              <a:latin typeface="Times New Roman"/>
              <a:cs typeface="Times New Roman"/>
            </a:endParaRPr>
          </a:p>
          <a:p>
            <a:pPr marL="355600" marR="1194435" indent="-342900">
              <a:lnSpc>
                <a:spcPct val="100800"/>
              </a:lnSpc>
              <a:buClr>
                <a:srgbClr val="4B4A41"/>
              </a:buClr>
              <a:buFont typeface="Arial"/>
              <a:buChar char="•"/>
              <a:tabLst>
                <a:tab pos="355600" algn="l"/>
              </a:tabLst>
            </a:pPr>
            <a:r>
              <a:rPr sz="2400" spc="30" dirty="0">
                <a:solidFill>
                  <a:srgbClr val="4B4A41"/>
                </a:solidFill>
                <a:latin typeface="Arial"/>
                <a:cs typeface="Arial"/>
              </a:rPr>
              <a:t>Both </a:t>
            </a:r>
            <a:r>
              <a:rPr sz="2400" spc="5" dirty="0">
                <a:solidFill>
                  <a:srgbClr val="4B4A41"/>
                </a:solidFill>
                <a:latin typeface="Arial"/>
                <a:cs typeface="Arial"/>
              </a:rPr>
              <a:t>parties </a:t>
            </a:r>
            <a:r>
              <a:rPr sz="2400" spc="20" dirty="0">
                <a:solidFill>
                  <a:srgbClr val="4B4A41"/>
                </a:solidFill>
                <a:latin typeface="Arial"/>
                <a:cs typeface="Arial"/>
              </a:rPr>
              <a:t>must </a:t>
            </a:r>
            <a:r>
              <a:rPr sz="2400" spc="10" dirty="0">
                <a:solidFill>
                  <a:srgbClr val="4B4A41"/>
                </a:solidFill>
                <a:latin typeface="Arial"/>
                <a:cs typeface="Arial"/>
              </a:rPr>
              <a:t>be </a:t>
            </a:r>
            <a:r>
              <a:rPr sz="2400" spc="5" dirty="0">
                <a:solidFill>
                  <a:srgbClr val="4B4A41"/>
                </a:solidFill>
                <a:latin typeface="Arial"/>
                <a:cs typeface="Arial"/>
              </a:rPr>
              <a:t>allowed </a:t>
            </a:r>
            <a:r>
              <a:rPr sz="2400" spc="-10" dirty="0">
                <a:solidFill>
                  <a:srgbClr val="4B4A41"/>
                </a:solidFill>
                <a:latin typeface="Arial"/>
                <a:cs typeface="Arial"/>
              </a:rPr>
              <a:t>equal </a:t>
            </a:r>
            <a:r>
              <a:rPr sz="2400" spc="40" dirty="0">
                <a:solidFill>
                  <a:srgbClr val="4B4A41"/>
                </a:solidFill>
                <a:latin typeface="Arial"/>
                <a:cs typeface="Arial"/>
              </a:rPr>
              <a:t>c</a:t>
            </a:r>
            <a:r>
              <a:rPr sz="2400" spc="-15" dirty="0">
                <a:solidFill>
                  <a:srgbClr val="4B4A41"/>
                </a:solidFill>
                <a:latin typeface="Arial"/>
                <a:cs typeface="Arial"/>
              </a:rPr>
              <a:t>r</a:t>
            </a:r>
            <a:r>
              <a:rPr sz="2400" spc="5" dirty="0">
                <a:solidFill>
                  <a:srgbClr val="4B4A41"/>
                </a:solidFill>
                <a:latin typeface="Arial"/>
                <a:cs typeface="Arial"/>
              </a:rPr>
              <a:t>oss-examination</a:t>
            </a:r>
            <a:r>
              <a:rPr sz="2400" dirty="0">
                <a:solidFill>
                  <a:srgbClr val="4B4A41"/>
                </a:solidFill>
                <a:latin typeface="Arial"/>
                <a:cs typeface="Arial"/>
              </a:rPr>
              <a:t> </a:t>
            </a:r>
            <a:r>
              <a:rPr sz="2400" spc="30" dirty="0">
                <a:solidFill>
                  <a:srgbClr val="4B4A41"/>
                </a:solidFill>
                <a:latin typeface="Arial"/>
                <a:cs typeface="Arial"/>
              </a:rPr>
              <a:t>of</a:t>
            </a:r>
            <a:r>
              <a:rPr sz="2400" spc="20" dirty="0">
                <a:solidFill>
                  <a:srgbClr val="4B4A41"/>
                </a:solidFill>
                <a:latin typeface="Arial"/>
                <a:cs typeface="Arial"/>
              </a:rPr>
              <a:t> </a:t>
            </a:r>
            <a:r>
              <a:rPr sz="2400" dirty="0">
                <a:solidFill>
                  <a:srgbClr val="4B4A41"/>
                </a:solidFill>
                <a:latin typeface="Arial"/>
                <a:cs typeface="Arial"/>
              </a:rPr>
              <a:t>witnesses, </a:t>
            </a:r>
            <a:r>
              <a:rPr sz="2400" spc="15" dirty="0">
                <a:solidFill>
                  <a:srgbClr val="4B4A41"/>
                </a:solidFill>
                <a:latin typeface="Arial"/>
                <a:cs typeface="Arial"/>
              </a:rPr>
              <a:t>if</a:t>
            </a:r>
            <a:r>
              <a:rPr sz="2400" dirty="0">
                <a:solidFill>
                  <a:srgbClr val="4B4A41"/>
                </a:solidFill>
                <a:latin typeface="Arial"/>
                <a:cs typeface="Arial"/>
              </a:rPr>
              <a:t> </a:t>
            </a:r>
            <a:r>
              <a:rPr sz="2400" spc="15" dirty="0">
                <a:solidFill>
                  <a:srgbClr val="4B4A41"/>
                </a:solidFill>
                <a:latin typeface="Arial"/>
                <a:cs typeface="Arial"/>
              </a:rPr>
              <a:t>at</a:t>
            </a:r>
            <a:r>
              <a:rPr sz="2400" dirty="0">
                <a:solidFill>
                  <a:srgbClr val="4B4A41"/>
                </a:solidFill>
                <a:latin typeface="Arial"/>
                <a:cs typeface="Arial"/>
              </a:rPr>
              <a:t> </a:t>
            </a:r>
            <a:r>
              <a:rPr sz="2400" spc="-15" dirty="0">
                <a:solidFill>
                  <a:srgbClr val="4B4A41"/>
                </a:solidFill>
                <a:latin typeface="Arial"/>
                <a:cs typeface="Arial"/>
              </a:rPr>
              <a:t>all.</a:t>
            </a:r>
            <a:endParaRPr sz="2400" dirty="0">
              <a:latin typeface="Arial"/>
              <a:cs typeface="Arial"/>
            </a:endParaRPr>
          </a:p>
          <a:p>
            <a:pPr>
              <a:lnSpc>
                <a:spcPct val="100000"/>
              </a:lnSpc>
              <a:buClr>
                <a:srgbClr val="4B4A41"/>
              </a:buClr>
              <a:buFont typeface="Arial"/>
              <a:buChar char="•"/>
            </a:pPr>
            <a:endParaRPr sz="2400" dirty="0">
              <a:latin typeface="Times New Roman"/>
              <a:cs typeface="Times New Roman"/>
            </a:endParaRPr>
          </a:p>
          <a:p>
            <a:pPr marL="355600" marR="5080" indent="-342900">
              <a:lnSpc>
                <a:spcPts val="2320"/>
              </a:lnSpc>
              <a:spcBef>
                <a:spcPts val="1225"/>
              </a:spcBef>
              <a:buClr>
                <a:srgbClr val="4B4A41"/>
              </a:buClr>
              <a:buFont typeface="Arial"/>
              <a:buChar char="•"/>
              <a:tabLst>
                <a:tab pos="355600" algn="l"/>
              </a:tabLst>
            </a:pPr>
            <a:r>
              <a:rPr sz="2400" spc="-20" dirty="0">
                <a:solidFill>
                  <a:srgbClr val="4B4A41"/>
                </a:solidFill>
                <a:latin typeface="Arial"/>
                <a:cs typeface="Arial"/>
              </a:rPr>
              <a:t>Federal </a:t>
            </a:r>
            <a:r>
              <a:rPr sz="2400" spc="10" dirty="0">
                <a:solidFill>
                  <a:srgbClr val="4B4A41"/>
                </a:solidFill>
                <a:latin typeface="Arial"/>
                <a:cs typeface="Arial"/>
              </a:rPr>
              <a:t>guidance </a:t>
            </a:r>
            <a:r>
              <a:rPr sz="2400" spc="65" dirty="0">
                <a:solidFill>
                  <a:srgbClr val="4B4A41"/>
                </a:solidFill>
                <a:latin typeface="Arial"/>
                <a:cs typeface="Arial"/>
              </a:rPr>
              <a:t>“st</a:t>
            </a:r>
            <a:r>
              <a:rPr sz="2400" spc="20" dirty="0">
                <a:solidFill>
                  <a:srgbClr val="4B4A41"/>
                </a:solidFill>
                <a:latin typeface="Arial"/>
                <a:cs typeface="Arial"/>
              </a:rPr>
              <a:t>r</a:t>
            </a:r>
            <a:r>
              <a:rPr sz="2400" spc="5" dirty="0">
                <a:solidFill>
                  <a:srgbClr val="4B4A41"/>
                </a:solidFill>
                <a:latin typeface="Arial"/>
                <a:cs typeface="Arial"/>
              </a:rPr>
              <a:t>ongly</a:t>
            </a:r>
            <a:r>
              <a:rPr sz="2400" dirty="0">
                <a:solidFill>
                  <a:srgbClr val="4B4A41"/>
                </a:solidFill>
                <a:latin typeface="Arial"/>
                <a:cs typeface="Arial"/>
              </a:rPr>
              <a:t> </a:t>
            </a:r>
            <a:r>
              <a:rPr sz="2400" spc="15" dirty="0">
                <a:solidFill>
                  <a:srgbClr val="4B4A41"/>
                </a:solidFill>
                <a:latin typeface="Arial"/>
                <a:cs typeface="Arial"/>
              </a:rPr>
              <a:t>discourages”</a:t>
            </a:r>
            <a:r>
              <a:rPr sz="2400" dirty="0">
                <a:solidFill>
                  <a:srgbClr val="4B4A41"/>
                </a:solidFill>
                <a:latin typeface="Arial"/>
                <a:cs typeface="Arial"/>
              </a:rPr>
              <a:t> </a:t>
            </a:r>
            <a:r>
              <a:rPr sz="2400" spc="-45" dirty="0">
                <a:solidFill>
                  <a:srgbClr val="4B4A41"/>
                </a:solidFill>
                <a:latin typeface="Arial"/>
                <a:cs typeface="Arial"/>
              </a:rPr>
              <a:t>a</a:t>
            </a:r>
            <a:r>
              <a:rPr sz="2400" dirty="0">
                <a:solidFill>
                  <a:srgbClr val="4B4A41"/>
                </a:solidFill>
                <a:latin typeface="Arial"/>
                <a:cs typeface="Arial"/>
              </a:rPr>
              <a:t> </a:t>
            </a:r>
            <a:r>
              <a:rPr sz="2400" spc="15" dirty="0">
                <a:solidFill>
                  <a:srgbClr val="4B4A41"/>
                </a:solidFill>
                <a:latin typeface="Arial"/>
                <a:cs typeface="Arial"/>
              </a:rPr>
              <a:t>school</a:t>
            </a:r>
            <a:r>
              <a:rPr sz="2400" dirty="0">
                <a:solidFill>
                  <a:srgbClr val="4B4A41"/>
                </a:solidFill>
                <a:latin typeface="Arial"/>
                <a:cs typeface="Arial"/>
              </a:rPr>
              <a:t> </a:t>
            </a:r>
            <a:r>
              <a:rPr sz="2400" spc="10" dirty="0">
                <a:solidFill>
                  <a:srgbClr val="4B4A41"/>
                </a:solidFill>
                <a:latin typeface="Arial"/>
                <a:cs typeface="Arial"/>
              </a:rPr>
              <a:t>f</a:t>
            </a:r>
            <a:r>
              <a:rPr sz="2400" spc="-30" dirty="0">
                <a:solidFill>
                  <a:srgbClr val="4B4A41"/>
                </a:solidFill>
                <a:latin typeface="Arial"/>
                <a:cs typeface="Arial"/>
              </a:rPr>
              <a:t>r</a:t>
            </a:r>
            <a:r>
              <a:rPr sz="2400" spc="25" dirty="0">
                <a:solidFill>
                  <a:srgbClr val="4B4A41"/>
                </a:solidFill>
                <a:latin typeface="Arial"/>
                <a:cs typeface="Arial"/>
              </a:rPr>
              <a:t>om</a:t>
            </a:r>
            <a:r>
              <a:rPr sz="2400" dirty="0">
                <a:solidFill>
                  <a:srgbClr val="4B4A41"/>
                </a:solidFill>
                <a:latin typeface="Arial"/>
                <a:cs typeface="Arial"/>
              </a:rPr>
              <a:t> </a:t>
            </a:r>
            <a:r>
              <a:rPr sz="2400" spc="5" dirty="0">
                <a:solidFill>
                  <a:srgbClr val="4B4A41"/>
                </a:solidFill>
                <a:latin typeface="Arial"/>
                <a:cs typeface="Arial"/>
              </a:rPr>
              <a:t>allowing</a:t>
            </a:r>
            <a:r>
              <a:rPr sz="2400" dirty="0">
                <a:solidFill>
                  <a:srgbClr val="4B4A41"/>
                </a:solidFill>
                <a:latin typeface="Arial"/>
                <a:cs typeface="Arial"/>
              </a:rPr>
              <a:t> </a:t>
            </a:r>
            <a:r>
              <a:rPr sz="2400" spc="5" dirty="0">
                <a:solidFill>
                  <a:srgbClr val="4B4A41"/>
                </a:solidFill>
                <a:latin typeface="Arial"/>
                <a:cs typeface="Arial"/>
              </a:rPr>
              <a:t>the parties</a:t>
            </a:r>
            <a:r>
              <a:rPr sz="2400" dirty="0">
                <a:solidFill>
                  <a:srgbClr val="4B4A41"/>
                </a:solidFill>
                <a:latin typeface="Arial"/>
                <a:cs typeface="Arial"/>
              </a:rPr>
              <a:t> </a:t>
            </a:r>
            <a:r>
              <a:rPr sz="2400" spc="50" dirty="0">
                <a:solidFill>
                  <a:srgbClr val="4B4A41"/>
                </a:solidFill>
                <a:latin typeface="Arial"/>
                <a:cs typeface="Arial"/>
              </a:rPr>
              <a:t>to</a:t>
            </a:r>
            <a:r>
              <a:rPr sz="2400" dirty="0">
                <a:solidFill>
                  <a:srgbClr val="4B4A41"/>
                </a:solidFill>
                <a:latin typeface="Arial"/>
                <a:cs typeface="Arial"/>
              </a:rPr>
              <a:t> personally </a:t>
            </a:r>
            <a:r>
              <a:rPr sz="2400" spc="5" dirty="0">
                <a:solidFill>
                  <a:srgbClr val="4B4A41"/>
                </a:solidFill>
                <a:latin typeface="Arial"/>
                <a:cs typeface="Arial"/>
              </a:rPr>
              <a:t>question</a:t>
            </a:r>
            <a:r>
              <a:rPr sz="2400" dirty="0">
                <a:solidFill>
                  <a:srgbClr val="4B4A41"/>
                </a:solidFill>
                <a:latin typeface="Arial"/>
                <a:cs typeface="Arial"/>
              </a:rPr>
              <a:t> </a:t>
            </a:r>
            <a:r>
              <a:rPr sz="2400" spc="15" dirty="0">
                <a:solidFill>
                  <a:srgbClr val="4B4A41"/>
                </a:solidFill>
                <a:latin typeface="Arial"/>
                <a:cs typeface="Arial"/>
              </a:rPr>
              <a:t>or</a:t>
            </a:r>
            <a:r>
              <a:rPr sz="2400" dirty="0">
                <a:solidFill>
                  <a:srgbClr val="4B4A41"/>
                </a:solidFill>
                <a:latin typeface="Arial"/>
                <a:cs typeface="Arial"/>
              </a:rPr>
              <a:t> </a:t>
            </a:r>
            <a:r>
              <a:rPr sz="2400" spc="40" dirty="0">
                <a:solidFill>
                  <a:srgbClr val="4B4A41"/>
                </a:solidFill>
                <a:latin typeface="Arial"/>
                <a:cs typeface="Arial"/>
              </a:rPr>
              <a:t>c</a:t>
            </a:r>
            <a:r>
              <a:rPr sz="2400" spc="-15" dirty="0">
                <a:solidFill>
                  <a:srgbClr val="4B4A41"/>
                </a:solidFill>
                <a:latin typeface="Arial"/>
                <a:cs typeface="Arial"/>
              </a:rPr>
              <a:t>r</a:t>
            </a:r>
            <a:r>
              <a:rPr sz="2400" dirty="0">
                <a:solidFill>
                  <a:srgbClr val="4B4A41"/>
                </a:solidFill>
                <a:latin typeface="Arial"/>
                <a:cs typeface="Arial"/>
              </a:rPr>
              <a:t>oss-examine </a:t>
            </a:r>
            <a:r>
              <a:rPr sz="2400" spc="-15" dirty="0">
                <a:solidFill>
                  <a:srgbClr val="4B4A41"/>
                </a:solidFill>
                <a:latin typeface="Arial"/>
                <a:cs typeface="Arial"/>
              </a:rPr>
              <a:t>each</a:t>
            </a:r>
            <a:r>
              <a:rPr sz="2400" dirty="0">
                <a:solidFill>
                  <a:srgbClr val="4B4A41"/>
                </a:solidFill>
                <a:latin typeface="Arial"/>
                <a:cs typeface="Arial"/>
              </a:rPr>
              <a:t> </a:t>
            </a:r>
            <a:r>
              <a:rPr sz="2400" spc="5" dirty="0">
                <a:solidFill>
                  <a:srgbClr val="4B4A41"/>
                </a:solidFill>
                <a:latin typeface="Arial"/>
                <a:cs typeface="Arial"/>
              </a:rPr>
              <a:t>othe</a:t>
            </a:r>
            <a:r>
              <a:rPr sz="2400" spc="-185" dirty="0">
                <a:solidFill>
                  <a:srgbClr val="4B4A41"/>
                </a:solidFill>
                <a:latin typeface="Arial"/>
                <a:cs typeface="Arial"/>
              </a:rPr>
              <a:t>r</a:t>
            </a:r>
            <a:r>
              <a:rPr sz="2400" dirty="0">
                <a:solidFill>
                  <a:srgbClr val="4B4A41"/>
                </a:solidFill>
                <a:latin typeface="Arial"/>
                <a:cs typeface="Arial"/>
              </a:rPr>
              <a:t>.</a:t>
            </a:r>
            <a:endParaRPr sz="2400" dirty="0">
              <a:latin typeface="Arial"/>
              <a:cs typeface="Arial"/>
            </a:endParaRPr>
          </a:p>
        </p:txBody>
      </p:sp>
      <p:sp>
        <p:nvSpPr>
          <p:cNvPr id="2" name="Date Placeholder 1"/>
          <p:cNvSpPr>
            <a:spLocks noGrp="1"/>
          </p:cNvSpPr>
          <p:nvPr>
            <p:ph type="dt" sz="half" idx="10"/>
          </p:nvPr>
        </p:nvSpPr>
        <p:spPr/>
        <p:txBody>
          <a:bodyPr/>
          <a:lstStyle/>
          <a:p>
            <a:fld id="{6BB94FC8-0FDA-466B-BDAC-9A42113A2774}" type="datetime1">
              <a:rPr lang="en-US" smtClean="0"/>
              <a:t>11/1/2023</a:t>
            </a:fld>
            <a:endParaRPr lang="en-US" dirty="0"/>
          </a:p>
        </p:txBody>
      </p:sp>
    </p:spTree>
    <p:extLst>
      <p:ext uri="{BB962C8B-B14F-4D97-AF65-F5344CB8AC3E}">
        <p14:creationId xmlns:p14="http://schemas.microsoft.com/office/powerpoint/2010/main" val="639970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idx="1"/>
          </p:nvPr>
        </p:nvSpPr>
        <p:spPr>
          <a:xfrm>
            <a:off x="228600" y="152400"/>
            <a:ext cx="8229600" cy="1034396"/>
          </a:xfrm>
          <a:prstGeom prst="rect">
            <a:avLst/>
          </a:prstGeom>
        </p:spPr>
        <p:txBody>
          <a:bodyPr vert="horz" wrap="square" lIns="0" tIns="353832" rIns="0" bIns="0" rtlCol="0">
            <a:spAutoFit/>
          </a:bodyPr>
          <a:lstStyle/>
          <a:p>
            <a:pPr marL="0" indent="0" algn="ctr">
              <a:lnSpc>
                <a:spcPct val="100000"/>
              </a:lnSpc>
              <a:buNone/>
            </a:pPr>
            <a:r>
              <a:rPr sz="4400" u="sng" spc="-75" dirty="0"/>
              <a:t>The </a:t>
            </a:r>
            <a:r>
              <a:rPr sz="4400" u="sng" spc="-20" dirty="0"/>
              <a:t>Hearing </a:t>
            </a:r>
            <a:r>
              <a:rPr sz="4400" u="sng" spc="-45" dirty="0"/>
              <a:t>P</a:t>
            </a:r>
            <a:r>
              <a:rPr sz="4400" u="sng" spc="-85" dirty="0"/>
              <a:t>r</a:t>
            </a:r>
            <a:r>
              <a:rPr sz="4400" u="sng" spc="15" dirty="0"/>
              <a:t>ocess</a:t>
            </a:r>
            <a:endParaRPr sz="4400" u="sng" dirty="0"/>
          </a:p>
        </p:txBody>
      </p:sp>
      <p:sp>
        <p:nvSpPr>
          <p:cNvPr id="6" name="object 2"/>
          <p:cNvSpPr txBox="1"/>
          <p:nvPr/>
        </p:nvSpPr>
        <p:spPr>
          <a:xfrm>
            <a:off x="762001" y="1676401"/>
            <a:ext cx="8058151" cy="3355823"/>
          </a:xfrm>
          <a:prstGeom prst="rect">
            <a:avLst/>
          </a:prstGeom>
        </p:spPr>
        <p:txBody>
          <a:bodyPr vert="horz" wrap="square" lIns="0" tIns="0" rIns="0" bIns="0" rtlCol="0">
            <a:spAutoFit/>
          </a:bodyPr>
          <a:lstStyle/>
          <a:p>
            <a:pPr marL="12700">
              <a:lnSpc>
                <a:spcPct val="100000"/>
              </a:lnSpc>
            </a:pPr>
            <a:r>
              <a:rPr sz="2600" spc="-15" dirty="0">
                <a:solidFill>
                  <a:srgbClr val="4B4A41"/>
                </a:solidFill>
                <a:latin typeface="Arial"/>
                <a:cs typeface="Arial"/>
              </a:rPr>
              <a:t>Evidence </a:t>
            </a:r>
            <a:r>
              <a:rPr sz="2600" spc="40" dirty="0">
                <a:solidFill>
                  <a:srgbClr val="4B4A41"/>
                </a:solidFill>
                <a:latin typeface="Arial"/>
                <a:cs typeface="Arial"/>
              </a:rPr>
              <a:t>of </a:t>
            </a:r>
            <a:r>
              <a:rPr sz="2600" spc="-60" dirty="0">
                <a:solidFill>
                  <a:srgbClr val="4B4A41"/>
                </a:solidFill>
                <a:latin typeface="Arial"/>
                <a:cs typeface="Arial"/>
              </a:rPr>
              <a:t>a </a:t>
            </a:r>
            <a:r>
              <a:rPr sz="2600" spc="25" dirty="0">
                <a:solidFill>
                  <a:srgbClr val="4B4A41"/>
                </a:solidFill>
                <a:latin typeface="Arial"/>
                <a:cs typeface="Arial"/>
              </a:rPr>
              <a:t>complainant</a:t>
            </a:r>
            <a:r>
              <a:rPr sz="2600" spc="-55" dirty="0">
                <a:solidFill>
                  <a:srgbClr val="4B4A41"/>
                </a:solidFill>
                <a:latin typeface="Arial"/>
                <a:cs typeface="Arial"/>
              </a:rPr>
              <a:t>’</a:t>
            </a:r>
            <a:r>
              <a:rPr sz="2600" dirty="0">
                <a:solidFill>
                  <a:srgbClr val="4B4A41"/>
                </a:solidFill>
                <a:latin typeface="Arial"/>
                <a:cs typeface="Arial"/>
              </a:rPr>
              <a:t>s </a:t>
            </a:r>
            <a:r>
              <a:rPr sz="2600" spc="-15" dirty="0">
                <a:solidFill>
                  <a:srgbClr val="4B4A41"/>
                </a:solidFill>
                <a:latin typeface="Arial"/>
                <a:cs typeface="Arial"/>
              </a:rPr>
              <a:t>sexual</a:t>
            </a:r>
            <a:r>
              <a:rPr sz="2600" dirty="0">
                <a:solidFill>
                  <a:srgbClr val="4B4A41"/>
                </a:solidFill>
                <a:latin typeface="Arial"/>
                <a:cs typeface="Arial"/>
              </a:rPr>
              <a:t> </a:t>
            </a:r>
            <a:r>
              <a:rPr sz="2600" spc="10" dirty="0">
                <a:solidFill>
                  <a:srgbClr val="4B4A41"/>
                </a:solidFill>
                <a:latin typeface="Arial"/>
                <a:cs typeface="Arial"/>
              </a:rPr>
              <a:t>history</a:t>
            </a:r>
            <a:endParaRPr sz="2600" dirty="0">
              <a:latin typeface="Arial"/>
              <a:cs typeface="Arial"/>
            </a:endParaRPr>
          </a:p>
          <a:p>
            <a:pPr>
              <a:lnSpc>
                <a:spcPct val="100000"/>
              </a:lnSpc>
              <a:spcBef>
                <a:spcPts val="15"/>
              </a:spcBef>
            </a:pPr>
            <a:endParaRPr sz="3650" dirty="0">
              <a:latin typeface="Times New Roman"/>
              <a:cs typeface="Times New Roman"/>
            </a:endParaRPr>
          </a:p>
          <a:p>
            <a:pPr marL="355600" marR="196215" indent="-342900">
              <a:lnSpc>
                <a:spcPct val="101499"/>
              </a:lnSpc>
              <a:buClr>
                <a:srgbClr val="4B4A41"/>
              </a:buClr>
              <a:buFont typeface="Arial"/>
              <a:buChar char="•"/>
              <a:tabLst>
                <a:tab pos="355600" algn="l"/>
              </a:tabLst>
            </a:pPr>
            <a:r>
              <a:rPr sz="2400" dirty="0">
                <a:solidFill>
                  <a:srgbClr val="4B4A41"/>
                </a:solidFill>
                <a:latin typeface="Arial"/>
                <a:cs typeface="Arial"/>
              </a:rPr>
              <a:t>Do </a:t>
            </a:r>
            <a:r>
              <a:rPr sz="2400" spc="30" dirty="0">
                <a:solidFill>
                  <a:srgbClr val="4B4A41"/>
                </a:solidFill>
                <a:latin typeface="Arial"/>
                <a:cs typeface="Arial"/>
              </a:rPr>
              <a:t>not </a:t>
            </a:r>
            <a:r>
              <a:rPr sz="2400" spc="20" dirty="0">
                <a:solidFill>
                  <a:srgbClr val="4B4A41"/>
                </a:solidFill>
                <a:latin typeface="Arial"/>
                <a:cs typeface="Arial"/>
              </a:rPr>
              <a:t>permit evidence about </a:t>
            </a:r>
            <a:r>
              <a:rPr sz="2400" spc="10" dirty="0">
                <a:solidFill>
                  <a:srgbClr val="4B4A41"/>
                </a:solidFill>
                <a:latin typeface="Arial"/>
                <a:cs typeface="Arial"/>
              </a:rPr>
              <a:t>the </a:t>
            </a:r>
            <a:r>
              <a:rPr sz="2400" spc="20" dirty="0">
                <a:solidFill>
                  <a:srgbClr val="4B4A41"/>
                </a:solidFill>
                <a:latin typeface="Arial"/>
                <a:cs typeface="Arial"/>
              </a:rPr>
              <a:t>complainant</a:t>
            </a:r>
            <a:r>
              <a:rPr sz="2400" spc="-50" dirty="0">
                <a:solidFill>
                  <a:srgbClr val="4B4A41"/>
                </a:solidFill>
                <a:latin typeface="Arial"/>
                <a:cs typeface="Arial"/>
              </a:rPr>
              <a:t>’</a:t>
            </a:r>
            <a:r>
              <a:rPr sz="2400" dirty="0">
                <a:solidFill>
                  <a:srgbClr val="4B4A41"/>
                </a:solidFill>
                <a:latin typeface="Arial"/>
                <a:cs typeface="Arial"/>
              </a:rPr>
              <a:t>s </a:t>
            </a:r>
            <a:r>
              <a:rPr sz="2400" spc="-15" dirty="0">
                <a:solidFill>
                  <a:srgbClr val="4B4A41"/>
                </a:solidFill>
                <a:latin typeface="Arial"/>
                <a:cs typeface="Arial"/>
              </a:rPr>
              <a:t>sexual</a:t>
            </a:r>
            <a:r>
              <a:rPr sz="2400" spc="-10" dirty="0">
                <a:solidFill>
                  <a:srgbClr val="4B4A41"/>
                </a:solidFill>
                <a:latin typeface="Arial"/>
                <a:cs typeface="Arial"/>
              </a:rPr>
              <a:t> </a:t>
            </a:r>
            <a:r>
              <a:rPr sz="2400" spc="10" dirty="0">
                <a:solidFill>
                  <a:srgbClr val="4B4A41"/>
                </a:solidFill>
                <a:latin typeface="Arial"/>
                <a:cs typeface="Arial"/>
              </a:rPr>
              <a:t>history</a:t>
            </a:r>
            <a:r>
              <a:rPr sz="2400" dirty="0">
                <a:solidFill>
                  <a:srgbClr val="4B4A41"/>
                </a:solidFill>
                <a:latin typeface="Arial"/>
                <a:cs typeface="Arial"/>
              </a:rPr>
              <a:t> </a:t>
            </a:r>
            <a:r>
              <a:rPr sz="2400" spc="40" dirty="0">
                <a:solidFill>
                  <a:srgbClr val="4B4A41"/>
                </a:solidFill>
                <a:latin typeface="Arial"/>
                <a:cs typeface="Arial"/>
              </a:rPr>
              <a:t>with</a:t>
            </a:r>
            <a:r>
              <a:rPr sz="2400" dirty="0">
                <a:solidFill>
                  <a:srgbClr val="4B4A41"/>
                </a:solidFill>
                <a:latin typeface="Arial"/>
                <a:cs typeface="Arial"/>
              </a:rPr>
              <a:t> </a:t>
            </a:r>
            <a:r>
              <a:rPr sz="2400" spc="-15" dirty="0">
                <a:solidFill>
                  <a:srgbClr val="4B4A41"/>
                </a:solidFill>
                <a:latin typeface="Arial"/>
                <a:cs typeface="Arial"/>
              </a:rPr>
              <a:t>anyone</a:t>
            </a:r>
            <a:r>
              <a:rPr sz="2400" dirty="0">
                <a:solidFill>
                  <a:srgbClr val="4B4A41"/>
                </a:solidFill>
                <a:latin typeface="Arial"/>
                <a:cs typeface="Arial"/>
              </a:rPr>
              <a:t> </a:t>
            </a:r>
            <a:r>
              <a:rPr sz="2400" spc="10" dirty="0">
                <a:solidFill>
                  <a:srgbClr val="4B4A41"/>
                </a:solidFill>
                <a:latin typeface="Arial"/>
                <a:cs typeface="Arial"/>
              </a:rPr>
              <a:t>other</a:t>
            </a:r>
            <a:r>
              <a:rPr sz="2400" dirty="0">
                <a:solidFill>
                  <a:srgbClr val="4B4A41"/>
                </a:solidFill>
                <a:latin typeface="Arial"/>
                <a:cs typeface="Arial"/>
              </a:rPr>
              <a:t> than </a:t>
            </a:r>
            <a:r>
              <a:rPr sz="2400" spc="10" dirty="0">
                <a:solidFill>
                  <a:srgbClr val="4B4A41"/>
                </a:solidFill>
                <a:latin typeface="Arial"/>
                <a:cs typeface="Arial"/>
              </a:rPr>
              <a:t>the</a:t>
            </a:r>
            <a:r>
              <a:rPr sz="2400" dirty="0">
                <a:solidFill>
                  <a:srgbClr val="4B4A41"/>
                </a:solidFill>
                <a:latin typeface="Arial"/>
                <a:cs typeface="Arial"/>
              </a:rPr>
              <a:t> </a:t>
            </a:r>
            <a:r>
              <a:rPr sz="2400" spc="10" dirty="0">
                <a:solidFill>
                  <a:srgbClr val="4B4A41"/>
                </a:solidFill>
                <a:latin typeface="Arial"/>
                <a:cs typeface="Arial"/>
              </a:rPr>
              <a:t>accused</a:t>
            </a:r>
            <a:r>
              <a:rPr sz="2400" dirty="0">
                <a:solidFill>
                  <a:srgbClr val="4B4A41"/>
                </a:solidFill>
                <a:latin typeface="Arial"/>
                <a:cs typeface="Arial"/>
              </a:rPr>
              <a:t> </a:t>
            </a:r>
            <a:r>
              <a:rPr sz="2400" spc="20" dirty="0">
                <a:solidFill>
                  <a:srgbClr val="4B4A41"/>
                </a:solidFill>
                <a:latin typeface="Arial"/>
                <a:cs typeface="Arial"/>
              </a:rPr>
              <a:t>student.</a:t>
            </a:r>
            <a:endParaRPr sz="2400" dirty="0">
              <a:latin typeface="Arial"/>
              <a:cs typeface="Arial"/>
            </a:endParaRPr>
          </a:p>
          <a:p>
            <a:pPr>
              <a:lnSpc>
                <a:spcPct val="100000"/>
              </a:lnSpc>
              <a:spcBef>
                <a:spcPts val="46"/>
              </a:spcBef>
              <a:buClr>
                <a:srgbClr val="4B4A41"/>
              </a:buClr>
              <a:buFont typeface="Arial"/>
              <a:buChar char="•"/>
            </a:pPr>
            <a:endParaRPr sz="3450" dirty="0">
              <a:latin typeface="Times New Roman"/>
              <a:cs typeface="Times New Roman"/>
            </a:endParaRPr>
          </a:p>
          <a:p>
            <a:pPr marL="355600" marR="5080" indent="-342900">
              <a:lnSpc>
                <a:spcPct val="99400"/>
              </a:lnSpc>
              <a:buClr>
                <a:srgbClr val="4B4A41"/>
              </a:buClr>
              <a:buFont typeface="Arial"/>
              <a:buChar char="•"/>
              <a:tabLst>
                <a:tab pos="355600" algn="l"/>
              </a:tabLst>
            </a:pPr>
            <a:r>
              <a:rPr sz="2400" spc="-60" dirty="0">
                <a:solidFill>
                  <a:srgbClr val="4B4A41"/>
                </a:solidFill>
                <a:latin typeface="Arial"/>
                <a:cs typeface="Arial"/>
              </a:rPr>
              <a:t>The me</a:t>
            </a:r>
            <a:r>
              <a:rPr sz="2400" spc="-45" dirty="0">
                <a:solidFill>
                  <a:srgbClr val="4B4A41"/>
                </a:solidFill>
                <a:latin typeface="Arial"/>
                <a:cs typeface="Arial"/>
              </a:rPr>
              <a:t>r</a:t>
            </a:r>
            <a:r>
              <a:rPr sz="2400" spc="-55" dirty="0">
                <a:solidFill>
                  <a:srgbClr val="4B4A41"/>
                </a:solidFill>
                <a:latin typeface="Arial"/>
                <a:cs typeface="Arial"/>
              </a:rPr>
              <a:t>e</a:t>
            </a:r>
            <a:r>
              <a:rPr sz="2400" dirty="0">
                <a:solidFill>
                  <a:srgbClr val="4B4A41"/>
                </a:solidFill>
                <a:latin typeface="Arial"/>
                <a:cs typeface="Arial"/>
              </a:rPr>
              <a:t> </a:t>
            </a:r>
            <a:r>
              <a:rPr sz="2400" spc="35" dirty="0">
                <a:solidFill>
                  <a:srgbClr val="4B4A41"/>
                </a:solidFill>
                <a:latin typeface="Arial"/>
                <a:cs typeface="Arial"/>
              </a:rPr>
              <a:t>fact</a:t>
            </a:r>
            <a:r>
              <a:rPr sz="2400" dirty="0">
                <a:solidFill>
                  <a:srgbClr val="4B4A41"/>
                </a:solidFill>
                <a:latin typeface="Arial"/>
                <a:cs typeface="Arial"/>
              </a:rPr>
              <a:t> </a:t>
            </a:r>
            <a:r>
              <a:rPr sz="2400" spc="40" dirty="0">
                <a:solidFill>
                  <a:srgbClr val="4B4A41"/>
                </a:solidFill>
                <a:latin typeface="Arial"/>
                <a:cs typeface="Arial"/>
              </a:rPr>
              <a:t>of</a:t>
            </a:r>
            <a:r>
              <a:rPr sz="2400" dirty="0">
                <a:solidFill>
                  <a:srgbClr val="4B4A41"/>
                </a:solidFill>
                <a:latin typeface="Arial"/>
                <a:cs typeface="Arial"/>
              </a:rPr>
              <a:t> </a:t>
            </a:r>
            <a:r>
              <a:rPr sz="2400" spc="-55" dirty="0">
                <a:solidFill>
                  <a:srgbClr val="4B4A41"/>
                </a:solidFill>
                <a:latin typeface="Arial"/>
                <a:cs typeface="Arial"/>
              </a:rPr>
              <a:t>a</a:t>
            </a:r>
            <a:r>
              <a:rPr sz="2400" dirty="0">
                <a:solidFill>
                  <a:srgbClr val="4B4A41"/>
                </a:solidFill>
                <a:latin typeface="Arial"/>
                <a:cs typeface="Arial"/>
              </a:rPr>
              <a:t> </a:t>
            </a:r>
            <a:r>
              <a:rPr sz="2400" spc="20" dirty="0">
                <a:solidFill>
                  <a:srgbClr val="4B4A41"/>
                </a:solidFill>
                <a:latin typeface="Arial"/>
                <a:cs typeface="Arial"/>
              </a:rPr>
              <a:t>cur</a:t>
            </a:r>
            <a:r>
              <a:rPr sz="2400" spc="-30" dirty="0">
                <a:solidFill>
                  <a:srgbClr val="4B4A41"/>
                </a:solidFill>
                <a:latin typeface="Arial"/>
                <a:cs typeface="Arial"/>
              </a:rPr>
              <a:t>r</a:t>
            </a:r>
            <a:r>
              <a:rPr sz="2400" spc="10" dirty="0">
                <a:solidFill>
                  <a:srgbClr val="4B4A41"/>
                </a:solidFill>
                <a:latin typeface="Arial"/>
                <a:cs typeface="Arial"/>
              </a:rPr>
              <a:t>ent</a:t>
            </a:r>
            <a:r>
              <a:rPr sz="2400" dirty="0">
                <a:solidFill>
                  <a:srgbClr val="4B4A41"/>
                </a:solidFill>
                <a:latin typeface="Arial"/>
                <a:cs typeface="Arial"/>
              </a:rPr>
              <a:t> </a:t>
            </a:r>
            <a:r>
              <a:rPr sz="2400" spc="20" dirty="0">
                <a:solidFill>
                  <a:srgbClr val="4B4A41"/>
                </a:solidFill>
                <a:latin typeface="Arial"/>
                <a:cs typeface="Arial"/>
              </a:rPr>
              <a:t>or</a:t>
            </a:r>
            <a:r>
              <a:rPr sz="2400" dirty="0">
                <a:solidFill>
                  <a:srgbClr val="4B4A41"/>
                </a:solidFill>
                <a:latin typeface="Arial"/>
                <a:cs typeface="Arial"/>
              </a:rPr>
              <a:t> </a:t>
            </a:r>
            <a:r>
              <a:rPr sz="2400" spc="50" dirty="0">
                <a:solidFill>
                  <a:srgbClr val="4B4A41"/>
                </a:solidFill>
                <a:latin typeface="Arial"/>
                <a:cs typeface="Arial"/>
              </a:rPr>
              <a:t>p</a:t>
            </a:r>
            <a:r>
              <a:rPr sz="2400" spc="-15" dirty="0">
                <a:solidFill>
                  <a:srgbClr val="4B4A41"/>
                </a:solidFill>
                <a:latin typeface="Arial"/>
                <a:cs typeface="Arial"/>
              </a:rPr>
              <a:t>revious</a:t>
            </a:r>
            <a:r>
              <a:rPr sz="2400" dirty="0">
                <a:solidFill>
                  <a:srgbClr val="4B4A41"/>
                </a:solidFill>
                <a:latin typeface="Arial"/>
                <a:cs typeface="Arial"/>
              </a:rPr>
              <a:t> consensual </a:t>
            </a:r>
            <a:r>
              <a:rPr sz="2400" spc="20" dirty="0">
                <a:solidFill>
                  <a:srgbClr val="4B4A41"/>
                </a:solidFill>
                <a:latin typeface="Arial"/>
                <a:cs typeface="Arial"/>
              </a:rPr>
              <a:t>dating</a:t>
            </a:r>
            <a:r>
              <a:rPr sz="2400" spc="15" dirty="0">
                <a:solidFill>
                  <a:srgbClr val="4B4A41"/>
                </a:solidFill>
                <a:latin typeface="Arial"/>
                <a:cs typeface="Arial"/>
              </a:rPr>
              <a:t> or</a:t>
            </a:r>
            <a:r>
              <a:rPr sz="2400" dirty="0">
                <a:solidFill>
                  <a:srgbClr val="4B4A41"/>
                </a:solidFill>
                <a:latin typeface="Arial"/>
                <a:cs typeface="Arial"/>
              </a:rPr>
              <a:t> </a:t>
            </a:r>
            <a:r>
              <a:rPr sz="2400" spc="-15" dirty="0">
                <a:solidFill>
                  <a:srgbClr val="4B4A41"/>
                </a:solidFill>
                <a:latin typeface="Arial"/>
                <a:cs typeface="Arial"/>
              </a:rPr>
              <a:t>sexual</a:t>
            </a:r>
            <a:r>
              <a:rPr sz="2400" dirty="0">
                <a:solidFill>
                  <a:srgbClr val="4B4A41"/>
                </a:solidFill>
                <a:latin typeface="Arial"/>
                <a:cs typeface="Arial"/>
              </a:rPr>
              <a:t> </a:t>
            </a:r>
            <a:r>
              <a:rPr sz="2400" spc="-45" dirty="0">
                <a:solidFill>
                  <a:srgbClr val="4B4A41"/>
                </a:solidFill>
                <a:latin typeface="Arial"/>
                <a:cs typeface="Arial"/>
              </a:rPr>
              <a:t>r</a:t>
            </a:r>
            <a:r>
              <a:rPr sz="2400" spc="10" dirty="0">
                <a:solidFill>
                  <a:srgbClr val="4B4A41"/>
                </a:solidFill>
                <a:latin typeface="Arial"/>
                <a:cs typeface="Arial"/>
              </a:rPr>
              <a:t>elationship</a:t>
            </a:r>
            <a:r>
              <a:rPr sz="2400" dirty="0">
                <a:solidFill>
                  <a:srgbClr val="4B4A41"/>
                </a:solidFill>
                <a:latin typeface="Arial"/>
                <a:cs typeface="Arial"/>
              </a:rPr>
              <a:t> </a:t>
            </a:r>
            <a:r>
              <a:rPr sz="2400" spc="10" dirty="0">
                <a:solidFill>
                  <a:srgbClr val="4B4A41"/>
                </a:solidFill>
                <a:latin typeface="Arial"/>
                <a:cs typeface="Arial"/>
              </a:rPr>
              <a:t>between</a:t>
            </a:r>
            <a:r>
              <a:rPr sz="2400" dirty="0">
                <a:solidFill>
                  <a:srgbClr val="4B4A41"/>
                </a:solidFill>
                <a:latin typeface="Arial"/>
                <a:cs typeface="Arial"/>
              </a:rPr>
              <a:t> </a:t>
            </a:r>
            <a:r>
              <a:rPr sz="2400" spc="10" dirty="0">
                <a:solidFill>
                  <a:srgbClr val="4B4A41"/>
                </a:solidFill>
                <a:latin typeface="Arial"/>
                <a:cs typeface="Arial"/>
              </a:rPr>
              <a:t>the</a:t>
            </a:r>
            <a:r>
              <a:rPr sz="2400" dirty="0">
                <a:solidFill>
                  <a:srgbClr val="4B4A41"/>
                </a:solidFill>
                <a:latin typeface="Arial"/>
                <a:cs typeface="Arial"/>
              </a:rPr>
              <a:t> </a:t>
            </a:r>
            <a:r>
              <a:rPr sz="2400" spc="10" dirty="0">
                <a:solidFill>
                  <a:srgbClr val="4B4A41"/>
                </a:solidFill>
                <a:latin typeface="Arial"/>
                <a:cs typeface="Arial"/>
              </a:rPr>
              <a:t>parties</a:t>
            </a:r>
            <a:r>
              <a:rPr sz="2400" dirty="0">
                <a:solidFill>
                  <a:srgbClr val="4B4A41"/>
                </a:solidFill>
                <a:latin typeface="Arial"/>
                <a:cs typeface="Arial"/>
              </a:rPr>
              <a:t> </a:t>
            </a:r>
            <a:r>
              <a:rPr sz="2400" spc="10" dirty="0">
                <a:solidFill>
                  <a:srgbClr val="4B4A41"/>
                </a:solidFill>
                <a:latin typeface="Arial"/>
                <a:cs typeface="Arial"/>
              </a:rPr>
              <a:t>does</a:t>
            </a:r>
            <a:r>
              <a:rPr sz="2400" dirty="0">
                <a:solidFill>
                  <a:srgbClr val="4B4A41"/>
                </a:solidFill>
                <a:latin typeface="Arial"/>
                <a:cs typeface="Arial"/>
              </a:rPr>
              <a:t> </a:t>
            </a:r>
            <a:r>
              <a:rPr sz="2400" spc="30" dirty="0">
                <a:solidFill>
                  <a:srgbClr val="4B4A41"/>
                </a:solidFill>
                <a:latin typeface="Arial"/>
                <a:cs typeface="Arial"/>
              </a:rPr>
              <a:t>not</a:t>
            </a:r>
            <a:r>
              <a:rPr sz="2400" spc="20" dirty="0">
                <a:solidFill>
                  <a:srgbClr val="4B4A41"/>
                </a:solidFill>
                <a:latin typeface="Arial"/>
                <a:cs typeface="Arial"/>
              </a:rPr>
              <a:t> imply</a:t>
            </a:r>
            <a:r>
              <a:rPr sz="2400" dirty="0">
                <a:solidFill>
                  <a:srgbClr val="4B4A41"/>
                </a:solidFill>
                <a:latin typeface="Arial"/>
                <a:cs typeface="Arial"/>
              </a:rPr>
              <a:t> </a:t>
            </a:r>
            <a:r>
              <a:rPr sz="2400" spc="10" dirty="0">
                <a:solidFill>
                  <a:srgbClr val="4B4A41"/>
                </a:solidFill>
                <a:latin typeface="Arial"/>
                <a:cs typeface="Arial"/>
              </a:rPr>
              <a:t>consent.</a:t>
            </a:r>
            <a:endParaRPr sz="2400" dirty="0">
              <a:latin typeface="Arial"/>
              <a:cs typeface="Arial"/>
            </a:endParaRPr>
          </a:p>
        </p:txBody>
      </p:sp>
      <p:sp>
        <p:nvSpPr>
          <p:cNvPr id="2" name="Date Placeholder 1"/>
          <p:cNvSpPr>
            <a:spLocks noGrp="1"/>
          </p:cNvSpPr>
          <p:nvPr>
            <p:ph type="dt" sz="half" idx="10"/>
          </p:nvPr>
        </p:nvSpPr>
        <p:spPr/>
        <p:txBody>
          <a:bodyPr/>
          <a:lstStyle/>
          <a:p>
            <a:fld id="{A370FA95-0B2B-47A1-A7EB-CE0C2C870DB2}" type="datetime1">
              <a:rPr lang="en-US" smtClean="0"/>
              <a:t>11/1/2023</a:t>
            </a:fld>
            <a:endParaRPr lang="en-US" dirty="0"/>
          </a:p>
        </p:txBody>
      </p:sp>
    </p:spTree>
    <p:extLst>
      <p:ext uri="{BB962C8B-B14F-4D97-AF65-F5344CB8AC3E}">
        <p14:creationId xmlns:p14="http://schemas.microsoft.com/office/powerpoint/2010/main" val="3836283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idx="1"/>
          </p:nvPr>
        </p:nvSpPr>
        <p:spPr>
          <a:xfrm>
            <a:off x="228600" y="76200"/>
            <a:ext cx="8229600" cy="1034396"/>
          </a:xfrm>
          <a:prstGeom prst="rect">
            <a:avLst/>
          </a:prstGeom>
        </p:spPr>
        <p:txBody>
          <a:bodyPr vert="horz" wrap="square" lIns="0" tIns="353832" rIns="0" bIns="0" rtlCol="0">
            <a:spAutoFit/>
          </a:bodyPr>
          <a:lstStyle/>
          <a:p>
            <a:pPr marL="0" indent="0" algn="ctr">
              <a:lnSpc>
                <a:spcPct val="100000"/>
              </a:lnSpc>
              <a:buNone/>
            </a:pPr>
            <a:r>
              <a:rPr sz="4400" u="sng" spc="-75" dirty="0"/>
              <a:t>The </a:t>
            </a:r>
            <a:r>
              <a:rPr sz="4400" u="sng" spc="-20" dirty="0"/>
              <a:t>Hearing </a:t>
            </a:r>
            <a:r>
              <a:rPr sz="4400" u="sng" spc="-45" dirty="0"/>
              <a:t>P</a:t>
            </a:r>
            <a:r>
              <a:rPr sz="4400" u="sng" spc="-85" dirty="0"/>
              <a:t>r</a:t>
            </a:r>
            <a:r>
              <a:rPr sz="4400" u="sng" spc="15" dirty="0"/>
              <a:t>ocess</a:t>
            </a:r>
            <a:endParaRPr sz="4400" u="sng" dirty="0"/>
          </a:p>
        </p:txBody>
      </p:sp>
      <p:sp>
        <p:nvSpPr>
          <p:cNvPr id="6" name="object 2"/>
          <p:cNvSpPr txBox="1"/>
          <p:nvPr/>
        </p:nvSpPr>
        <p:spPr>
          <a:xfrm>
            <a:off x="533401" y="1676400"/>
            <a:ext cx="7988935" cy="3249608"/>
          </a:xfrm>
          <a:prstGeom prst="rect">
            <a:avLst/>
          </a:prstGeom>
        </p:spPr>
        <p:txBody>
          <a:bodyPr vert="horz" wrap="square" lIns="0" tIns="0" rIns="0" bIns="0" rtlCol="0">
            <a:spAutoFit/>
          </a:bodyPr>
          <a:lstStyle/>
          <a:p>
            <a:pPr marL="12700" marR="5080">
              <a:lnSpc>
                <a:spcPts val="3100"/>
              </a:lnSpc>
            </a:pPr>
            <a:r>
              <a:rPr sz="2400" spc="-60" dirty="0">
                <a:solidFill>
                  <a:srgbClr val="4B4A41"/>
                </a:solidFill>
                <a:latin typeface="Arial"/>
                <a:cs typeface="Arial"/>
              </a:rPr>
              <a:t>The </a:t>
            </a:r>
            <a:r>
              <a:rPr lang="en-US" sz="2400" spc="-20" dirty="0" smtClean="0">
                <a:solidFill>
                  <a:srgbClr val="4B4A41"/>
                </a:solidFill>
                <a:latin typeface="Arial"/>
                <a:cs typeface="Arial"/>
              </a:rPr>
              <a:t>Panel</a:t>
            </a:r>
            <a:r>
              <a:rPr sz="2400" spc="-20" dirty="0" smtClean="0">
                <a:solidFill>
                  <a:srgbClr val="4B4A41"/>
                </a:solidFill>
                <a:latin typeface="Arial"/>
                <a:cs typeface="Arial"/>
              </a:rPr>
              <a:t> </a:t>
            </a:r>
            <a:r>
              <a:rPr sz="2400" spc="10" dirty="0">
                <a:solidFill>
                  <a:srgbClr val="4B4A41"/>
                </a:solidFill>
                <a:latin typeface="Arial"/>
                <a:cs typeface="Arial"/>
              </a:rPr>
              <a:t>should </a:t>
            </a:r>
            <a:r>
              <a:rPr sz="2400" spc="-15" dirty="0">
                <a:solidFill>
                  <a:srgbClr val="4B4A41"/>
                </a:solidFill>
                <a:latin typeface="Arial"/>
                <a:cs typeface="Arial"/>
              </a:rPr>
              <a:t>ensu</a:t>
            </a:r>
            <a:r>
              <a:rPr sz="2400" spc="-60" dirty="0">
                <a:solidFill>
                  <a:srgbClr val="4B4A41"/>
                </a:solidFill>
                <a:latin typeface="Arial"/>
                <a:cs typeface="Arial"/>
              </a:rPr>
              <a:t>re</a:t>
            </a:r>
            <a:r>
              <a:rPr sz="2400" dirty="0">
                <a:solidFill>
                  <a:srgbClr val="4B4A41"/>
                </a:solidFill>
                <a:latin typeface="Arial"/>
                <a:cs typeface="Arial"/>
              </a:rPr>
              <a:t> </a:t>
            </a:r>
            <a:r>
              <a:rPr sz="2400" spc="30" dirty="0">
                <a:solidFill>
                  <a:srgbClr val="4B4A41"/>
                </a:solidFill>
                <a:latin typeface="Arial"/>
                <a:cs typeface="Arial"/>
              </a:rPr>
              <a:t>that</a:t>
            </a:r>
            <a:r>
              <a:rPr sz="2400" dirty="0">
                <a:solidFill>
                  <a:srgbClr val="4B4A41"/>
                </a:solidFill>
                <a:latin typeface="Arial"/>
                <a:cs typeface="Arial"/>
              </a:rPr>
              <a:t> </a:t>
            </a:r>
            <a:r>
              <a:rPr sz="2400" spc="-15" dirty="0">
                <a:solidFill>
                  <a:srgbClr val="4B4A41"/>
                </a:solidFill>
                <a:latin typeface="Arial"/>
                <a:cs typeface="Arial"/>
              </a:rPr>
              <a:t>hearings</a:t>
            </a:r>
            <a:r>
              <a:rPr sz="2400" dirty="0">
                <a:solidFill>
                  <a:srgbClr val="4B4A41"/>
                </a:solidFill>
                <a:latin typeface="Arial"/>
                <a:cs typeface="Arial"/>
              </a:rPr>
              <a:t> </a:t>
            </a:r>
            <a:r>
              <a:rPr sz="2400" spc="-45" dirty="0">
                <a:solidFill>
                  <a:srgbClr val="4B4A41"/>
                </a:solidFill>
                <a:latin typeface="Arial"/>
                <a:cs typeface="Arial"/>
              </a:rPr>
              <a:t>a</a:t>
            </a:r>
            <a:r>
              <a:rPr sz="2400" spc="-80" dirty="0">
                <a:solidFill>
                  <a:srgbClr val="4B4A41"/>
                </a:solidFill>
                <a:latin typeface="Arial"/>
                <a:cs typeface="Arial"/>
              </a:rPr>
              <a:t>r</a:t>
            </a:r>
            <a:r>
              <a:rPr sz="2400" spc="-60" dirty="0">
                <a:solidFill>
                  <a:srgbClr val="4B4A41"/>
                </a:solidFill>
                <a:latin typeface="Arial"/>
                <a:cs typeface="Arial"/>
              </a:rPr>
              <a:t>e</a:t>
            </a:r>
            <a:r>
              <a:rPr sz="2400" dirty="0">
                <a:solidFill>
                  <a:srgbClr val="4B4A41"/>
                </a:solidFill>
                <a:latin typeface="Arial"/>
                <a:cs typeface="Arial"/>
              </a:rPr>
              <a:t> </a:t>
            </a:r>
            <a:r>
              <a:rPr sz="2400" spc="40" dirty="0">
                <a:solidFill>
                  <a:srgbClr val="4B4A41"/>
                </a:solidFill>
                <a:latin typeface="Arial"/>
                <a:cs typeface="Arial"/>
              </a:rPr>
              <a:t>conducted</a:t>
            </a:r>
            <a:r>
              <a:rPr sz="2400" spc="20" dirty="0">
                <a:solidFill>
                  <a:srgbClr val="4B4A41"/>
                </a:solidFill>
                <a:latin typeface="Arial"/>
                <a:cs typeface="Arial"/>
              </a:rPr>
              <a:t> </a:t>
            </a:r>
            <a:r>
              <a:rPr sz="2400" dirty="0">
                <a:solidFill>
                  <a:srgbClr val="4B4A41"/>
                </a:solidFill>
                <a:latin typeface="Arial"/>
                <a:cs typeface="Arial"/>
              </a:rPr>
              <a:t>in </a:t>
            </a:r>
            <a:r>
              <a:rPr sz="2400" spc="-60" dirty="0">
                <a:solidFill>
                  <a:srgbClr val="4B4A41"/>
                </a:solidFill>
                <a:latin typeface="Arial"/>
                <a:cs typeface="Arial"/>
              </a:rPr>
              <a:t>a</a:t>
            </a:r>
            <a:r>
              <a:rPr sz="2400" dirty="0">
                <a:solidFill>
                  <a:srgbClr val="4B4A41"/>
                </a:solidFill>
                <a:latin typeface="Arial"/>
                <a:cs typeface="Arial"/>
              </a:rPr>
              <a:t> </a:t>
            </a:r>
            <a:r>
              <a:rPr sz="2400" spc="-15" dirty="0">
                <a:solidFill>
                  <a:srgbClr val="4B4A41"/>
                </a:solidFill>
                <a:latin typeface="Arial"/>
                <a:cs typeface="Arial"/>
              </a:rPr>
              <a:t>manner</a:t>
            </a:r>
            <a:r>
              <a:rPr sz="2400" dirty="0">
                <a:solidFill>
                  <a:srgbClr val="4B4A41"/>
                </a:solidFill>
                <a:latin typeface="Arial"/>
                <a:cs typeface="Arial"/>
              </a:rPr>
              <a:t> </a:t>
            </a:r>
            <a:r>
              <a:rPr sz="2400" spc="30" dirty="0">
                <a:solidFill>
                  <a:srgbClr val="4B4A41"/>
                </a:solidFill>
                <a:latin typeface="Arial"/>
                <a:cs typeface="Arial"/>
              </a:rPr>
              <a:t>that</a:t>
            </a:r>
            <a:r>
              <a:rPr sz="2400" dirty="0">
                <a:solidFill>
                  <a:srgbClr val="4B4A41"/>
                </a:solidFill>
                <a:latin typeface="Arial"/>
                <a:cs typeface="Arial"/>
              </a:rPr>
              <a:t> </a:t>
            </a:r>
            <a:r>
              <a:rPr sz="2400" spc="10" dirty="0">
                <a:solidFill>
                  <a:srgbClr val="4B4A41"/>
                </a:solidFill>
                <a:latin typeface="Arial"/>
                <a:cs typeface="Arial"/>
              </a:rPr>
              <a:t>does</a:t>
            </a:r>
            <a:r>
              <a:rPr sz="2400" dirty="0">
                <a:solidFill>
                  <a:srgbClr val="4B4A41"/>
                </a:solidFill>
                <a:latin typeface="Arial"/>
                <a:cs typeface="Arial"/>
              </a:rPr>
              <a:t> </a:t>
            </a:r>
            <a:r>
              <a:rPr sz="2400" spc="35" dirty="0">
                <a:solidFill>
                  <a:srgbClr val="4B4A41"/>
                </a:solidFill>
                <a:latin typeface="Arial"/>
                <a:cs typeface="Arial"/>
              </a:rPr>
              <a:t>not</a:t>
            </a:r>
            <a:r>
              <a:rPr sz="2400" dirty="0">
                <a:solidFill>
                  <a:srgbClr val="4B4A41"/>
                </a:solidFill>
                <a:latin typeface="Arial"/>
                <a:cs typeface="Arial"/>
              </a:rPr>
              <a:t> </a:t>
            </a:r>
            <a:r>
              <a:rPr sz="2400" spc="30" dirty="0">
                <a:solidFill>
                  <a:srgbClr val="4B4A41"/>
                </a:solidFill>
                <a:latin typeface="Arial"/>
                <a:cs typeface="Arial"/>
              </a:rPr>
              <a:t>inflict</a:t>
            </a:r>
            <a:r>
              <a:rPr sz="2400" dirty="0">
                <a:solidFill>
                  <a:srgbClr val="4B4A41"/>
                </a:solidFill>
                <a:latin typeface="Arial"/>
                <a:cs typeface="Arial"/>
              </a:rPr>
              <a:t> </a:t>
            </a:r>
            <a:r>
              <a:rPr sz="2400" spc="20" dirty="0">
                <a:solidFill>
                  <a:srgbClr val="4B4A41"/>
                </a:solidFill>
                <a:latin typeface="Arial"/>
                <a:cs typeface="Arial"/>
              </a:rPr>
              <a:t>additional</a:t>
            </a:r>
            <a:r>
              <a:rPr sz="2400" dirty="0">
                <a:solidFill>
                  <a:srgbClr val="4B4A41"/>
                </a:solidFill>
                <a:latin typeface="Arial"/>
                <a:cs typeface="Arial"/>
              </a:rPr>
              <a:t> trauma </a:t>
            </a:r>
            <a:r>
              <a:rPr lang="en-US" sz="2400" spc="10" dirty="0">
                <a:solidFill>
                  <a:srgbClr val="4B4A41"/>
                </a:solidFill>
                <a:latin typeface="Arial"/>
                <a:cs typeface="Arial"/>
              </a:rPr>
              <a:t>(secondary </a:t>
            </a:r>
            <a:r>
              <a:rPr lang="en-US" sz="2400" spc="10" dirty="0" smtClean="0">
                <a:solidFill>
                  <a:srgbClr val="4B4A41"/>
                </a:solidFill>
                <a:latin typeface="Arial"/>
                <a:cs typeface="Arial"/>
              </a:rPr>
              <a:t>victimization</a:t>
            </a:r>
            <a:r>
              <a:rPr lang="en-US" sz="2400" spc="10" dirty="0">
                <a:solidFill>
                  <a:srgbClr val="4B4A41"/>
                </a:solidFill>
                <a:latin typeface="Arial"/>
                <a:cs typeface="Arial"/>
              </a:rPr>
              <a:t>) </a:t>
            </a:r>
            <a:r>
              <a:rPr sz="2400" spc="10" dirty="0" smtClean="0">
                <a:solidFill>
                  <a:srgbClr val="4B4A41"/>
                </a:solidFill>
                <a:latin typeface="Arial"/>
                <a:cs typeface="Arial"/>
              </a:rPr>
              <a:t>on </a:t>
            </a:r>
            <a:r>
              <a:rPr sz="2400" spc="10" dirty="0">
                <a:solidFill>
                  <a:srgbClr val="4B4A41"/>
                </a:solidFill>
                <a:latin typeface="Arial"/>
                <a:cs typeface="Arial"/>
              </a:rPr>
              <a:t>the</a:t>
            </a:r>
            <a:r>
              <a:rPr sz="2400" dirty="0">
                <a:solidFill>
                  <a:srgbClr val="4B4A41"/>
                </a:solidFill>
                <a:latin typeface="Arial"/>
                <a:cs typeface="Arial"/>
              </a:rPr>
              <a:t> </a:t>
            </a:r>
            <a:r>
              <a:rPr sz="2400" spc="10" dirty="0" smtClean="0">
                <a:solidFill>
                  <a:srgbClr val="4B4A41"/>
                </a:solidFill>
                <a:latin typeface="Arial"/>
                <a:cs typeface="Arial"/>
              </a:rPr>
              <a:t>complainant.</a:t>
            </a:r>
            <a:endParaRPr sz="2400" dirty="0">
              <a:latin typeface="Arial"/>
              <a:cs typeface="Arial"/>
            </a:endParaRPr>
          </a:p>
          <a:p>
            <a:pPr>
              <a:lnSpc>
                <a:spcPct val="100000"/>
              </a:lnSpc>
              <a:spcBef>
                <a:spcPts val="12"/>
              </a:spcBef>
            </a:pPr>
            <a:endParaRPr sz="2400" dirty="0">
              <a:latin typeface="Times New Roman"/>
              <a:cs typeface="Times New Roman"/>
            </a:endParaRPr>
          </a:p>
          <a:p>
            <a:pPr marL="355600" marR="237490" indent="-342900">
              <a:lnSpc>
                <a:spcPts val="3080"/>
              </a:lnSpc>
              <a:buClr>
                <a:srgbClr val="4B4A41"/>
              </a:buClr>
              <a:buFont typeface="Arial"/>
              <a:buChar char="•"/>
              <a:tabLst>
                <a:tab pos="355600" algn="l"/>
              </a:tabLst>
            </a:pPr>
            <a:r>
              <a:rPr sz="2400" spc="10" dirty="0">
                <a:solidFill>
                  <a:srgbClr val="4B4A41"/>
                </a:solidFill>
                <a:latin typeface="Arial"/>
                <a:cs typeface="Arial"/>
              </a:rPr>
              <a:t>Allow complainants </a:t>
            </a:r>
            <a:r>
              <a:rPr sz="2400" spc="65" dirty="0">
                <a:solidFill>
                  <a:srgbClr val="4B4A41"/>
                </a:solidFill>
                <a:latin typeface="Arial"/>
                <a:cs typeface="Arial"/>
              </a:rPr>
              <a:t>to </a:t>
            </a:r>
            <a:r>
              <a:rPr sz="2400" spc="55" dirty="0">
                <a:solidFill>
                  <a:srgbClr val="4B4A41"/>
                </a:solidFill>
                <a:latin typeface="Arial"/>
                <a:cs typeface="Arial"/>
              </a:rPr>
              <a:t>p</a:t>
            </a:r>
            <a:r>
              <a:rPr sz="2400" spc="-20" dirty="0">
                <a:solidFill>
                  <a:srgbClr val="4B4A41"/>
                </a:solidFill>
                <a:latin typeface="Arial"/>
                <a:cs typeface="Arial"/>
              </a:rPr>
              <a:t>r</a:t>
            </a:r>
            <a:r>
              <a:rPr sz="2400" spc="10" dirty="0">
                <a:solidFill>
                  <a:srgbClr val="4B4A41"/>
                </a:solidFill>
                <a:latin typeface="Arial"/>
                <a:cs typeface="Arial"/>
              </a:rPr>
              <a:t>ovide</a:t>
            </a:r>
            <a:r>
              <a:rPr sz="2400" dirty="0">
                <a:solidFill>
                  <a:srgbClr val="4B4A41"/>
                </a:solidFill>
                <a:latin typeface="Arial"/>
                <a:cs typeface="Arial"/>
              </a:rPr>
              <a:t> </a:t>
            </a:r>
            <a:r>
              <a:rPr sz="2400" spc="10" dirty="0">
                <a:solidFill>
                  <a:srgbClr val="4B4A41"/>
                </a:solidFill>
                <a:latin typeface="Arial"/>
                <a:cs typeface="Arial"/>
              </a:rPr>
              <a:t>information</a:t>
            </a:r>
            <a:r>
              <a:rPr sz="2400" dirty="0">
                <a:solidFill>
                  <a:srgbClr val="4B4A41"/>
                </a:solidFill>
                <a:latin typeface="Arial"/>
                <a:cs typeface="Arial"/>
              </a:rPr>
              <a:t> </a:t>
            </a:r>
            <a:r>
              <a:rPr sz="2400" spc="10" dirty="0">
                <a:solidFill>
                  <a:srgbClr val="4B4A41"/>
                </a:solidFill>
                <a:latin typeface="Arial"/>
                <a:cs typeface="Arial"/>
              </a:rPr>
              <a:t>on</a:t>
            </a:r>
            <a:r>
              <a:rPr sz="2400" dirty="0">
                <a:solidFill>
                  <a:srgbClr val="4B4A41"/>
                </a:solidFill>
                <a:latin typeface="Arial"/>
                <a:cs typeface="Arial"/>
              </a:rPr>
              <a:t> </a:t>
            </a:r>
            <a:r>
              <a:rPr sz="2400" spc="30" dirty="0">
                <a:solidFill>
                  <a:srgbClr val="4B4A41"/>
                </a:solidFill>
                <a:latin typeface="Arial"/>
                <a:cs typeface="Arial"/>
              </a:rPr>
              <a:t>how</a:t>
            </a:r>
            <a:r>
              <a:rPr sz="2400" spc="10" dirty="0">
                <a:solidFill>
                  <a:srgbClr val="4B4A41"/>
                </a:solidFill>
                <a:latin typeface="Arial"/>
                <a:cs typeface="Arial"/>
              </a:rPr>
              <a:t> the</a:t>
            </a:r>
            <a:r>
              <a:rPr sz="2400" dirty="0">
                <a:solidFill>
                  <a:srgbClr val="4B4A41"/>
                </a:solidFill>
                <a:latin typeface="Arial"/>
                <a:cs typeface="Arial"/>
              </a:rPr>
              <a:t> </a:t>
            </a:r>
            <a:r>
              <a:rPr sz="2400" spc="-50" dirty="0">
                <a:solidFill>
                  <a:srgbClr val="4B4A41"/>
                </a:solidFill>
                <a:latin typeface="Arial"/>
                <a:cs typeface="Arial"/>
              </a:rPr>
              <a:t>r</a:t>
            </a:r>
            <a:r>
              <a:rPr sz="2400" spc="25" dirty="0">
                <a:solidFill>
                  <a:srgbClr val="4B4A41"/>
                </a:solidFill>
                <a:latin typeface="Arial"/>
                <a:cs typeface="Arial"/>
              </a:rPr>
              <a:t>eported</a:t>
            </a:r>
            <a:r>
              <a:rPr sz="2400" dirty="0">
                <a:solidFill>
                  <a:srgbClr val="4B4A41"/>
                </a:solidFill>
                <a:latin typeface="Arial"/>
                <a:cs typeface="Arial"/>
              </a:rPr>
              <a:t> </a:t>
            </a:r>
            <a:r>
              <a:rPr sz="2400" spc="50" dirty="0">
                <a:solidFill>
                  <a:srgbClr val="4B4A41"/>
                </a:solidFill>
                <a:latin typeface="Arial"/>
                <a:cs typeface="Arial"/>
              </a:rPr>
              <a:t>conduct</a:t>
            </a:r>
            <a:r>
              <a:rPr sz="2400" dirty="0">
                <a:solidFill>
                  <a:srgbClr val="4B4A41"/>
                </a:solidFill>
                <a:latin typeface="Arial"/>
                <a:cs typeface="Arial"/>
              </a:rPr>
              <a:t> </a:t>
            </a:r>
            <a:r>
              <a:rPr sz="2400" spc="35" dirty="0">
                <a:solidFill>
                  <a:srgbClr val="4B4A41"/>
                </a:solidFill>
                <a:latin typeface="Arial"/>
                <a:cs typeface="Arial"/>
              </a:rPr>
              <a:t>impacted</a:t>
            </a:r>
            <a:r>
              <a:rPr sz="2400" dirty="0">
                <a:solidFill>
                  <a:srgbClr val="4B4A41"/>
                </a:solidFill>
                <a:latin typeface="Arial"/>
                <a:cs typeface="Arial"/>
              </a:rPr>
              <a:t> </a:t>
            </a:r>
            <a:r>
              <a:rPr sz="2400" spc="10" dirty="0">
                <a:solidFill>
                  <a:srgbClr val="4B4A41"/>
                </a:solidFill>
                <a:latin typeface="Arial"/>
                <a:cs typeface="Arial"/>
              </a:rPr>
              <a:t>them.</a:t>
            </a:r>
            <a:endParaRPr sz="2400" dirty="0">
              <a:latin typeface="Arial"/>
              <a:cs typeface="Arial"/>
            </a:endParaRPr>
          </a:p>
          <a:p>
            <a:pPr marL="355600" indent="-342900">
              <a:lnSpc>
                <a:spcPct val="100000"/>
              </a:lnSpc>
              <a:spcBef>
                <a:spcPts val="505"/>
              </a:spcBef>
              <a:buClr>
                <a:srgbClr val="4B4A41"/>
              </a:buClr>
              <a:buFont typeface="Arial"/>
              <a:buChar char="•"/>
              <a:tabLst>
                <a:tab pos="355600" algn="l"/>
              </a:tabLst>
            </a:pPr>
            <a:r>
              <a:rPr sz="2400" spc="-105" dirty="0">
                <a:solidFill>
                  <a:srgbClr val="4B4A41"/>
                </a:solidFill>
                <a:latin typeface="Arial"/>
                <a:cs typeface="Arial"/>
              </a:rPr>
              <a:t>A</a:t>
            </a:r>
            <a:r>
              <a:rPr sz="2400" spc="40" dirty="0">
                <a:solidFill>
                  <a:srgbClr val="4B4A41"/>
                </a:solidFill>
                <a:latin typeface="Arial"/>
                <a:cs typeface="Arial"/>
              </a:rPr>
              <a:t>void-victim</a:t>
            </a:r>
            <a:r>
              <a:rPr sz="2400" dirty="0">
                <a:solidFill>
                  <a:srgbClr val="4B4A41"/>
                </a:solidFill>
                <a:latin typeface="Arial"/>
                <a:cs typeface="Arial"/>
              </a:rPr>
              <a:t> </a:t>
            </a:r>
            <a:r>
              <a:rPr sz="2400" spc="10" dirty="0">
                <a:solidFill>
                  <a:srgbClr val="4B4A41"/>
                </a:solidFill>
                <a:latin typeface="Arial"/>
                <a:cs typeface="Arial"/>
              </a:rPr>
              <a:t>blaming</a:t>
            </a:r>
            <a:r>
              <a:rPr sz="2400" dirty="0">
                <a:solidFill>
                  <a:srgbClr val="4B4A41"/>
                </a:solidFill>
                <a:latin typeface="Arial"/>
                <a:cs typeface="Arial"/>
              </a:rPr>
              <a:t> </a:t>
            </a:r>
            <a:r>
              <a:rPr sz="2400" spc="10" dirty="0">
                <a:solidFill>
                  <a:srgbClr val="4B4A41"/>
                </a:solidFill>
                <a:latin typeface="Arial"/>
                <a:cs typeface="Arial"/>
              </a:rPr>
              <a:t>questions.</a:t>
            </a:r>
            <a:endParaRPr sz="2400" dirty="0">
              <a:latin typeface="Arial"/>
              <a:cs typeface="Arial"/>
            </a:endParaRPr>
          </a:p>
          <a:p>
            <a:pPr marL="355600" indent="-342900">
              <a:lnSpc>
                <a:spcPct val="100000"/>
              </a:lnSpc>
              <a:spcBef>
                <a:spcPts val="680"/>
              </a:spcBef>
              <a:buClr>
                <a:srgbClr val="4B4A41"/>
              </a:buClr>
              <a:buFont typeface="Arial"/>
              <a:buChar char="•"/>
              <a:tabLst>
                <a:tab pos="355600" algn="l"/>
              </a:tabLst>
            </a:pPr>
            <a:r>
              <a:rPr sz="2400" dirty="0">
                <a:solidFill>
                  <a:srgbClr val="4B4A41"/>
                </a:solidFill>
                <a:latin typeface="Arial"/>
                <a:cs typeface="Arial"/>
              </a:rPr>
              <a:t>Maintain </a:t>
            </a:r>
            <a:r>
              <a:rPr sz="2400" spc="-15" dirty="0">
                <a:solidFill>
                  <a:srgbClr val="4B4A41"/>
                </a:solidFill>
                <a:latin typeface="Arial"/>
                <a:cs typeface="Arial"/>
              </a:rPr>
              <a:t>hearing </a:t>
            </a:r>
            <a:r>
              <a:rPr sz="2400" spc="25" dirty="0">
                <a:solidFill>
                  <a:srgbClr val="4B4A41"/>
                </a:solidFill>
                <a:latin typeface="Arial"/>
                <a:cs typeface="Arial"/>
              </a:rPr>
              <a:t>decorum.</a:t>
            </a:r>
            <a:endParaRPr sz="2400" dirty="0">
              <a:latin typeface="Arial"/>
              <a:cs typeface="Arial"/>
            </a:endParaRPr>
          </a:p>
        </p:txBody>
      </p:sp>
      <p:sp>
        <p:nvSpPr>
          <p:cNvPr id="2" name="Date Placeholder 1"/>
          <p:cNvSpPr>
            <a:spLocks noGrp="1"/>
          </p:cNvSpPr>
          <p:nvPr>
            <p:ph type="dt" sz="half" idx="10"/>
          </p:nvPr>
        </p:nvSpPr>
        <p:spPr/>
        <p:txBody>
          <a:bodyPr/>
          <a:lstStyle/>
          <a:p>
            <a:fld id="{59940371-3BDA-4363-A8EA-DEC937143AC2}" type="datetime1">
              <a:rPr lang="en-US" smtClean="0"/>
              <a:t>11/1/2023</a:t>
            </a:fld>
            <a:endParaRPr lang="en-US" dirty="0"/>
          </a:p>
        </p:txBody>
      </p:sp>
    </p:spTree>
    <p:extLst>
      <p:ext uri="{BB962C8B-B14F-4D97-AF65-F5344CB8AC3E}">
        <p14:creationId xmlns:p14="http://schemas.microsoft.com/office/powerpoint/2010/main" val="1460977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idx="1"/>
          </p:nvPr>
        </p:nvSpPr>
        <p:spPr>
          <a:xfrm>
            <a:off x="228600" y="0"/>
            <a:ext cx="8229600" cy="1034396"/>
          </a:xfrm>
          <a:prstGeom prst="rect">
            <a:avLst/>
          </a:prstGeom>
        </p:spPr>
        <p:txBody>
          <a:bodyPr vert="horz" wrap="square" lIns="0" tIns="353832" rIns="0" bIns="0" rtlCol="0">
            <a:spAutoFit/>
          </a:bodyPr>
          <a:lstStyle/>
          <a:p>
            <a:pPr marL="0" indent="0" algn="ctr">
              <a:lnSpc>
                <a:spcPct val="100000"/>
              </a:lnSpc>
              <a:buNone/>
            </a:pPr>
            <a:r>
              <a:rPr sz="4400" u="sng" spc="-75" dirty="0"/>
              <a:t>The </a:t>
            </a:r>
            <a:r>
              <a:rPr sz="4400" u="sng" spc="-20" dirty="0"/>
              <a:t>Hearing </a:t>
            </a:r>
            <a:r>
              <a:rPr sz="4400" u="sng" spc="-45" dirty="0"/>
              <a:t>P</a:t>
            </a:r>
            <a:r>
              <a:rPr sz="4400" u="sng" spc="-85" dirty="0"/>
              <a:t>r</a:t>
            </a:r>
            <a:r>
              <a:rPr sz="4400" u="sng" spc="15" dirty="0"/>
              <a:t>ocess</a:t>
            </a:r>
            <a:endParaRPr sz="4400" u="sng" dirty="0"/>
          </a:p>
        </p:txBody>
      </p:sp>
      <p:sp>
        <p:nvSpPr>
          <p:cNvPr id="2" name="Rectangle 1"/>
          <p:cNvSpPr/>
          <p:nvPr/>
        </p:nvSpPr>
        <p:spPr>
          <a:xfrm>
            <a:off x="914400" y="1752600"/>
            <a:ext cx="6934200" cy="3458896"/>
          </a:xfrm>
          <a:prstGeom prst="rect">
            <a:avLst/>
          </a:prstGeom>
        </p:spPr>
        <p:txBody>
          <a:bodyPr wrap="square">
            <a:sp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Uncomfortable questions, inferences, suggestions may come up – it is your responsibility to ask questions that you feel you need to know the answer to in order to make a </a:t>
            </a:r>
            <a:r>
              <a:rPr lang="en-US" sz="2400" dirty="0" smtClean="0">
                <a:latin typeface="Calibri" panose="020F0502020204030204" pitchFamily="34" charset="0"/>
                <a:ea typeface="Calibri" panose="020F0502020204030204" pitchFamily="34" charset="0"/>
                <a:cs typeface="Times New Roman" panose="02020603050405020304" pitchFamily="18" charset="0"/>
              </a:rPr>
              <a:t>decision</a:t>
            </a:r>
          </a:p>
          <a:p>
            <a:pPr marR="0" lvl="0">
              <a:lnSpc>
                <a:spcPct val="107000"/>
              </a:lnSpc>
              <a:spcBef>
                <a:spcPts val="0"/>
              </a:spcBef>
              <a:spcAft>
                <a:spcPts val="800"/>
              </a:spcAft>
              <a:tabLst>
                <a:tab pos="457200" algn="l"/>
              </a:tabLs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smtClean="0">
                <a:latin typeface="Calibri" panose="020F0502020204030204" pitchFamily="34" charset="0"/>
                <a:ea typeface="Calibri" panose="020F0502020204030204" pitchFamily="34" charset="0"/>
                <a:cs typeface="Times New Roman" panose="02020603050405020304" pitchFamily="18" charset="0"/>
              </a:rPr>
              <a:t>Advocates (through complainant or respondent) </a:t>
            </a:r>
            <a:r>
              <a:rPr lang="en-US" sz="2400" dirty="0">
                <a:latin typeface="Calibri" panose="020F0502020204030204" pitchFamily="34" charset="0"/>
                <a:ea typeface="Calibri" panose="020F0502020204030204" pitchFamily="34" charset="0"/>
                <a:cs typeface="Times New Roman" panose="02020603050405020304" pitchFamily="18" charset="0"/>
              </a:rPr>
              <a:t>and </a:t>
            </a:r>
            <a:r>
              <a:rPr lang="en-US" sz="2400" dirty="0" smtClean="0">
                <a:latin typeface="Calibri" panose="020F0502020204030204" pitchFamily="34" charset="0"/>
                <a:ea typeface="Calibri" panose="020F0502020204030204" pitchFamily="34" charset="0"/>
                <a:cs typeface="Times New Roman" panose="02020603050405020304" pitchFamily="18" charset="0"/>
              </a:rPr>
              <a:t>University presenter </a:t>
            </a:r>
            <a:r>
              <a:rPr lang="en-US" sz="2400" dirty="0">
                <a:latin typeface="Calibri" panose="020F0502020204030204" pitchFamily="34" charset="0"/>
                <a:ea typeface="Calibri" panose="020F0502020204030204" pitchFamily="34" charset="0"/>
                <a:cs typeface="Times New Roman" panose="02020603050405020304" pitchFamily="18" charset="0"/>
              </a:rPr>
              <a:t>ask questions they feel are important for panel to hear the answer 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CE3835A3-D2FD-441C-9799-96EE62E7FF47}" type="datetime1">
              <a:rPr lang="en-US" smtClean="0"/>
              <a:t>11/1/2023</a:t>
            </a:fld>
            <a:endParaRPr lang="en-US" dirty="0"/>
          </a:p>
        </p:txBody>
      </p:sp>
    </p:spTree>
    <p:extLst>
      <p:ext uri="{BB962C8B-B14F-4D97-AF65-F5344CB8AC3E}">
        <p14:creationId xmlns:p14="http://schemas.microsoft.com/office/powerpoint/2010/main" val="2463132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4754563"/>
          </a:xfrm>
        </p:spPr>
        <p:txBody>
          <a:bodyPr>
            <a:normAutofit lnSpcReduction="10000"/>
          </a:bodyPr>
          <a:lstStyle/>
          <a:p>
            <a:r>
              <a:rPr lang="en-US" dirty="0" smtClean="0"/>
              <a:t>Any potential violation of the University’s Student Conduct Code will </a:t>
            </a:r>
            <a:r>
              <a:rPr lang="en-US" dirty="0"/>
              <a:t>be addressed separately from the sexual violence </a:t>
            </a:r>
            <a:r>
              <a:rPr lang="en-US" dirty="0" smtClean="0"/>
              <a:t>allegation.</a:t>
            </a:r>
          </a:p>
          <a:p>
            <a:pPr marL="0" indent="0">
              <a:buNone/>
            </a:pPr>
            <a:endParaRPr lang="en-US" dirty="0" smtClean="0"/>
          </a:p>
          <a:p>
            <a:r>
              <a:rPr lang="en-US" b="1" dirty="0"/>
              <a:t>T</a:t>
            </a:r>
            <a:r>
              <a:rPr lang="en-US" b="1" dirty="0" smtClean="0"/>
              <a:t>he </a:t>
            </a:r>
            <a:r>
              <a:rPr lang="en-US" b="1" dirty="0"/>
              <a:t>use of alcohol or drugs never makes the victim at fault for sexual violence</a:t>
            </a:r>
            <a:r>
              <a:rPr lang="en-US" b="1" dirty="0" smtClean="0"/>
              <a:t>.</a:t>
            </a:r>
          </a:p>
          <a:p>
            <a:pPr marL="0" indent="0">
              <a:buNone/>
            </a:pPr>
            <a:r>
              <a:rPr lang="en-US" dirty="0" smtClean="0"/>
              <a:t> </a:t>
            </a:r>
          </a:p>
          <a:p>
            <a:r>
              <a:rPr lang="en-US" dirty="0" smtClean="0"/>
              <a:t>The use of alcohol or drugs is NO EXCUSE for perpetrating of an act sexual violence. </a:t>
            </a:r>
          </a:p>
          <a:p>
            <a:pPr marL="114300" indent="0">
              <a:buNone/>
            </a:pPr>
            <a:endParaRPr lang="en-US" dirty="0"/>
          </a:p>
          <a:p>
            <a:endParaRPr lang="en-US" sz="2400" dirty="0" smtClean="0"/>
          </a:p>
        </p:txBody>
      </p:sp>
      <p:sp>
        <p:nvSpPr>
          <p:cNvPr id="6" name="object 3"/>
          <p:cNvSpPr txBox="1">
            <a:spLocks noGrp="1"/>
          </p:cNvSpPr>
          <p:nvPr>
            <p:ph type="title"/>
          </p:nvPr>
        </p:nvSpPr>
        <p:spPr>
          <a:xfrm>
            <a:off x="457200" y="54357"/>
            <a:ext cx="8229600" cy="1034396"/>
          </a:xfrm>
          <a:prstGeom prst="rect">
            <a:avLst/>
          </a:prstGeom>
        </p:spPr>
        <p:txBody>
          <a:bodyPr vert="horz" wrap="square" lIns="0" tIns="353832" rIns="0" bIns="0" rtlCol="0">
            <a:spAutoFit/>
          </a:bodyPr>
          <a:lstStyle/>
          <a:p>
            <a:pPr marL="0" indent="0" algn="ctr">
              <a:lnSpc>
                <a:spcPct val="100000"/>
              </a:lnSpc>
              <a:buNone/>
            </a:pPr>
            <a:r>
              <a:rPr sz="4400" u="sng" spc="-75" dirty="0"/>
              <a:t>The </a:t>
            </a:r>
            <a:r>
              <a:rPr sz="4400" u="sng" spc="-20" dirty="0"/>
              <a:t>Hearing </a:t>
            </a:r>
            <a:r>
              <a:rPr sz="4400" u="sng" spc="-45" dirty="0"/>
              <a:t>P</a:t>
            </a:r>
            <a:r>
              <a:rPr sz="4400" u="sng" spc="-85" dirty="0"/>
              <a:t>r</a:t>
            </a:r>
            <a:r>
              <a:rPr sz="4400" u="sng" spc="15" dirty="0"/>
              <a:t>ocess</a:t>
            </a:r>
            <a:endParaRPr sz="4400" u="sng" dirty="0"/>
          </a:p>
        </p:txBody>
      </p:sp>
      <p:sp>
        <p:nvSpPr>
          <p:cNvPr id="2" name="Date Placeholder 1"/>
          <p:cNvSpPr>
            <a:spLocks noGrp="1"/>
          </p:cNvSpPr>
          <p:nvPr>
            <p:ph type="dt" sz="half" idx="10"/>
          </p:nvPr>
        </p:nvSpPr>
        <p:spPr/>
        <p:txBody>
          <a:bodyPr/>
          <a:lstStyle/>
          <a:p>
            <a:fld id="{5E0C1EAE-1CA8-462E-8ACC-F00332367ED9}" type="datetime1">
              <a:rPr lang="en-US" smtClean="0"/>
              <a:t>11/1/2023</a:t>
            </a:fld>
            <a:endParaRPr lang="en-US" dirty="0"/>
          </a:p>
        </p:txBody>
      </p:sp>
    </p:spTree>
    <p:extLst>
      <p:ext uri="{BB962C8B-B14F-4D97-AF65-F5344CB8AC3E}">
        <p14:creationId xmlns:p14="http://schemas.microsoft.com/office/powerpoint/2010/main" val="1305412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smtClean="0"/>
              <a:t>During Questioning</a:t>
            </a:r>
            <a:endParaRPr lang="en-US" sz="3600" b="1" u="sng" dirty="0"/>
          </a:p>
        </p:txBody>
      </p:sp>
      <p:sp>
        <p:nvSpPr>
          <p:cNvPr id="10" name="Content Placeholder 9"/>
          <p:cNvSpPr>
            <a:spLocks noGrp="1"/>
          </p:cNvSpPr>
          <p:nvPr>
            <p:ph sz="half" idx="1"/>
          </p:nvPr>
        </p:nvSpPr>
        <p:spPr>
          <a:xfrm>
            <a:off x="457200" y="1295401"/>
            <a:ext cx="8229600" cy="4830763"/>
          </a:xfrm>
        </p:spPr>
        <p:txBody>
          <a:bodyPr>
            <a:normAutofit/>
          </a:bodyPr>
          <a:lstStyle/>
          <a:p>
            <a:endParaRPr lang="en-US" dirty="0"/>
          </a:p>
          <a:p>
            <a:r>
              <a:rPr lang="en-US" dirty="0"/>
              <a:t>Do not appear to take sides </a:t>
            </a:r>
          </a:p>
          <a:p>
            <a:r>
              <a:rPr lang="en-US" dirty="0" smtClean="0"/>
              <a:t>Use </a:t>
            </a:r>
            <a:r>
              <a:rPr lang="en-US" dirty="0"/>
              <a:t>impartial language </a:t>
            </a:r>
          </a:p>
          <a:p>
            <a:r>
              <a:rPr lang="en-US" dirty="0"/>
              <a:t>He/she may be defensive </a:t>
            </a:r>
            <a:endParaRPr lang="en-US" dirty="0" smtClean="0"/>
          </a:p>
          <a:p>
            <a:r>
              <a:rPr lang="en-US" dirty="0" smtClean="0"/>
              <a:t>Memory </a:t>
            </a:r>
            <a:r>
              <a:rPr lang="en-US" dirty="0"/>
              <a:t>may be impaired by </a:t>
            </a:r>
            <a:r>
              <a:rPr lang="en-US" dirty="0" smtClean="0"/>
              <a:t>alcohol</a:t>
            </a:r>
          </a:p>
          <a:p>
            <a:r>
              <a:rPr lang="en-US" dirty="0" smtClean="0"/>
              <a:t>Be sensitive to secondary traumatization, but ask the tough questions </a:t>
            </a:r>
            <a:endParaRPr lang="en-US" dirty="0"/>
          </a:p>
          <a:p>
            <a:endParaRPr lang="en-US" dirty="0" smtClean="0"/>
          </a:p>
          <a:p>
            <a:pPr marL="0" indent="0">
              <a:buNone/>
            </a:pPr>
            <a:endParaRPr lang="en-US" dirty="0"/>
          </a:p>
          <a:p>
            <a:endParaRPr lang="en-US" dirty="0"/>
          </a:p>
          <a:p>
            <a:pPr marL="0" indent="0">
              <a:buNone/>
            </a:pPr>
            <a:endParaRPr lang="en-US" dirty="0"/>
          </a:p>
        </p:txBody>
      </p:sp>
      <p:sp>
        <p:nvSpPr>
          <p:cNvPr id="2" name="Date Placeholder 1"/>
          <p:cNvSpPr>
            <a:spLocks noGrp="1"/>
          </p:cNvSpPr>
          <p:nvPr>
            <p:ph type="dt" sz="half" idx="10"/>
          </p:nvPr>
        </p:nvSpPr>
        <p:spPr/>
        <p:txBody>
          <a:bodyPr/>
          <a:lstStyle/>
          <a:p>
            <a:fld id="{6C35C9B2-DBEB-4C19-9E50-AD00D2AB9904}" type="datetime1">
              <a:rPr lang="en-US" smtClean="0"/>
              <a:t>11/1/2023</a:t>
            </a:fld>
            <a:endParaRPr lang="en-US" dirty="0"/>
          </a:p>
        </p:txBody>
      </p:sp>
    </p:spTree>
    <p:extLst>
      <p:ext uri="{BB962C8B-B14F-4D97-AF65-F5344CB8AC3E}">
        <p14:creationId xmlns:p14="http://schemas.microsoft.com/office/powerpoint/2010/main" val="3884610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057400"/>
            <a:ext cx="8229600" cy="1143000"/>
          </a:xfrm>
        </p:spPr>
        <p:txBody>
          <a:bodyPr>
            <a:normAutofit fontScale="90000"/>
          </a:bodyPr>
          <a:lstStyle/>
          <a:p>
            <a:r>
              <a:rPr lang="en-US" sz="3600" b="1" dirty="0" smtClean="0"/>
              <a:t/>
            </a:r>
            <a:br>
              <a:rPr lang="en-US" sz="3600" b="1" dirty="0" smtClean="0"/>
            </a:br>
            <a:r>
              <a:rPr lang="en-US" sz="6000" b="1" dirty="0" smtClean="0"/>
              <a:t>Deliberation</a:t>
            </a:r>
            <a:endParaRPr lang="en-US" sz="6000" b="1" dirty="0"/>
          </a:p>
        </p:txBody>
      </p:sp>
      <p:pic>
        <p:nvPicPr>
          <p:cNvPr id="5" name="Picture 4"/>
          <p:cNvPicPr/>
          <p:nvPr/>
        </p:nvPicPr>
        <p:blipFill>
          <a:blip r:embed="rId2" cstate="email">
            <a:extLst>
              <a:ext uri="{28A0092B-C50C-407E-A947-70E740481C1C}">
                <a14:useLocalDpi xmlns:a14="http://schemas.microsoft.com/office/drawing/2010/main" val="0"/>
              </a:ext>
            </a:extLst>
          </a:blip>
          <a:stretch>
            <a:fillRect/>
          </a:stretch>
        </p:blipFill>
        <p:spPr>
          <a:xfrm>
            <a:off x="7162800" y="76200"/>
            <a:ext cx="1905000" cy="609600"/>
          </a:xfrm>
          <a:prstGeom prst="rect">
            <a:avLst/>
          </a:prstGeom>
        </p:spPr>
      </p:pic>
      <p:sp>
        <p:nvSpPr>
          <p:cNvPr id="2" name="Date Placeholder 1"/>
          <p:cNvSpPr>
            <a:spLocks noGrp="1"/>
          </p:cNvSpPr>
          <p:nvPr>
            <p:ph type="dt" sz="half" idx="10"/>
          </p:nvPr>
        </p:nvSpPr>
        <p:spPr/>
        <p:txBody>
          <a:bodyPr/>
          <a:lstStyle/>
          <a:p>
            <a:fld id="{8218CC71-208A-4281-84A2-FAF71C131977}" type="datetime1">
              <a:rPr lang="en-US" smtClean="0"/>
              <a:t>11/1/2023</a:t>
            </a:fld>
            <a:endParaRPr lang="en-US" dirty="0"/>
          </a:p>
        </p:txBody>
      </p:sp>
    </p:spTree>
    <p:extLst>
      <p:ext uri="{BB962C8B-B14F-4D97-AF65-F5344CB8AC3E}">
        <p14:creationId xmlns:p14="http://schemas.microsoft.com/office/powerpoint/2010/main" val="2836480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smtClean="0"/>
              <a:t>Evidentiary Consideration</a:t>
            </a:r>
            <a:endParaRPr lang="en-US" sz="3600" b="1" u="sng" dirty="0"/>
          </a:p>
        </p:txBody>
      </p:sp>
      <p:sp>
        <p:nvSpPr>
          <p:cNvPr id="10" name="Content Placeholder 9"/>
          <p:cNvSpPr>
            <a:spLocks noGrp="1"/>
          </p:cNvSpPr>
          <p:nvPr>
            <p:ph sz="half" idx="1"/>
          </p:nvPr>
        </p:nvSpPr>
        <p:spPr>
          <a:xfrm>
            <a:off x="457200" y="1295401"/>
            <a:ext cx="8229600" cy="4830763"/>
          </a:xfrm>
        </p:spPr>
        <p:txBody>
          <a:bodyPr>
            <a:normAutofit lnSpcReduction="10000"/>
          </a:bodyPr>
          <a:lstStyle/>
          <a:p>
            <a:r>
              <a:rPr lang="en-US" dirty="0" smtClean="0"/>
              <a:t>Always </a:t>
            </a:r>
            <a:r>
              <a:rPr lang="en-US" dirty="0"/>
              <a:t>consider relevance </a:t>
            </a:r>
          </a:p>
          <a:p>
            <a:r>
              <a:rPr lang="en-US" sz="3200" dirty="0" smtClean="0"/>
              <a:t>Types </a:t>
            </a:r>
            <a:r>
              <a:rPr lang="en-US" sz="3200" dirty="0"/>
              <a:t>of evidence </a:t>
            </a:r>
            <a:endParaRPr lang="en-US" sz="3200" dirty="0" smtClean="0"/>
          </a:p>
          <a:p>
            <a:pPr marL="796925">
              <a:buFont typeface="Courier New" panose="02070309020205020404" pitchFamily="49" charset="0"/>
              <a:buChar char="o"/>
            </a:pPr>
            <a:r>
              <a:rPr lang="en-US" dirty="0" smtClean="0"/>
              <a:t>Parties</a:t>
            </a:r>
            <a:r>
              <a:rPr lang="en-US" dirty="0"/>
              <a:t>’ statements </a:t>
            </a:r>
          </a:p>
          <a:p>
            <a:pPr marL="796925">
              <a:buFont typeface="Courier New" panose="02070309020205020404" pitchFamily="49" charset="0"/>
              <a:buChar char="o"/>
            </a:pPr>
            <a:r>
              <a:rPr lang="en-US" dirty="0"/>
              <a:t>Fact witnesses’ statements </a:t>
            </a:r>
          </a:p>
          <a:p>
            <a:pPr marL="796925">
              <a:buFont typeface="Courier New" panose="02070309020205020404" pitchFamily="49" charset="0"/>
              <a:buChar char="o"/>
            </a:pPr>
            <a:r>
              <a:rPr lang="en-US" dirty="0"/>
              <a:t>Character witnesses’ statements </a:t>
            </a:r>
          </a:p>
          <a:p>
            <a:pPr marL="796925">
              <a:buFont typeface="Courier New" panose="02070309020205020404" pitchFamily="49" charset="0"/>
              <a:buChar char="o"/>
            </a:pPr>
            <a:r>
              <a:rPr lang="en-US" dirty="0"/>
              <a:t>Other character evidence </a:t>
            </a:r>
            <a:endParaRPr lang="en-US" dirty="0" smtClean="0"/>
          </a:p>
          <a:p>
            <a:pPr marL="796925">
              <a:buFont typeface="Courier New" panose="02070309020205020404" pitchFamily="49" charset="0"/>
              <a:buChar char="o"/>
            </a:pPr>
            <a:r>
              <a:rPr lang="en-US" sz="2800" dirty="0" smtClean="0"/>
              <a:t>Medical </a:t>
            </a:r>
            <a:r>
              <a:rPr lang="en-US" sz="2800" dirty="0"/>
              <a:t>information (including mental health records) </a:t>
            </a:r>
            <a:endParaRPr lang="en-US" sz="2800" dirty="0" smtClean="0"/>
          </a:p>
          <a:p>
            <a:pPr marL="1141413">
              <a:buFont typeface="Wingdings" panose="05000000000000000000" pitchFamily="2" charset="2"/>
              <a:buChar char="§"/>
            </a:pPr>
            <a:r>
              <a:rPr lang="en-US" dirty="0" smtClean="0"/>
              <a:t>Consider </a:t>
            </a:r>
            <a:r>
              <a:rPr lang="en-US" dirty="0"/>
              <a:t>need for expert guidance in understanding and interpreting information </a:t>
            </a:r>
          </a:p>
          <a:p>
            <a:pPr lvl="1"/>
            <a:endParaRPr lang="en-US" dirty="0"/>
          </a:p>
        </p:txBody>
      </p:sp>
      <p:sp>
        <p:nvSpPr>
          <p:cNvPr id="2" name="Date Placeholder 1"/>
          <p:cNvSpPr>
            <a:spLocks noGrp="1"/>
          </p:cNvSpPr>
          <p:nvPr>
            <p:ph type="dt" sz="half" idx="10"/>
          </p:nvPr>
        </p:nvSpPr>
        <p:spPr/>
        <p:txBody>
          <a:bodyPr/>
          <a:lstStyle/>
          <a:p>
            <a:fld id="{25A6E29B-9AE6-4852-9E0B-7EDAE30B9474}" type="datetime1">
              <a:rPr lang="en-US" smtClean="0"/>
              <a:t>11/1/2023</a:t>
            </a:fld>
            <a:endParaRPr lang="en-US" dirty="0"/>
          </a:p>
        </p:txBody>
      </p:sp>
    </p:spTree>
    <p:extLst>
      <p:ext uri="{BB962C8B-B14F-4D97-AF65-F5344CB8AC3E}">
        <p14:creationId xmlns:p14="http://schemas.microsoft.com/office/powerpoint/2010/main" val="3561758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Evidentiary Consideration</a:t>
            </a:r>
          </a:p>
        </p:txBody>
      </p:sp>
      <p:sp>
        <p:nvSpPr>
          <p:cNvPr id="10" name="Content Placeholder 9"/>
          <p:cNvSpPr>
            <a:spLocks noGrp="1"/>
          </p:cNvSpPr>
          <p:nvPr>
            <p:ph sz="half" idx="1"/>
          </p:nvPr>
        </p:nvSpPr>
        <p:spPr>
          <a:xfrm>
            <a:off x="457200" y="1295401"/>
            <a:ext cx="8229600" cy="4830763"/>
          </a:xfrm>
        </p:spPr>
        <p:txBody>
          <a:bodyPr>
            <a:normAutofit/>
          </a:bodyPr>
          <a:lstStyle/>
          <a:p>
            <a:r>
              <a:rPr lang="en-US" dirty="0" smtClean="0"/>
              <a:t>Prior </a:t>
            </a:r>
            <a:r>
              <a:rPr lang="en-US" dirty="0"/>
              <a:t>sexual history </a:t>
            </a:r>
          </a:p>
          <a:p>
            <a:pPr marL="796925">
              <a:buFont typeface="Courier New" panose="02070309020205020404" pitchFamily="49" charset="0"/>
              <a:buChar char="o"/>
            </a:pPr>
            <a:r>
              <a:rPr lang="en-US" dirty="0" smtClean="0"/>
              <a:t>The </a:t>
            </a:r>
            <a:r>
              <a:rPr lang="en-US" dirty="0"/>
              <a:t>complainant’s sexual history with anyone other than the respondent should not be considered or shared with the respondent </a:t>
            </a:r>
          </a:p>
          <a:p>
            <a:pPr marL="796925">
              <a:buFont typeface="Courier New" panose="02070309020205020404" pitchFamily="49" charset="0"/>
              <a:buChar char="o"/>
            </a:pPr>
            <a:r>
              <a:rPr lang="en-US" dirty="0" smtClean="0"/>
              <a:t>The </a:t>
            </a:r>
            <a:r>
              <a:rPr lang="en-US" dirty="0"/>
              <a:t>mere fact of a current or previous consensual dating or sexual relationship between the two parties does not itself imply consent or preclude a finding of sexual violence </a:t>
            </a:r>
          </a:p>
          <a:p>
            <a:endParaRPr lang="en-US" dirty="0"/>
          </a:p>
          <a:p>
            <a:pPr marL="0" indent="0">
              <a:buNone/>
            </a:pPr>
            <a:endParaRPr lang="en-US" dirty="0"/>
          </a:p>
        </p:txBody>
      </p:sp>
      <p:sp>
        <p:nvSpPr>
          <p:cNvPr id="2" name="Date Placeholder 1"/>
          <p:cNvSpPr>
            <a:spLocks noGrp="1"/>
          </p:cNvSpPr>
          <p:nvPr>
            <p:ph type="dt" sz="half" idx="10"/>
          </p:nvPr>
        </p:nvSpPr>
        <p:spPr/>
        <p:txBody>
          <a:bodyPr/>
          <a:lstStyle/>
          <a:p>
            <a:fld id="{A42DE5EE-EE50-4D19-AA44-8DD09CC85F49}" type="datetime1">
              <a:rPr lang="en-US" smtClean="0"/>
              <a:t>11/1/2023</a:t>
            </a:fld>
            <a:endParaRPr lang="en-US" dirty="0"/>
          </a:p>
        </p:txBody>
      </p:sp>
    </p:spTree>
    <p:extLst>
      <p:ext uri="{BB962C8B-B14F-4D97-AF65-F5344CB8AC3E}">
        <p14:creationId xmlns:p14="http://schemas.microsoft.com/office/powerpoint/2010/main" val="287706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Evidentiary Consideration </a:t>
            </a:r>
          </a:p>
        </p:txBody>
      </p:sp>
      <p:sp>
        <p:nvSpPr>
          <p:cNvPr id="10" name="Content Placeholder 9"/>
          <p:cNvSpPr>
            <a:spLocks noGrp="1"/>
          </p:cNvSpPr>
          <p:nvPr>
            <p:ph sz="half" idx="1"/>
          </p:nvPr>
        </p:nvSpPr>
        <p:spPr>
          <a:xfrm>
            <a:off x="457200" y="1295401"/>
            <a:ext cx="8229600" cy="4830763"/>
          </a:xfrm>
        </p:spPr>
        <p:txBody>
          <a:bodyPr>
            <a:normAutofit fontScale="92500" lnSpcReduction="20000"/>
          </a:bodyPr>
          <a:lstStyle/>
          <a:p>
            <a:r>
              <a:rPr lang="en-US" dirty="0"/>
              <a:t>Weighing Evidence / Assessing Credibility: </a:t>
            </a:r>
            <a:endParaRPr lang="en-US" dirty="0" smtClean="0"/>
          </a:p>
          <a:p>
            <a:pPr marL="911225" indent="-457200">
              <a:buFont typeface="Courier New" panose="02070309020205020404" pitchFamily="49" charset="0"/>
              <a:buChar char="o"/>
            </a:pPr>
            <a:r>
              <a:rPr lang="en-US" dirty="0" smtClean="0"/>
              <a:t>Is </a:t>
            </a:r>
            <a:r>
              <a:rPr lang="en-US" dirty="0"/>
              <a:t>information the witness provided accurate based on other evidence? </a:t>
            </a:r>
          </a:p>
          <a:p>
            <a:pPr marL="911225" indent="-457200">
              <a:buFont typeface="Courier New" panose="02070309020205020404" pitchFamily="49" charset="0"/>
              <a:buChar char="o"/>
            </a:pPr>
            <a:r>
              <a:rPr lang="en-US" dirty="0" smtClean="0"/>
              <a:t>How </a:t>
            </a:r>
            <a:r>
              <a:rPr lang="en-US" dirty="0"/>
              <a:t>did the witness learn the facts? </a:t>
            </a:r>
          </a:p>
          <a:p>
            <a:pPr marL="911225" indent="-457200">
              <a:buFont typeface="Courier New" panose="02070309020205020404" pitchFamily="49" charset="0"/>
              <a:buChar char="o"/>
            </a:pPr>
            <a:r>
              <a:rPr lang="en-US" dirty="0" smtClean="0"/>
              <a:t>How </a:t>
            </a:r>
            <a:r>
              <a:rPr lang="en-US" dirty="0"/>
              <a:t>well did he or she recall facts? </a:t>
            </a:r>
          </a:p>
          <a:p>
            <a:pPr marL="911225" indent="-457200">
              <a:buFont typeface="Courier New" panose="02070309020205020404" pitchFamily="49" charset="0"/>
              <a:buChar char="o"/>
            </a:pPr>
            <a:r>
              <a:rPr lang="en-US" dirty="0" smtClean="0"/>
              <a:t>How </a:t>
            </a:r>
            <a:r>
              <a:rPr lang="en-US" dirty="0"/>
              <a:t>forthcoming was the witness? Did the witness seem honest and sincere? </a:t>
            </a:r>
          </a:p>
          <a:p>
            <a:pPr marL="911225" indent="-457200">
              <a:buFont typeface="Courier New" panose="02070309020205020404" pitchFamily="49" charset="0"/>
              <a:buChar char="o"/>
            </a:pPr>
            <a:r>
              <a:rPr lang="en-US" dirty="0" smtClean="0"/>
              <a:t>What </a:t>
            </a:r>
            <a:r>
              <a:rPr lang="en-US" dirty="0"/>
              <a:t>are the possible motives for being less than truthful? </a:t>
            </a:r>
          </a:p>
          <a:p>
            <a:pPr marL="911225" indent="-457200">
              <a:buFont typeface="Courier New" panose="02070309020205020404" pitchFamily="49" charset="0"/>
              <a:buChar char="o"/>
            </a:pPr>
            <a:r>
              <a:rPr lang="en-US" dirty="0" smtClean="0"/>
              <a:t>What </a:t>
            </a:r>
            <a:r>
              <a:rPr lang="en-US" dirty="0"/>
              <a:t>is the witness’s relationship to the complainant and respondent? </a:t>
            </a:r>
          </a:p>
          <a:p>
            <a:pPr marL="911225" indent="-457200">
              <a:buFont typeface="Courier New" panose="02070309020205020404" pitchFamily="49" charset="0"/>
              <a:buChar char="o"/>
            </a:pPr>
            <a:r>
              <a:rPr lang="en-US" dirty="0" smtClean="0"/>
              <a:t>Are </a:t>
            </a:r>
            <a:r>
              <a:rPr lang="en-US" dirty="0"/>
              <a:t>there other factors that bear on the believability of the witness? </a:t>
            </a:r>
          </a:p>
          <a:p>
            <a:pPr marL="0" indent="0">
              <a:buNone/>
            </a:pPr>
            <a:endParaRPr lang="en-US" dirty="0"/>
          </a:p>
        </p:txBody>
      </p:sp>
      <p:sp>
        <p:nvSpPr>
          <p:cNvPr id="2" name="Date Placeholder 1"/>
          <p:cNvSpPr>
            <a:spLocks noGrp="1"/>
          </p:cNvSpPr>
          <p:nvPr>
            <p:ph type="dt" sz="half" idx="10"/>
          </p:nvPr>
        </p:nvSpPr>
        <p:spPr/>
        <p:txBody>
          <a:bodyPr/>
          <a:lstStyle/>
          <a:p>
            <a:fld id="{0CBCE9E3-3B49-46A5-A903-776FFE5F6B77}" type="datetime1">
              <a:rPr lang="en-US" smtClean="0"/>
              <a:t>11/1/2023</a:t>
            </a:fld>
            <a:endParaRPr lang="en-US" dirty="0"/>
          </a:p>
        </p:txBody>
      </p:sp>
    </p:spTree>
    <p:extLst>
      <p:ext uri="{BB962C8B-B14F-4D97-AF65-F5344CB8AC3E}">
        <p14:creationId xmlns:p14="http://schemas.microsoft.com/office/powerpoint/2010/main" val="2582694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229600" cy="5943600"/>
          </a:xfrm>
        </p:spPr>
        <p:txBody>
          <a:bodyPr>
            <a:normAutofit/>
          </a:bodyPr>
          <a:lstStyle/>
          <a:p>
            <a:pPr marL="0" indent="0" algn="ctr">
              <a:buNone/>
            </a:pPr>
            <a:r>
              <a:rPr lang="en-US" sz="3600" b="1" u="sng" spc="-31" dirty="0">
                <a:latin typeface="+mj-lt"/>
              </a:rPr>
              <a:t>Title </a:t>
            </a:r>
            <a:r>
              <a:rPr lang="en-US" sz="3600" b="1" u="sng" spc="-150" dirty="0">
                <a:latin typeface="+mj-lt"/>
              </a:rPr>
              <a:t>IX</a:t>
            </a:r>
            <a:endParaRPr lang="en-US" sz="3600" b="1" u="sng" dirty="0" smtClean="0">
              <a:latin typeface="+mj-lt"/>
            </a:endParaRPr>
          </a:p>
        </p:txBody>
      </p:sp>
      <p:sp>
        <p:nvSpPr>
          <p:cNvPr id="2" name="Rectangle 1"/>
          <p:cNvSpPr/>
          <p:nvPr/>
        </p:nvSpPr>
        <p:spPr>
          <a:xfrm>
            <a:off x="762000" y="1637484"/>
            <a:ext cx="7543800" cy="425758"/>
          </a:xfrm>
          <a:prstGeom prst="rect">
            <a:avLst/>
          </a:prstGeom>
        </p:spPr>
        <p:txBody>
          <a:bodyPr wrap="square">
            <a:spAutoFit/>
          </a:bodyPr>
          <a:lstStyle/>
          <a:p>
            <a:pPr marL="11206" marR="94134">
              <a:lnSpc>
                <a:spcPts val="2559"/>
              </a:lnSpc>
            </a:pPr>
            <a:endParaRPr lang="en-US" sz="3200" dirty="0">
              <a:cs typeface="Arial"/>
            </a:endParaRPr>
          </a:p>
        </p:txBody>
      </p:sp>
      <p:sp>
        <p:nvSpPr>
          <p:cNvPr id="4" name="Rectangle 3"/>
          <p:cNvSpPr/>
          <p:nvPr/>
        </p:nvSpPr>
        <p:spPr>
          <a:xfrm>
            <a:off x="762000" y="1582340"/>
            <a:ext cx="7848600" cy="4524315"/>
          </a:xfrm>
          <a:prstGeom prst="rect">
            <a:avLst/>
          </a:prstGeom>
        </p:spPr>
        <p:txBody>
          <a:bodyPr wrap="square">
            <a:spAutoFit/>
          </a:bodyPr>
          <a:lstStyle/>
          <a:p>
            <a:pPr lvl="0"/>
            <a:r>
              <a:rPr lang="en-US" sz="2400" i="1" dirty="0" smtClean="0"/>
              <a:t>Title </a:t>
            </a:r>
            <a:r>
              <a:rPr lang="en-US" sz="2400" i="1" dirty="0"/>
              <a:t>IX of the Education Amendments of 1972</a:t>
            </a:r>
            <a:r>
              <a:rPr lang="en-US" sz="2400" dirty="0"/>
              <a:t>, </a:t>
            </a:r>
            <a:r>
              <a:rPr lang="en-US" sz="2400" i="1" dirty="0"/>
              <a:t>20</a:t>
            </a:r>
            <a:r>
              <a:rPr lang="en-US" sz="2400" dirty="0"/>
              <a:t> U.S.C. </a:t>
            </a:r>
            <a:r>
              <a:rPr lang="en-US" sz="2400" i="1" dirty="0"/>
              <a:t>§§ 1681 et. Seq., with implementing regulations, 34 C.F.R. Part 10,</a:t>
            </a:r>
            <a:r>
              <a:rPr lang="en-US" sz="2400" dirty="0"/>
              <a:t> is a comprehensive federal </a:t>
            </a:r>
            <a:r>
              <a:rPr lang="en-US" sz="2400" dirty="0" smtClean="0"/>
              <a:t>law that prohibits </a:t>
            </a:r>
            <a:r>
              <a:rPr lang="en-US" sz="2400" i="1" dirty="0" smtClean="0"/>
              <a:t>discrimination</a:t>
            </a:r>
            <a:r>
              <a:rPr lang="en-US" sz="2400" dirty="0"/>
              <a:t> on the basis of </a:t>
            </a:r>
            <a:r>
              <a:rPr lang="en-US" sz="2400" i="1" dirty="0"/>
              <a:t>sex</a:t>
            </a:r>
            <a:r>
              <a:rPr lang="en-US" sz="2400" dirty="0"/>
              <a:t> in any federally funded education program or activity. Sexual harassment, sexual </a:t>
            </a:r>
            <a:r>
              <a:rPr lang="en-US" sz="2400" dirty="0" smtClean="0"/>
              <a:t>assault, relationship violence, stalking, </a:t>
            </a:r>
            <a:r>
              <a:rPr lang="en-US" sz="2400" dirty="0"/>
              <a:t>and other forms of sexual misconduct are considered sexual discrimination under federal law, all of which interfere with a student’s right to receive an education free from discrimination or an employee’s right to a discrimination-free work environment</a:t>
            </a:r>
            <a:r>
              <a:rPr lang="en-US" sz="2400" dirty="0" smtClean="0"/>
              <a:t>.</a:t>
            </a:r>
          </a:p>
          <a:p>
            <a:endParaRPr lang="en-US" sz="2400" dirty="0" smtClean="0">
              <a:solidFill>
                <a:srgbClr val="4B4A41"/>
              </a:solidFill>
              <a:cs typeface="Arial"/>
            </a:endParaRPr>
          </a:p>
          <a:p>
            <a:pPr lvl="0"/>
            <a:endParaRPr lang="en-US" sz="2400" dirty="0"/>
          </a:p>
        </p:txBody>
      </p:sp>
      <p:sp>
        <p:nvSpPr>
          <p:cNvPr id="5" name="Date Placeholder 4"/>
          <p:cNvSpPr>
            <a:spLocks noGrp="1"/>
          </p:cNvSpPr>
          <p:nvPr>
            <p:ph type="dt" sz="half" idx="10"/>
          </p:nvPr>
        </p:nvSpPr>
        <p:spPr/>
        <p:txBody>
          <a:bodyPr/>
          <a:lstStyle/>
          <a:p>
            <a:fld id="{4BC59DE4-C938-4840-AACB-B37E30E0E354}" type="datetime1">
              <a:rPr lang="en-US" smtClean="0"/>
              <a:t>11/1/2023</a:t>
            </a:fld>
            <a:endParaRPr lang="en-US" dirty="0"/>
          </a:p>
        </p:txBody>
      </p:sp>
    </p:spTree>
    <p:extLst>
      <p:ext uri="{BB962C8B-B14F-4D97-AF65-F5344CB8AC3E}">
        <p14:creationId xmlns:p14="http://schemas.microsoft.com/office/powerpoint/2010/main" val="226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Evidentiary Consideration </a:t>
            </a:r>
          </a:p>
        </p:txBody>
      </p:sp>
      <p:sp>
        <p:nvSpPr>
          <p:cNvPr id="10" name="Content Placeholder 9"/>
          <p:cNvSpPr>
            <a:spLocks noGrp="1"/>
          </p:cNvSpPr>
          <p:nvPr>
            <p:ph sz="half" idx="1"/>
          </p:nvPr>
        </p:nvSpPr>
        <p:spPr>
          <a:xfrm>
            <a:off x="457200" y="1295401"/>
            <a:ext cx="8229600" cy="4830763"/>
          </a:xfrm>
        </p:spPr>
        <p:txBody>
          <a:bodyPr>
            <a:normAutofit fontScale="70000" lnSpcReduction="20000"/>
          </a:bodyPr>
          <a:lstStyle/>
          <a:p>
            <a:endParaRPr lang="en-US" dirty="0"/>
          </a:p>
          <a:p>
            <a:r>
              <a:rPr lang="en-US" b="1" u="sng" dirty="0"/>
              <a:t>Consent</a:t>
            </a:r>
            <a:r>
              <a:rPr lang="en-US" b="1" dirty="0"/>
              <a:t> </a:t>
            </a:r>
            <a:r>
              <a:rPr lang="en-US" dirty="0"/>
              <a:t>is</a:t>
            </a:r>
            <a:r>
              <a:rPr lang="en-US" b="1" dirty="0"/>
              <a:t> </a:t>
            </a:r>
            <a:r>
              <a:rPr lang="en-US" dirty="0"/>
              <a:t>words or overt actions by a person clearly indicating a freely given present agreement to perform a particular sexual act. Consent must be informed and freely and actively given. </a:t>
            </a:r>
          </a:p>
          <a:p>
            <a:r>
              <a:rPr lang="en-US" b="1" u="sng" dirty="0" smtClean="0"/>
              <a:t>Consent</a:t>
            </a:r>
            <a:r>
              <a:rPr lang="en-US" dirty="0" smtClean="0"/>
              <a:t> </a:t>
            </a:r>
            <a:r>
              <a:rPr lang="en-US" dirty="0"/>
              <a:t>can only be given by someone who acts freely, voluntarily, and with knowledge of the nature of the act involved. </a:t>
            </a:r>
            <a:endParaRPr lang="en-US" dirty="0" smtClean="0"/>
          </a:p>
          <a:p>
            <a:r>
              <a:rPr lang="en-US" b="1" u="sng" dirty="0" smtClean="0"/>
              <a:t>Consent</a:t>
            </a:r>
            <a:r>
              <a:rPr lang="en-US" dirty="0" smtClean="0"/>
              <a:t> </a:t>
            </a:r>
            <a:r>
              <a:rPr lang="en-US" dirty="0"/>
              <a:t>can be withdrawn at any time. Although consent does not need to be verbal, verbal communication is the most reliable form of asking for and obtaining consent. </a:t>
            </a:r>
          </a:p>
          <a:p>
            <a:pPr marL="796925">
              <a:buFont typeface="Courier New" panose="02070309020205020404" pitchFamily="49" charset="0"/>
              <a:buChar char="o"/>
            </a:pPr>
            <a:r>
              <a:rPr lang="en-US" dirty="0" smtClean="0"/>
              <a:t>A </a:t>
            </a:r>
            <a:r>
              <a:rPr lang="en-US" dirty="0"/>
              <a:t>person cannot give consent if that person: Is incapacitated by drugs or alcohol; </a:t>
            </a:r>
          </a:p>
          <a:p>
            <a:pPr marL="796925">
              <a:buFont typeface="Courier New" panose="02070309020205020404" pitchFamily="49" charset="0"/>
              <a:buChar char="o"/>
            </a:pPr>
            <a:r>
              <a:rPr lang="en-US" dirty="0"/>
              <a:t>Is threatened, coerced or intimidated into submission; </a:t>
            </a:r>
          </a:p>
          <a:p>
            <a:pPr marL="796925">
              <a:buFont typeface="Courier New" panose="02070309020205020404" pitchFamily="49" charset="0"/>
              <a:buChar char="o"/>
            </a:pPr>
            <a:r>
              <a:rPr lang="en-US" dirty="0"/>
              <a:t>Is not conscious; </a:t>
            </a:r>
          </a:p>
          <a:p>
            <a:pPr marL="796925">
              <a:buFont typeface="Courier New" panose="02070309020205020404" pitchFamily="49" charset="0"/>
              <a:buChar char="o"/>
            </a:pPr>
            <a:r>
              <a:rPr lang="en-US" dirty="0"/>
              <a:t>Is physically incapacitated; </a:t>
            </a:r>
          </a:p>
          <a:p>
            <a:pPr marL="796925">
              <a:buFont typeface="Courier New" panose="02070309020205020404" pitchFamily="49" charset="0"/>
              <a:buChar char="o"/>
            </a:pPr>
            <a:r>
              <a:rPr lang="en-US" dirty="0"/>
              <a:t>Is mentally incapacitated; or </a:t>
            </a:r>
          </a:p>
          <a:p>
            <a:pPr marL="796925">
              <a:buFont typeface="Courier New" panose="02070309020205020404" pitchFamily="49" charset="0"/>
              <a:buChar char="o"/>
            </a:pPr>
            <a:r>
              <a:rPr lang="en-US" dirty="0"/>
              <a:t>Is not of legal age to consent (assume 16 is the age of consent in the state). </a:t>
            </a:r>
          </a:p>
          <a:p>
            <a:endParaRPr lang="en-US" dirty="0"/>
          </a:p>
          <a:p>
            <a:endParaRPr lang="en-US" dirty="0"/>
          </a:p>
          <a:p>
            <a:pPr marL="0" indent="0">
              <a:buNone/>
            </a:pPr>
            <a:endParaRPr lang="en-US" dirty="0"/>
          </a:p>
        </p:txBody>
      </p:sp>
      <p:sp>
        <p:nvSpPr>
          <p:cNvPr id="2" name="Date Placeholder 1"/>
          <p:cNvSpPr>
            <a:spLocks noGrp="1"/>
          </p:cNvSpPr>
          <p:nvPr>
            <p:ph type="dt" sz="half" idx="10"/>
          </p:nvPr>
        </p:nvSpPr>
        <p:spPr/>
        <p:txBody>
          <a:bodyPr/>
          <a:lstStyle/>
          <a:p>
            <a:fld id="{9F01CAAD-31FC-437B-8DCE-32A6D1BF1B5A}" type="datetime1">
              <a:rPr lang="en-US" smtClean="0"/>
              <a:t>11/1/2023</a:t>
            </a:fld>
            <a:endParaRPr lang="en-US" dirty="0"/>
          </a:p>
        </p:txBody>
      </p:sp>
    </p:spTree>
    <p:extLst>
      <p:ext uri="{BB962C8B-B14F-4D97-AF65-F5344CB8AC3E}">
        <p14:creationId xmlns:p14="http://schemas.microsoft.com/office/powerpoint/2010/main" val="60065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Evidentiary Consideration </a:t>
            </a:r>
          </a:p>
        </p:txBody>
      </p:sp>
      <p:sp>
        <p:nvSpPr>
          <p:cNvPr id="10" name="Content Placeholder 9"/>
          <p:cNvSpPr>
            <a:spLocks noGrp="1"/>
          </p:cNvSpPr>
          <p:nvPr>
            <p:ph sz="half" idx="1"/>
          </p:nvPr>
        </p:nvSpPr>
        <p:spPr>
          <a:xfrm>
            <a:off x="457200" y="1295401"/>
            <a:ext cx="8229600" cy="4830763"/>
          </a:xfrm>
        </p:spPr>
        <p:txBody>
          <a:bodyPr>
            <a:normAutofit fontScale="92500" lnSpcReduction="20000"/>
          </a:bodyPr>
          <a:lstStyle/>
          <a:p>
            <a:r>
              <a:rPr lang="en-US" dirty="0" smtClean="0"/>
              <a:t>Because these previous </a:t>
            </a:r>
            <a:r>
              <a:rPr lang="en-US" dirty="0"/>
              <a:t>factors prevent an individual from consenting to sexual contact, this means that sexual contact with someone who is incapacitated or intimidated in any of the ways described above, or who is not of legal age, is by definition sexual assault. </a:t>
            </a:r>
            <a:endParaRPr lang="en-US" dirty="0" smtClean="0"/>
          </a:p>
          <a:p>
            <a:pPr marL="0" indent="0">
              <a:buNone/>
            </a:pPr>
            <a:endParaRPr lang="en-US" dirty="0"/>
          </a:p>
          <a:p>
            <a:r>
              <a:rPr lang="en-US" dirty="0" smtClean="0"/>
              <a:t>Furthermore</a:t>
            </a:r>
            <a:r>
              <a:rPr lang="en-US" dirty="0"/>
              <a:t>, consent cannot be inferred from: </a:t>
            </a:r>
            <a:endParaRPr lang="en-US" dirty="0" smtClean="0"/>
          </a:p>
          <a:p>
            <a:pPr marL="796925">
              <a:buFont typeface="Courier New" panose="02070309020205020404" pitchFamily="49" charset="0"/>
              <a:buChar char="o"/>
            </a:pPr>
            <a:r>
              <a:rPr lang="en-US" dirty="0" smtClean="0"/>
              <a:t>Permission </a:t>
            </a:r>
            <a:r>
              <a:rPr lang="en-US" dirty="0"/>
              <a:t>for one particular act; </a:t>
            </a:r>
          </a:p>
          <a:p>
            <a:pPr marL="796925">
              <a:buFont typeface="Courier New" panose="02070309020205020404" pitchFamily="49" charset="0"/>
              <a:buChar char="o"/>
            </a:pPr>
            <a:r>
              <a:rPr lang="en-US" dirty="0"/>
              <a:t>A prior sexual, romantic or marital relationship; </a:t>
            </a:r>
          </a:p>
          <a:p>
            <a:pPr marL="796925">
              <a:buFont typeface="Courier New" panose="02070309020205020404" pitchFamily="49" charset="0"/>
              <a:buChar char="o"/>
            </a:pPr>
            <a:r>
              <a:rPr lang="en-US" dirty="0"/>
              <a:t>An existing sexual, romantic or marital relationship; </a:t>
            </a:r>
          </a:p>
          <a:p>
            <a:pPr marL="796925">
              <a:buFont typeface="Courier New" panose="02070309020205020404" pitchFamily="49" charset="0"/>
              <a:buChar char="o"/>
            </a:pPr>
            <a:r>
              <a:rPr lang="en-US" dirty="0"/>
              <a:t>Silence, or an absence of resistance; or </a:t>
            </a:r>
          </a:p>
          <a:p>
            <a:pPr marL="796925">
              <a:buFont typeface="Courier New" panose="02070309020205020404" pitchFamily="49" charset="0"/>
              <a:buChar char="o"/>
            </a:pPr>
            <a:r>
              <a:rPr lang="en-US" dirty="0"/>
              <a:t>Prior sexual activity with other individuals. </a:t>
            </a:r>
          </a:p>
          <a:p>
            <a:endParaRPr lang="en-US" dirty="0"/>
          </a:p>
          <a:p>
            <a:pPr marL="0" indent="0">
              <a:buNone/>
            </a:pPr>
            <a:endParaRPr lang="en-US" dirty="0"/>
          </a:p>
        </p:txBody>
      </p:sp>
      <p:sp>
        <p:nvSpPr>
          <p:cNvPr id="2" name="Date Placeholder 1"/>
          <p:cNvSpPr>
            <a:spLocks noGrp="1"/>
          </p:cNvSpPr>
          <p:nvPr>
            <p:ph type="dt" sz="half" idx="10"/>
          </p:nvPr>
        </p:nvSpPr>
        <p:spPr/>
        <p:txBody>
          <a:bodyPr/>
          <a:lstStyle/>
          <a:p>
            <a:fld id="{E59FAB8E-E039-493E-A45C-FB7FF5C50C00}" type="datetime1">
              <a:rPr lang="en-US" smtClean="0"/>
              <a:t>11/1/2023</a:t>
            </a:fld>
            <a:endParaRPr lang="en-US" dirty="0"/>
          </a:p>
        </p:txBody>
      </p:sp>
    </p:spTree>
    <p:extLst>
      <p:ext uri="{BB962C8B-B14F-4D97-AF65-F5344CB8AC3E}">
        <p14:creationId xmlns:p14="http://schemas.microsoft.com/office/powerpoint/2010/main" val="407060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Evidentiary Consideration </a:t>
            </a:r>
          </a:p>
        </p:txBody>
      </p:sp>
      <p:sp>
        <p:nvSpPr>
          <p:cNvPr id="10" name="Content Placeholder 9"/>
          <p:cNvSpPr>
            <a:spLocks noGrp="1"/>
          </p:cNvSpPr>
          <p:nvPr>
            <p:ph sz="half" idx="1"/>
          </p:nvPr>
        </p:nvSpPr>
        <p:spPr>
          <a:xfrm>
            <a:off x="457200" y="1646238"/>
            <a:ext cx="8229600" cy="4830763"/>
          </a:xfrm>
        </p:spPr>
        <p:txBody>
          <a:bodyPr>
            <a:normAutofit/>
          </a:bodyPr>
          <a:lstStyle/>
          <a:p>
            <a:r>
              <a:rPr lang="en-US" dirty="0">
                <a:solidFill>
                  <a:srgbClr val="000000"/>
                </a:solidFill>
              </a:rPr>
              <a:t>Difficult consent issues: </a:t>
            </a:r>
            <a:endParaRPr lang="en-US" dirty="0" smtClean="0">
              <a:solidFill>
                <a:srgbClr val="000000"/>
              </a:solidFill>
            </a:endParaRPr>
          </a:p>
          <a:p>
            <a:pPr marL="796925">
              <a:buFont typeface="Courier New" panose="02070309020205020404" pitchFamily="49" charset="0"/>
              <a:buChar char="o"/>
            </a:pPr>
            <a:r>
              <a:rPr lang="en-US" dirty="0" smtClean="0">
                <a:solidFill>
                  <a:srgbClr val="000000"/>
                </a:solidFill>
              </a:rPr>
              <a:t>Incapacitation </a:t>
            </a:r>
            <a:r>
              <a:rPr lang="en-US" dirty="0">
                <a:solidFill>
                  <a:srgbClr val="000000"/>
                </a:solidFill>
              </a:rPr>
              <a:t>(including conditions resulting from alcohol or drug consumption or being asleep or unconscious) </a:t>
            </a:r>
          </a:p>
          <a:p>
            <a:pPr marL="796925">
              <a:buFont typeface="Courier New" panose="02070309020205020404" pitchFamily="49" charset="0"/>
              <a:buChar char="o"/>
            </a:pPr>
            <a:r>
              <a:rPr lang="en-US" dirty="0">
                <a:solidFill>
                  <a:srgbClr val="000000"/>
                </a:solidFill>
              </a:rPr>
              <a:t>Coercion </a:t>
            </a:r>
          </a:p>
          <a:p>
            <a:endParaRPr lang="en-US" dirty="0">
              <a:solidFill>
                <a:srgbClr val="000000"/>
              </a:solidFill>
              <a:latin typeface="Calibri" panose="020F0502020204030204" pitchFamily="34" charset="0"/>
            </a:endParaRPr>
          </a:p>
          <a:p>
            <a:pPr marL="0" indent="0">
              <a:buNone/>
            </a:pPr>
            <a:r>
              <a:rPr lang="en-US" dirty="0" smtClean="0">
                <a:solidFill>
                  <a:srgbClr val="000000"/>
                </a:solidFill>
                <a:latin typeface="Calibri" panose="020F0502020204030204" pitchFamily="34" charset="0"/>
              </a:rPr>
              <a:t> (see Consent hand-out for more consideration)</a:t>
            </a:r>
            <a:endParaRPr lang="en-US" dirty="0">
              <a:solidFill>
                <a:srgbClr val="000000"/>
              </a:solidFill>
              <a:latin typeface="Calibri" panose="020F0502020204030204" pitchFamily="34" charset="0"/>
            </a:endParaRPr>
          </a:p>
          <a:p>
            <a:endParaRPr lang="en-US" dirty="0"/>
          </a:p>
          <a:p>
            <a:endParaRPr lang="en-US" dirty="0"/>
          </a:p>
          <a:p>
            <a:pPr marL="0" indent="0">
              <a:buNone/>
            </a:pPr>
            <a:endParaRPr lang="en-US" dirty="0"/>
          </a:p>
        </p:txBody>
      </p:sp>
      <p:sp>
        <p:nvSpPr>
          <p:cNvPr id="2" name="Date Placeholder 1"/>
          <p:cNvSpPr>
            <a:spLocks noGrp="1"/>
          </p:cNvSpPr>
          <p:nvPr>
            <p:ph type="dt" sz="half" idx="10"/>
          </p:nvPr>
        </p:nvSpPr>
        <p:spPr/>
        <p:txBody>
          <a:bodyPr/>
          <a:lstStyle/>
          <a:p>
            <a:fld id="{6EFEBD37-154D-4A68-A3B9-6FDF3BEE41E1}" type="datetime1">
              <a:rPr lang="en-US" smtClean="0"/>
              <a:t>11/1/2023</a:t>
            </a:fld>
            <a:endParaRPr lang="en-US" dirty="0"/>
          </a:p>
        </p:txBody>
      </p:sp>
    </p:spTree>
    <p:extLst>
      <p:ext uri="{BB962C8B-B14F-4D97-AF65-F5344CB8AC3E}">
        <p14:creationId xmlns:p14="http://schemas.microsoft.com/office/powerpoint/2010/main" val="942534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idx="1"/>
          </p:nvPr>
        </p:nvSpPr>
        <p:spPr>
          <a:xfrm>
            <a:off x="228600" y="76201"/>
            <a:ext cx="8229600" cy="911285"/>
          </a:xfrm>
          <a:prstGeom prst="rect">
            <a:avLst/>
          </a:prstGeom>
        </p:spPr>
        <p:txBody>
          <a:bodyPr vert="horz" wrap="square" lIns="0" tIns="353832" rIns="0" bIns="0" rtlCol="0">
            <a:spAutoFit/>
          </a:bodyPr>
          <a:lstStyle/>
          <a:p>
            <a:pPr marL="0" indent="0" algn="ctr">
              <a:lnSpc>
                <a:spcPct val="100000"/>
              </a:lnSpc>
              <a:buNone/>
            </a:pPr>
            <a:r>
              <a:rPr lang="en-US" sz="3600" b="1" u="sng" dirty="0"/>
              <a:t>Evidentiary Consideration </a:t>
            </a:r>
            <a:endParaRPr sz="3600" u="sng" dirty="0"/>
          </a:p>
        </p:txBody>
      </p:sp>
      <p:sp>
        <p:nvSpPr>
          <p:cNvPr id="6" name="object 2"/>
          <p:cNvSpPr txBox="1"/>
          <p:nvPr/>
        </p:nvSpPr>
        <p:spPr>
          <a:xfrm>
            <a:off x="994063" y="1752601"/>
            <a:ext cx="7110731" cy="3547125"/>
          </a:xfrm>
          <a:prstGeom prst="rect">
            <a:avLst/>
          </a:prstGeom>
        </p:spPr>
        <p:txBody>
          <a:bodyPr vert="horz" wrap="square" lIns="0" tIns="0" rIns="0" bIns="0" rtlCol="0">
            <a:spAutoFit/>
          </a:bodyPr>
          <a:lstStyle/>
          <a:p>
            <a:pPr marL="12700" marR="5080">
              <a:lnSpc>
                <a:spcPts val="2800"/>
              </a:lnSpc>
            </a:pPr>
            <a:r>
              <a:rPr sz="2400" spc="-60" dirty="0">
                <a:solidFill>
                  <a:srgbClr val="4B4A41"/>
                </a:solidFill>
                <a:latin typeface="Arial"/>
                <a:cs typeface="Arial"/>
              </a:rPr>
              <a:t>The </a:t>
            </a:r>
            <a:r>
              <a:rPr lang="en-US" sz="2400" spc="-20" dirty="0" smtClean="0">
                <a:solidFill>
                  <a:srgbClr val="4B4A41"/>
                </a:solidFill>
                <a:latin typeface="Arial"/>
                <a:cs typeface="Arial"/>
              </a:rPr>
              <a:t>Panel</a:t>
            </a:r>
            <a:r>
              <a:rPr sz="2400" spc="-20" dirty="0" smtClean="0">
                <a:solidFill>
                  <a:srgbClr val="4B4A41"/>
                </a:solidFill>
                <a:latin typeface="Arial"/>
                <a:cs typeface="Arial"/>
              </a:rPr>
              <a:t> </a:t>
            </a:r>
            <a:r>
              <a:rPr sz="2400" spc="10" dirty="0">
                <a:solidFill>
                  <a:srgbClr val="4B4A41"/>
                </a:solidFill>
                <a:latin typeface="Arial"/>
                <a:cs typeface="Arial"/>
              </a:rPr>
              <a:t>should be </a:t>
            </a:r>
            <a:r>
              <a:rPr sz="2400" spc="-15" dirty="0">
                <a:solidFill>
                  <a:srgbClr val="4B4A41"/>
                </a:solidFill>
                <a:latin typeface="Arial"/>
                <a:cs typeface="Arial"/>
              </a:rPr>
              <a:t>awa</a:t>
            </a:r>
            <a:r>
              <a:rPr sz="2400" spc="-55" dirty="0">
                <a:solidFill>
                  <a:srgbClr val="4B4A41"/>
                </a:solidFill>
                <a:latin typeface="Arial"/>
                <a:cs typeface="Arial"/>
              </a:rPr>
              <a:t>re</a:t>
            </a:r>
            <a:r>
              <a:rPr sz="2400" dirty="0">
                <a:solidFill>
                  <a:srgbClr val="4B4A41"/>
                </a:solidFill>
                <a:latin typeface="Arial"/>
                <a:cs typeface="Arial"/>
              </a:rPr>
              <a:t> </a:t>
            </a:r>
            <a:r>
              <a:rPr sz="2400" spc="40" dirty="0">
                <a:solidFill>
                  <a:srgbClr val="4B4A41"/>
                </a:solidFill>
                <a:latin typeface="Arial"/>
                <a:cs typeface="Arial"/>
              </a:rPr>
              <a:t>of</a:t>
            </a:r>
            <a:r>
              <a:rPr sz="2400" dirty="0">
                <a:solidFill>
                  <a:srgbClr val="4B4A41"/>
                </a:solidFill>
                <a:latin typeface="Arial"/>
                <a:cs typeface="Arial"/>
              </a:rPr>
              <a:t> </a:t>
            </a:r>
            <a:r>
              <a:rPr sz="2400" spc="25" dirty="0">
                <a:solidFill>
                  <a:srgbClr val="4B4A41"/>
                </a:solidFill>
                <a:latin typeface="Arial"/>
                <a:cs typeface="Arial"/>
              </a:rPr>
              <a:t>what</a:t>
            </a:r>
            <a:r>
              <a:rPr sz="2400" dirty="0">
                <a:solidFill>
                  <a:srgbClr val="4B4A41"/>
                </a:solidFill>
                <a:latin typeface="Arial"/>
                <a:cs typeface="Arial"/>
              </a:rPr>
              <a:t> </a:t>
            </a:r>
            <a:r>
              <a:rPr sz="2400" spc="35" dirty="0">
                <a:solidFill>
                  <a:srgbClr val="4B4A41"/>
                </a:solidFill>
                <a:latin typeface="Arial"/>
                <a:cs typeface="Arial"/>
              </a:rPr>
              <a:t>might</a:t>
            </a:r>
            <a:r>
              <a:rPr sz="2400" dirty="0">
                <a:solidFill>
                  <a:srgbClr val="4B4A41"/>
                </a:solidFill>
                <a:latin typeface="Arial"/>
                <a:cs typeface="Arial"/>
              </a:rPr>
              <a:t> </a:t>
            </a:r>
            <a:r>
              <a:rPr sz="2400" spc="-15" dirty="0">
                <a:solidFill>
                  <a:srgbClr val="4B4A41"/>
                </a:solidFill>
                <a:latin typeface="Arial"/>
                <a:cs typeface="Arial"/>
              </a:rPr>
              <a:t>seem</a:t>
            </a:r>
            <a:r>
              <a:rPr sz="2400" dirty="0">
                <a:solidFill>
                  <a:srgbClr val="4B4A41"/>
                </a:solidFill>
                <a:latin typeface="Arial"/>
                <a:cs typeface="Arial"/>
              </a:rPr>
              <a:t> like </a:t>
            </a:r>
            <a:r>
              <a:rPr sz="2400" spc="10" dirty="0">
                <a:solidFill>
                  <a:srgbClr val="4B4A41"/>
                </a:solidFill>
                <a:latin typeface="Arial"/>
                <a:cs typeface="Arial"/>
              </a:rPr>
              <a:t>counterintuitive</a:t>
            </a:r>
            <a:r>
              <a:rPr sz="2400" dirty="0">
                <a:solidFill>
                  <a:srgbClr val="4B4A41"/>
                </a:solidFill>
                <a:latin typeface="Arial"/>
                <a:cs typeface="Arial"/>
              </a:rPr>
              <a:t> behavior </a:t>
            </a:r>
            <a:r>
              <a:rPr sz="2400" spc="-30" dirty="0">
                <a:solidFill>
                  <a:srgbClr val="4B4A41"/>
                </a:solidFill>
                <a:latin typeface="Arial"/>
                <a:cs typeface="Arial"/>
              </a:rPr>
              <a:t>as</a:t>
            </a:r>
            <a:r>
              <a:rPr sz="2400" dirty="0">
                <a:solidFill>
                  <a:srgbClr val="4B4A41"/>
                </a:solidFill>
                <a:latin typeface="Arial"/>
                <a:cs typeface="Arial"/>
              </a:rPr>
              <a:t> </a:t>
            </a:r>
            <a:r>
              <a:rPr sz="2400" spc="10" dirty="0">
                <a:solidFill>
                  <a:srgbClr val="4B4A41"/>
                </a:solidFill>
                <a:latin typeface="Arial"/>
                <a:cs typeface="Arial"/>
              </a:rPr>
              <a:t>the</a:t>
            </a:r>
            <a:r>
              <a:rPr sz="2400" dirty="0">
                <a:solidFill>
                  <a:srgbClr val="4B4A41"/>
                </a:solidFill>
                <a:latin typeface="Arial"/>
                <a:cs typeface="Arial"/>
              </a:rPr>
              <a:t> </a:t>
            </a:r>
            <a:r>
              <a:rPr sz="2400" spc="-45" dirty="0">
                <a:solidFill>
                  <a:srgbClr val="4B4A41"/>
                </a:solidFill>
                <a:latin typeface="Arial"/>
                <a:cs typeface="Arial"/>
              </a:rPr>
              <a:t>r</a:t>
            </a:r>
            <a:r>
              <a:rPr sz="2400" dirty="0">
                <a:solidFill>
                  <a:srgbClr val="4B4A41"/>
                </a:solidFill>
                <a:latin typeface="Arial"/>
                <a:cs typeface="Arial"/>
              </a:rPr>
              <a:t>esult </a:t>
            </a:r>
            <a:r>
              <a:rPr sz="2400" spc="40" dirty="0">
                <a:solidFill>
                  <a:srgbClr val="4B4A41"/>
                </a:solidFill>
                <a:latin typeface="Arial"/>
                <a:cs typeface="Arial"/>
              </a:rPr>
              <a:t>of</a:t>
            </a:r>
            <a:r>
              <a:rPr sz="2400" dirty="0">
                <a:solidFill>
                  <a:srgbClr val="4B4A41"/>
                </a:solidFill>
                <a:latin typeface="Arial"/>
                <a:cs typeface="Arial"/>
              </a:rPr>
              <a:t> trauma.</a:t>
            </a:r>
            <a:endParaRPr sz="2400" dirty="0">
              <a:latin typeface="Arial"/>
              <a:cs typeface="Arial"/>
            </a:endParaRPr>
          </a:p>
          <a:p>
            <a:pPr>
              <a:lnSpc>
                <a:spcPct val="100000"/>
              </a:lnSpc>
              <a:spcBef>
                <a:spcPts val="10"/>
              </a:spcBef>
            </a:pPr>
            <a:endParaRPr sz="2400" dirty="0">
              <a:latin typeface="Times New Roman"/>
              <a:cs typeface="Times New Roman"/>
            </a:endParaRPr>
          </a:p>
          <a:p>
            <a:pPr marL="355600" indent="-342900">
              <a:lnSpc>
                <a:spcPct val="100000"/>
              </a:lnSpc>
              <a:buClr>
                <a:srgbClr val="4B4A41"/>
              </a:buClr>
              <a:buFont typeface="Arial"/>
              <a:buChar char="•"/>
              <a:tabLst>
                <a:tab pos="355600" algn="l"/>
              </a:tabLst>
            </a:pPr>
            <a:r>
              <a:rPr sz="2400" spc="-315" dirty="0">
                <a:solidFill>
                  <a:srgbClr val="4B4A41"/>
                </a:solidFill>
                <a:latin typeface="Arial"/>
                <a:cs typeface="Arial"/>
              </a:rPr>
              <a:t>T</a:t>
            </a:r>
            <a:r>
              <a:rPr sz="2400" spc="15" dirty="0">
                <a:solidFill>
                  <a:srgbClr val="4B4A41"/>
                </a:solidFill>
                <a:latin typeface="Arial"/>
                <a:cs typeface="Arial"/>
              </a:rPr>
              <a:t>exting</a:t>
            </a:r>
            <a:r>
              <a:rPr sz="2400" dirty="0">
                <a:solidFill>
                  <a:srgbClr val="4B4A41"/>
                </a:solidFill>
                <a:latin typeface="Arial"/>
                <a:cs typeface="Arial"/>
              </a:rPr>
              <a:t> </a:t>
            </a:r>
            <a:r>
              <a:rPr sz="2400" spc="-25" dirty="0">
                <a:solidFill>
                  <a:srgbClr val="4B4A41"/>
                </a:solidFill>
                <a:latin typeface="Arial"/>
                <a:cs typeface="Arial"/>
              </a:rPr>
              <a:t>an</a:t>
            </a:r>
            <a:r>
              <a:rPr sz="2400" dirty="0">
                <a:solidFill>
                  <a:srgbClr val="4B4A41"/>
                </a:solidFill>
                <a:latin typeface="Arial"/>
                <a:cs typeface="Arial"/>
              </a:rPr>
              <a:t> </a:t>
            </a:r>
            <a:r>
              <a:rPr sz="2400" spc="10" dirty="0">
                <a:solidFill>
                  <a:srgbClr val="4B4A41"/>
                </a:solidFill>
                <a:latin typeface="Arial"/>
                <a:cs typeface="Arial"/>
              </a:rPr>
              <a:t>accused</a:t>
            </a:r>
            <a:r>
              <a:rPr sz="2400" dirty="0">
                <a:solidFill>
                  <a:srgbClr val="4B4A41"/>
                </a:solidFill>
                <a:latin typeface="Arial"/>
                <a:cs typeface="Arial"/>
              </a:rPr>
              <a:t> </a:t>
            </a:r>
            <a:r>
              <a:rPr sz="2400" spc="15" dirty="0">
                <a:solidFill>
                  <a:srgbClr val="4B4A41"/>
                </a:solidFill>
                <a:latin typeface="Arial"/>
                <a:cs typeface="Arial"/>
              </a:rPr>
              <a:t>student</a:t>
            </a:r>
            <a:r>
              <a:rPr sz="2400" dirty="0">
                <a:solidFill>
                  <a:srgbClr val="4B4A41"/>
                </a:solidFill>
                <a:latin typeface="Arial"/>
                <a:cs typeface="Arial"/>
              </a:rPr>
              <a:t> after </a:t>
            </a:r>
            <a:r>
              <a:rPr sz="2400" spc="-25" dirty="0">
                <a:solidFill>
                  <a:srgbClr val="4B4A41"/>
                </a:solidFill>
                <a:latin typeface="Arial"/>
                <a:cs typeface="Arial"/>
              </a:rPr>
              <a:t>an</a:t>
            </a:r>
            <a:r>
              <a:rPr sz="2400" dirty="0">
                <a:solidFill>
                  <a:srgbClr val="4B4A41"/>
                </a:solidFill>
                <a:latin typeface="Arial"/>
                <a:cs typeface="Arial"/>
              </a:rPr>
              <a:t> </a:t>
            </a:r>
            <a:r>
              <a:rPr sz="2400" spc="15" dirty="0">
                <a:solidFill>
                  <a:srgbClr val="4B4A41"/>
                </a:solidFill>
                <a:latin typeface="Arial"/>
                <a:cs typeface="Arial"/>
              </a:rPr>
              <a:t>incident</a:t>
            </a:r>
            <a:endParaRPr sz="2400" dirty="0">
              <a:latin typeface="Arial"/>
              <a:cs typeface="Arial"/>
            </a:endParaRPr>
          </a:p>
          <a:p>
            <a:pPr marL="355600" indent="-342900">
              <a:lnSpc>
                <a:spcPct val="100000"/>
              </a:lnSpc>
              <a:spcBef>
                <a:spcPts val="400"/>
              </a:spcBef>
              <a:buClr>
                <a:srgbClr val="4B4A41"/>
              </a:buClr>
              <a:buFont typeface="Arial"/>
              <a:buChar char="•"/>
              <a:tabLst>
                <a:tab pos="355600" algn="l"/>
              </a:tabLst>
            </a:pPr>
            <a:r>
              <a:rPr sz="2400" spc="5" dirty="0">
                <a:solidFill>
                  <a:srgbClr val="4B4A41"/>
                </a:solidFill>
                <a:latin typeface="Arial"/>
                <a:cs typeface="Arial"/>
              </a:rPr>
              <a:t>Getting </a:t>
            </a:r>
            <a:r>
              <a:rPr sz="2400" spc="15" dirty="0">
                <a:solidFill>
                  <a:srgbClr val="4B4A41"/>
                </a:solidFill>
                <a:latin typeface="Arial"/>
                <a:cs typeface="Arial"/>
              </a:rPr>
              <a:t>aspects </a:t>
            </a:r>
            <a:r>
              <a:rPr sz="2400" spc="30" dirty="0">
                <a:solidFill>
                  <a:srgbClr val="4B4A41"/>
                </a:solidFill>
                <a:latin typeface="Arial"/>
                <a:cs typeface="Arial"/>
              </a:rPr>
              <a:t>of </a:t>
            </a:r>
            <a:r>
              <a:rPr sz="2400" spc="5" dirty="0">
                <a:solidFill>
                  <a:srgbClr val="4B4A41"/>
                </a:solidFill>
                <a:latin typeface="Arial"/>
                <a:cs typeface="Arial"/>
              </a:rPr>
              <a:t>the </a:t>
            </a:r>
            <a:r>
              <a:rPr sz="2400" spc="15" dirty="0">
                <a:solidFill>
                  <a:srgbClr val="4B4A41"/>
                </a:solidFill>
                <a:latin typeface="Arial"/>
                <a:cs typeface="Arial"/>
              </a:rPr>
              <a:t>story </a:t>
            </a:r>
            <a:r>
              <a:rPr sz="2400" spc="20" dirty="0">
                <a:solidFill>
                  <a:srgbClr val="4B4A41"/>
                </a:solidFill>
                <a:latin typeface="Arial"/>
                <a:cs typeface="Arial"/>
              </a:rPr>
              <a:t>confused</a:t>
            </a:r>
            <a:endParaRPr sz="2400" dirty="0">
              <a:latin typeface="Arial"/>
              <a:cs typeface="Arial"/>
            </a:endParaRPr>
          </a:p>
          <a:p>
            <a:pPr marL="355600" indent="-342900">
              <a:lnSpc>
                <a:spcPct val="100000"/>
              </a:lnSpc>
              <a:spcBef>
                <a:spcPts val="500"/>
              </a:spcBef>
              <a:buClr>
                <a:srgbClr val="4B4A41"/>
              </a:buClr>
              <a:buFont typeface="Arial"/>
              <a:buChar char="•"/>
              <a:tabLst>
                <a:tab pos="355600" algn="l"/>
              </a:tabLst>
            </a:pPr>
            <a:r>
              <a:rPr sz="2400" spc="-15" dirty="0">
                <a:solidFill>
                  <a:srgbClr val="4B4A41"/>
                </a:solidFill>
                <a:latin typeface="Arial"/>
                <a:cs typeface="Arial"/>
              </a:rPr>
              <a:t>Emphasizing </a:t>
            </a:r>
            <a:r>
              <a:rPr sz="2400" spc="25" dirty="0">
                <a:solidFill>
                  <a:srgbClr val="4B4A41"/>
                </a:solidFill>
                <a:latin typeface="Arial"/>
                <a:cs typeface="Arial"/>
              </a:rPr>
              <a:t>facts that </a:t>
            </a:r>
            <a:r>
              <a:rPr sz="2400" spc="-15" dirty="0">
                <a:solidFill>
                  <a:srgbClr val="4B4A41"/>
                </a:solidFill>
                <a:latin typeface="Arial"/>
                <a:cs typeface="Arial"/>
              </a:rPr>
              <a:t>seem </a:t>
            </a:r>
            <a:r>
              <a:rPr sz="2400" spc="15" dirty="0">
                <a:solidFill>
                  <a:srgbClr val="4B4A41"/>
                </a:solidFill>
                <a:latin typeface="Arial"/>
                <a:cs typeface="Arial"/>
              </a:rPr>
              <a:t>unimportant</a:t>
            </a:r>
            <a:endParaRPr sz="2400" dirty="0">
              <a:latin typeface="Arial"/>
              <a:cs typeface="Arial"/>
            </a:endParaRPr>
          </a:p>
          <a:p>
            <a:pPr marL="355600" indent="-342900">
              <a:lnSpc>
                <a:spcPct val="100000"/>
              </a:lnSpc>
              <a:spcBef>
                <a:spcPts val="500"/>
              </a:spcBef>
              <a:buClr>
                <a:srgbClr val="4B4A41"/>
              </a:buClr>
              <a:buFont typeface="Arial"/>
              <a:buChar char="•"/>
              <a:tabLst>
                <a:tab pos="355600" algn="l"/>
              </a:tabLst>
            </a:pPr>
            <a:r>
              <a:rPr sz="2400" spc="-15" dirty="0">
                <a:solidFill>
                  <a:srgbClr val="4B4A41"/>
                </a:solidFill>
                <a:latin typeface="Arial"/>
                <a:cs typeface="Arial"/>
              </a:rPr>
              <a:t>Exp</a:t>
            </a:r>
            <a:r>
              <a:rPr sz="2400" spc="-50" dirty="0">
                <a:solidFill>
                  <a:srgbClr val="4B4A41"/>
                </a:solidFill>
                <a:latin typeface="Arial"/>
                <a:cs typeface="Arial"/>
              </a:rPr>
              <a:t>r</a:t>
            </a:r>
            <a:r>
              <a:rPr sz="2400" spc="-10" dirty="0">
                <a:solidFill>
                  <a:srgbClr val="4B4A41"/>
                </a:solidFill>
                <a:latin typeface="Arial"/>
                <a:cs typeface="Arial"/>
              </a:rPr>
              <a:t>essing</a:t>
            </a:r>
            <a:r>
              <a:rPr sz="2400" dirty="0">
                <a:solidFill>
                  <a:srgbClr val="4B4A41"/>
                </a:solidFill>
                <a:latin typeface="Arial"/>
                <a:cs typeface="Arial"/>
              </a:rPr>
              <a:t> </a:t>
            </a:r>
            <a:r>
              <a:rPr sz="2400" spc="20" dirty="0">
                <a:solidFill>
                  <a:srgbClr val="4B4A41"/>
                </a:solidFill>
                <a:latin typeface="Arial"/>
                <a:cs typeface="Arial"/>
              </a:rPr>
              <a:t>conce</a:t>
            </a:r>
            <a:r>
              <a:rPr sz="2400" spc="45" dirty="0">
                <a:solidFill>
                  <a:srgbClr val="4B4A41"/>
                </a:solidFill>
                <a:latin typeface="Arial"/>
                <a:cs typeface="Arial"/>
              </a:rPr>
              <a:t>r</a:t>
            </a:r>
            <a:r>
              <a:rPr sz="2400" dirty="0">
                <a:solidFill>
                  <a:srgbClr val="4B4A41"/>
                </a:solidFill>
                <a:latin typeface="Arial"/>
                <a:cs typeface="Arial"/>
              </a:rPr>
              <a:t>n </a:t>
            </a:r>
            <a:r>
              <a:rPr sz="2400" spc="20" dirty="0">
                <a:solidFill>
                  <a:srgbClr val="4B4A41"/>
                </a:solidFill>
                <a:latin typeface="Arial"/>
                <a:cs typeface="Arial"/>
              </a:rPr>
              <a:t>for</a:t>
            </a:r>
            <a:r>
              <a:rPr sz="2400" dirty="0">
                <a:solidFill>
                  <a:srgbClr val="4B4A41"/>
                </a:solidFill>
                <a:latin typeface="Arial"/>
                <a:cs typeface="Arial"/>
              </a:rPr>
              <a:t> </a:t>
            </a:r>
            <a:r>
              <a:rPr sz="2400" spc="5" dirty="0">
                <a:solidFill>
                  <a:srgbClr val="4B4A41"/>
                </a:solidFill>
                <a:latin typeface="Arial"/>
                <a:cs typeface="Arial"/>
              </a:rPr>
              <a:t>the</a:t>
            </a:r>
            <a:r>
              <a:rPr sz="2400" dirty="0">
                <a:solidFill>
                  <a:srgbClr val="4B4A41"/>
                </a:solidFill>
                <a:latin typeface="Arial"/>
                <a:cs typeface="Arial"/>
              </a:rPr>
              <a:t> </a:t>
            </a:r>
            <a:r>
              <a:rPr sz="2400" spc="10" dirty="0">
                <a:solidFill>
                  <a:srgbClr val="4B4A41"/>
                </a:solidFill>
                <a:latin typeface="Arial"/>
                <a:cs typeface="Arial"/>
              </a:rPr>
              <a:t>accused</a:t>
            </a:r>
            <a:endParaRPr sz="2400" dirty="0">
              <a:latin typeface="Arial"/>
              <a:cs typeface="Arial"/>
            </a:endParaRPr>
          </a:p>
          <a:p>
            <a:pPr marL="355600" indent="-342900">
              <a:lnSpc>
                <a:spcPct val="100000"/>
              </a:lnSpc>
              <a:spcBef>
                <a:spcPts val="500"/>
              </a:spcBef>
              <a:buClr>
                <a:srgbClr val="4B4A41"/>
              </a:buClr>
              <a:buFont typeface="Arial"/>
              <a:buChar char="•"/>
              <a:tabLst>
                <a:tab pos="355600" algn="l"/>
              </a:tabLst>
            </a:pPr>
            <a:r>
              <a:rPr sz="2400" spc="-50" dirty="0">
                <a:solidFill>
                  <a:srgbClr val="4B4A41"/>
                </a:solidFill>
                <a:latin typeface="Arial"/>
                <a:cs typeface="Arial"/>
              </a:rPr>
              <a:t>F</a:t>
            </a:r>
            <a:r>
              <a:rPr sz="2400" spc="-70" dirty="0">
                <a:solidFill>
                  <a:srgbClr val="4B4A41"/>
                </a:solidFill>
                <a:latin typeface="Arial"/>
                <a:cs typeface="Arial"/>
              </a:rPr>
              <a:t>r</a:t>
            </a:r>
            <a:r>
              <a:rPr sz="2400" spc="-20" dirty="0">
                <a:solidFill>
                  <a:srgbClr val="4B4A41"/>
                </a:solidFill>
                <a:latin typeface="Arial"/>
                <a:cs typeface="Arial"/>
              </a:rPr>
              <a:t>eezing</a:t>
            </a:r>
            <a:r>
              <a:rPr sz="2400" dirty="0">
                <a:solidFill>
                  <a:srgbClr val="4B4A41"/>
                </a:solidFill>
                <a:latin typeface="Arial"/>
                <a:cs typeface="Arial"/>
              </a:rPr>
              <a:t> in </a:t>
            </a:r>
            <a:r>
              <a:rPr sz="2400" spc="5" dirty="0">
                <a:solidFill>
                  <a:srgbClr val="4B4A41"/>
                </a:solidFill>
                <a:latin typeface="Arial"/>
                <a:cs typeface="Arial"/>
              </a:rPr>
              <a:t>the</a:t>
            </a:r>
            <a:r>
              <a:rPr sz="2400" dirty="0">
                <a:solidFill>
                  <a:srgbClr val="4B4A41"/>
                </a:solidFill>
                <a:latin typeface="Arial"/>
                <a:cs typeface="Arial"/>
              </a:rPr>
              <a:t> </a:t>
            </a:r>
            <a:r>
              <a:rPr sz="2400" spc="20" dirty="0">
                <a:solidFill>
                  <a:srgbClr val="4B4A41"/>
                </a:solidFill>
                <a:latin typeface="Arial"/>
                <a:cs typeface="Arial"/>
              </a:rPr>
              <a:t>moment</a:t>
            </a:r>
            <a:r>
              <a:rPr sz="2400" dirty="0">
                <a:solidFill>
                  <a:srgbClr val="4B4A41"/>
                </a:solidFill>
                <a:latin typeface="Arial"/>
                <a:cs typeface="Arial"/>
              </a:rPr>
              <a:t> </a:t>
            </a:r>
            <a:r>
              <a:rPr sz="2400" spc="15" dirty="0">
                <a:solidFill>
                  <a:srgbClr val="4B4A41"/>
                </a:solidFill>
                <a:latin typeface="Arial"/>
                <a:cs typeface="Arial"/>
              </a:rPr>
              <a:t>or</a:t>
            </a:r>
            <a:r>
              <a:rPr sz="2400" dirty="0">
                <a:solidFill>
                  <a:srgbClr val="4B4A41"/>
                </a:solidFill>
                <a:latin typeface="Arial"/>
                <a:cs typeface="Arial"/>
              </a:rPr>
              <a:t> </a:t>
            </a:r>
            <a:r>
              <a:rPr sz="2400" spc="25" dirty="0">
                <a:solidFill>
                  <a:srgbClr val="4B4A41"/>
                </a:solidFill>
                <a:latin typeface="Arial"/>
                <a:cs typeface="Arial"/>
              </a:rPr>
              <a:t>not</a:t>
            </a:r>
            <a:r>
              <a:rPr sz="2400" dirty="0">
                <a:solidFill>
                  <a:srgbClr val="4B4A41"/>
                </a:solidFill>
                <a:latin typeface="Arial"/>
                <a:cs typeface="Arial"/>
              </a:rPr>
              <a:t> </a:t>
            </a:r>
            <a:r>
              <a:rPr sz="2400" spc="5" dirty="0">
                <a:solidFill>
                  <a:srgbClr val="4B4A41"/>
                </a:solidFill>
                <a:latin typeface="Arial"/>
                <a:cs typeface="Arial"/>
              </a:rPr>
              <a:t>being</a:t>
            </a:r>
            <a:r>
              <a:rPr sz="2400" dirty="0">
                <a:solidFill>
                  <a:srgbClr val="4B4A41"/>
                </a:solidFill>
                <a:latin typeface="Arial"/>
                <a:cs typeface="Arial"/>
              </a:rPr>
              <a:t> </a:t>
            </a:r>
            <a:r>
              <a:rPr sz="2400" spc="-10" dirty="0">
                <a:solidFill>
                  <a:srgbClr val="4B4A41"/>
                </a:solidFill>
                <a:latin typeface="Arial"/>
                <a:cs typeface="Arial"/>
              </a:rPr>
              <a:t>able</a:t>
            </a:r>
            <a:r>
              <a:rPr sz="2400" dirty="0">
                <a:solidFill>
                  <a:srgbClr val="4B4A41"/>
                </a:solidFill>
                <a:latin typeface="Arial"/>
                <a:cs typeface="Arial"/>
              </a:rPr>
              <a:t> </a:t>
            </a:r>
            <a:r>
              <a:rPr sz="2400" spc="50" dirty="0">
                <a:solidFill>
                  <a:srgbClr val="4B4A41"/>
                </a:solidFill>
                <a:latin typeface="Arial"/>
                <a:cs typeface="Arial"/>
              </a:rPr>
              <a:t>to</a:t>
            </a:r>
            <a:r>
              <a:rPr sz="2400" dirty="0">
                <a:solidFill>
                  <a:srgbClr val="4B4A41"/>
                </a:solidFill>
                <a:latin typeface="Arial"/>
                <a:cs typeface="Arial"/>
              </a:rPr>
              <a:t> </a:t>
            </a:r>
            <a:r>
              <a:rPr sz="2400" spc="-40" dirty="0">
                <a:solidFill>
                  <a:srgbClr val="4B4A41"/>
                </a:solidFill>
                <a:latin typeface="Arial"/>
                <a:cs typeface="Arial"/>
              </a:rPr>
              <a:t>r</a:t>
            </a:r>
            <a:r>
              <a:rPr sz="2400" spc="20" dirty="0">
                <a:solidFill>
                  <a:srgbClr val="4B4A41"/>
                </a:solidFill>
                <a:latin typeface="Arial"/>
                <a:cs typeface="Arial"/>
              </a:rPr>
              <a:t>espond</a:t>
            </a:r>
            <a:endParaRPr sz="2400" dirty="0">
              <a:latin typeface="Arial"/>
              <a:cs typeface="Arial"/>
            </a:endParaRPr>
          </a:p>
        </p:txBody>
      </p:sp>
      <p:sp>
        <p:nvSpPr>
          <p:cNvPr id="2" name="Date Placeholder 1"/>
          <p:cNvSpPr>
            <a:spLocks noGrp="1"/>
          </p:cNvSpPr>
          <p:nvPr>
            <p:ph type="dt" sz="half" idx="10"/>
          </p:nvPr>
        </p:nvSpPr>
        <p:spPr/>
        <p:txBody>
          <a:bodyPr/>
          <a:lstStyle/>
          <a:p>
            <a:fld id="{5060A451-6B9C-4C81-807F-63C69962534D}" type="datetime1">
              <a:rPr lang="en-US" smtClean="0"/>
              <a:t>11/1/2023</a:t>
            </a:fld>
            <a:endParaRPr lang="en-US" dirty="0"/>
          </a:p>
        </p:txBody>
      </p:sp>
    </p:spTree>
    <p:extLst>
      <p:ext uri="{BB962C8B-B14F-4D97-AF65-F5344CB8AC3E}">
        <p14:creationId xmlns:p14="http://schemas.microsoft.com/office/powerpoint/2010/main" val="3180577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057400"/>
            <a:ext cx="8229600" cy="1143000"/>
          </a:xfrm>
        </p:spPr>
        <p:txBody>
          <a:bodyPr>
            <a:normAutofit fontScale="90000"/>
          </a:bodyPr>
          <a:lstStyle/>
          <a:p>
            <a:r>
              <a:rPr lang="en-US" sz="3600" b="1" dirty="0" smtClean="0"/>
              <a:t/>
            </a:r>
            <a:br>
              <a:rPr lang="en-US" sz="3600" b="1" dirty="0" smtClean="0"/>
            </a:br>
            <a:r>
              <a:rPr lang="en-US" sz="6000" b="1" dirty="0" smtClean="0"/>
              <a:t>Determination</a:t>
            </a:r>
            <a:endParaRPr lang="en-US" sz="6000" b="1" dirty="0"/>
          </a:p>
        </p:txBody>
      </p:sp>
      <p:pic>
        <p:nvPicPr>
          <p:cNvPr id="5" name="Picture 4"/>
          <p:cNvPicPr/>
          <p:nvPr/>
        </p:nvPicPr>
        <p:blipFill>
          <a:blip r:embed="rId2" cstate="email">
            <a:extLst>
              <a:ext uri="{28A0092B-C50C-407E-A947-70E740481C1C}">
                <a14:useLocalDpi xmlns:a14="http://schemas.microsoft.com/office/drawing/2010/main" val="0"/>
              </a:ext>
            </a:extLst>
          </a:blip>
          <a:stretch>
            <a:fillRect/>
          </a:stretch>
        </p:blipFill>
        <p:spPr>
          <a:xfrm>
            <a:off x="7162800" y="76200"/>
            <a:ext cx="1905000" cy="609600"/>
          </a:xfrm>
          <a:prstGeom prst="rect">
            <a:avLst/>
          </a:prstGeom>
        </p:spPr>
      </p:pic>
      <p:sp>
        <p:nvSpPr>
          <p:cNvPr id="2" name="Date Placeholder 1"/>
          <p:cNvSpPr>
            <a:spLocks noGrp="1"/>
          </p:cNvSpPr>
          <p:nvPr>
            <p:ph type="dt" sz="half" idx="10"/>
          </p:nvPr>
        </p:nvSpPr>
        <p:spPr/>
        <p:txBody>
          <a:bodyPr/>
          <a:lstStyle/>
          <a:p>
            <a:fld id="{54D94C81-0D77-4A00-A532-658F78189B38}" type="datetime1">
              <a:rPr lang="en-US" smtClean="0"/>
              <a:t>11/1/2023</a:t>
            </a:fld>
            <a:endParaRPr lang="en-US" dirty="0"/>
          </a:p>
        </p:txBody>
      </p:sp>
    </p:spTree>
    <p:extLst>
      <p:ext uri="{BB962C8B-B14F-4D97-AF65-F5344CB8AC3E}">
        <p14:creationId xmlns:p14="http://schemas.microsoft.com/office/powerpoint/2010/main" val="116007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Determination</a:t>
            </a:r>
            <a:r>
              <a:rPr lang="en-US" sz="3600" b="1" dirty="0" smtClean="0"/>
              <a:t> </a:t>
            </a:r>
            <a:endParaRPr lang="en-US" sz="3600" b="1" u="sng" dirty="0"/>
          </a:p>
        </p:txBody>
      </p:sp>
      <p:sp>
        <p:nvSpPr>
          <p:cNvPr id="10" name="Content Placeholder 9"/>
          <p:cNvSpPr>
            <a:spLocks noGrp="1"/>
          </p:cNvSpPr>
          <p:nvPr>
            <p:ph sz="half" idx="1"/>
          </p:nvPr>
        </p:nvSpPr>
        <p:spPr>
          <a:xfrm>
            <a:off x="457200" y="1295401"/>
            <a:ext cx="8229600" cy="4830763"/>
          </a:xfrm>
        </p:spPr>
        <p:txBody>
          <a:bodyPr>
            <a:normAutofit/>
          </a:bodyPr>
          <a:lstStyle/>
          <a:p>
            <a:endParaRPr lang="en-US" dirty="0"/>
          </a:p>
          <a:p>
            <a:pPr marL="0" indent="0">
              <a:buNone/>
            </a:pPr>
            <a:endParaRPr lang="en-US" dirty="0"/>
          </a:p>
          <a:p>
            <a:pPr marL="0" indent="0">
              <a:buNone/>
            </a:pPr>
            <a:endParaRPr lang="en-US" dirty="0"/>
          </a:p>
        </p:txBody>
      </p:sp>
      <p:sp>
        <p:nvSpPr>
          <p:cNvPr id="3" name="Rectangle 2"/>
          <p:cNvSpPr/>
          <p:nvPr/>
        </p:nvSpPr>
        <p:spPr>
          <a:xfrm>
            <a:off x="762000" y="1522315"/>
            <a:ext cx="6096000" cy="2816156"/>
          </a:xfrm>
          <a:prstGeom prst="rect">
            <a:avLst/>
          </a:prstGeom>
        </p:spPr>
        <p:txBody>
          <a:bodyPr wrap="square">
            <a:spAutoFit/>
          </a:bodyPr>
          <a:lstStyle/>
          <a:p>
            <a:endParaRPr lang="en-US" sz="900" dirty="0">
              <a:solidFill>
                <a:srgbClr val="000000"/>
              </a:solidFill>
              <a:latin typeface="Calibri" panose="020F0502020204030204" pitchFamily="34" charset="0"/>
            </a:endParaRPr>
          </a:p>
          <a:p>
            <a:pPr marL="342900" indent="-342900">
              <a:buFont typeface="Arial" panose="020B0604020202020204" pitchFamily="34" charset="0"/>
              <a:buChar char="•"/>
            </a:pPr>
            <a:r>
              <a:rPr lang="en-US" sz="2400" dirty="0">
                <a:solidFill>
                  <a:srgbClr val="000000"/>
                </a:solidFill>
                <a:latin typeface="Calibri" panose="020F0502020204030204" pitchFamily="34" charset="0"/>
              </a:rPr>
              <a:t>Finding re: policy violation </a:t>
            </a:r>
            <a:endParaRPr lang="en-US" sz="2400" dirty="0" smtClean="0">
              <a:solidFill>
                <a:srgbClr val="000000"/>
              </a:solidFill>
              <a:latin typeface="Calibri" panose="020F0502020204030204" pitchFamily="34" charset="0"/>
            </a:endParaRPr>
          </a:p>
          <a:p>
            <a:pPr marL="796925" indent="-342900">
              <a:buFont typeface="Courier New" panose="02070309020205020404" pitchFamily="49" charset="0"/>
              <a:buChar char="o"/>
            </a:pPr>
            <a:r>
              <a:rPr lang="en-US" sz="2400" dirty="0" smtClean="0">
                <a:solidFill>
                  <a:srgbClr val="000000"/>
                </a:solidFill>
                <a:latin typeface="Calibri" panose="020F0502020204030204" pitchFamily="34" charset="0"/>
              </a:rPr>
              <a:t>Sexual </a:t>
            </a:r>
            <a:r>
              <a:rPr lang="en-US" sz="2400" dirty="0">
                <a:solidFill>
                  <a:srgbClr val="000000"/>
                </a:solidFill>
                <a:latin typeface="Calibri" panose="020F0502020204030204" pitchFamily="34" charset="0"/>
              </a:rPr>
              <a:t>contact/harassment </a:t>
            </a:r>
          </a:p>
          <a:p>
            <a:pPr marL="796925" indent="-342900">
              <a:buFont typeface="Courier New" panose="02070309020205020404" pitchFamily="49" charset="0"/>
              <a:buChar char="o"/>
            </a:pPr>
            <a:r>
              <a:rPr lang="en-US" sz="2400" dirty="0">
                <a:solidFill>
                  <a:srgbClr val="000000"/>
                </a:solidFill>
                <a:latin typeface="Calibri" panose="020F0502020204030204" pitchFamily="34" charset="0"/>
              </a:rPr>
              <a:t>Consent/unwelcomed </a:t>
            </a:r>
          </a:p>
          <a:p>
            <a:endParaRPr lang="en-US" sz="2400" dirty="0">
              <a:solidFill>
                <a:srgbClr val="000000"/>
              </a:solidFill>
              <a:latin typeface="Calibri" panose="020F0502020204030204" pitchFamily="34" charset="0"/>
            </a:endParaRPr>
          </a:p>
          <a:p>
            <a:pPr marL="342900" indent="-342900">
              <a:buFont typeface="Arial" panose="020B0604020202020204" pitchFamily="34" charset="0"/>
              <a:buChar char="•"/>
            </a:pPr>
            <a:r>
              <a:rPr lang="en-US" sz="2400" dirty="0" smtClean="0">
                <a:solidFill>
                  <a:srgbClr val="000000"/>
                </a:solidFill>
                <a:latin typeface="Calibri" panose="020F0502020204030204" pitchFamily="34" charset="0"/>
              </a:rPr>
              <a:t>Sanctions </a:t>
            </a:r>
            <a:endParaRPr lang="en-US" sz="2400" dirty="0">
              <a:solidFill>
                <a:srgbClr val="000000"/>
              </a:solidFill>
              <a:latin typeface="Calibri" panose="020F0502020204030204" pitchFamily="34" charset="0"/>
            </a:endParaRPr>
          </a:p>
          <a:p>
            <a:pPr marL="342900" indent="-342900">
              <a:buFont typeface="Arial" panose="020B0604020202020204" pitchFamily="34" charset="0"/>
              <a:buChar char="•"/>
            </a:pPr>
            <a:r>
              <a:rPr lang="en-US" sz="2400" dirty="0" smtClean="0">
                <a:solidFill>
                  <a:srgbClr val="000000"/>
                </a:solidFill>
                <a:latin typeface="Calibri" panose="020F0502020204030204" pitchFamily="34" charset="0"/>
              </a:rPr>
              <a:t>Remedies </a:t>
            </a:r>
            <a:endParaRPr lang="en-US" sz="2400" dirty="0">
              <a:solidFill>
                <a:srgbClr val="000000"/>
              </a:solidFill>
              <a:latin typeface="Calibri" panose="020F0502020204030204" pitchFamily="34" charset="0"/>
            </a:endParaRPr>
          </a:p>
          <a:p>
            <a:pPr marL="342900" indent="-342900">
              <a:buFont typeface="Arial" panose="020B0604020202020204" pitchFamily="34" charset="0"/>
              <a:buChar char="•"/>
            </a:pPr>
            <a:r>
              <a:rPr lang="en-US" sz="2400" dirty="0" smtClean="0">
                <a:solidFill>
                  <a:srgbClr val="000000"/>
                </a:solidFill>
                <a:latin typeface="Calibri" panose="020F0502020204030204" pitchFamily="34" charset="0"/>
              </a:rPr>
              <a:t>Provide </a:t>
            </a:r>
            <a:r>
              <a:rPr lang="en-US" sz="2400" dirty="0">
                <a:solidFill>
                  <a:srgbClr val="000000"/>
                </a:solidFill>
                <a:latin typeface="Calibri" panose="020F0502020204030204" pitchFamily="34" charset="0"/>
              </a:rPr>
              <a:t>written notice of determination </a:t>
            </a:r>
          </a:p>
        </p:txBody>
      </p:sp>
      <p:sp>
        <p:nvSpPr>
          <p:cNvPr id="2" name="Date Placeholder 1"/>
          <p:cNvSpPr>
            <a:spLocks noGrp="1"/>
          </p:cNvSpPr>
          <p:nvPr>
            <p:ph type="dt" sz="half" idx="10"/>
          </p:nvPr>
        </p:nvSpPr>
        <p:spPr/>
        <p:txBody>
          <a:bodyPr/>
          <a:lstStyle/>
          <a:p>
            <a:fld id="{9EE12D2C-AB04-4F74-8580-2BD4000B5DFE}" type="datetime1">
              <a:rPr lang="en-US" smtClean="0"/>
              <a:t>11/1/2023</a:t>
            </a:fld>
            <a:endParaRPr lang="en-US" dirty="0"/>
          </a:p>
        </p:txBody>
      </p:sp>
    </p:spTree>
    <p:extLst>
      <p:ext uri="{BB962C8B-B14F-4D97-AF65-F5344CB8AC3E}">
        <p14:creationId xmlns:p14="http://schemas.microsoft.com/office/powerpoint/2010/main" val="387535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a:t>Determination</a:t>
            </a:r>
            <a:r>
              <a:rPr lang="en-US" sz="3600" b="1" dirty="0" smtClean="0"/>
              <a:t> </a:t>
            </a:r>
            <a:endParaRPr lang="en-US" sz="3600" b="1" u="sng" dirty="0"/>
          </a:p>
        </p:txBody>
      </p:sp>
      <p:sp>
        <p:nvSpPr>
          <p:cNvPr id="10" name="Content Placeholder 9"/>
          <p:cNvSpPr>
            <a:spLocks noGrp="1"/>
          </p:cNvSpPr>
          <p:nvPr>
            <p:ph sz="half" idx="1"/>
          </p:nvPr>
        </p:nvSpPr>
        <p:spPr>
          <a:xfrm>
            <a:off x="457200" y="1295401"/>
            <a:ext cx="8229600" cy="4830763"/>
          </a:xfrm>
        </p:spPr>
        <p:txBody>
          <a:bodyPr>
            <a:normAutofit/>
          </a:bodyPr>
          <a:lstStyle/>
          <a:p>
            <a:endParaRPr lang="en-US" dirty="0"/>
          </a:p>
          <a:p>
            <a:pPr marL="0" indent="0">
              <a:buNone/>
            </a:pPr>
            <a:endParaRPr lang="en-US" dirty="0"/>
          </a:p>
          <a:p>
            <a:pPr marL="0" indent="0">
              <a:buNone/>
            </a:pPr>
            <a:endParaRPr lang="en-US" dirty="0"/>
          </a:p>
        </p:txBody>
      </p:sp>
      <p:sp>
        <p:nvSpPr>
          <p:cNvPr id="11" name="Rectangle 10"/>
          <p:cNvSpPr/>
          <p:nvPr/>
        </p:nvSpPr>
        <p:spPr>
          <a:xfrm>
            <a:off x="609600" y="2057401"/>
            <a:ext cx="7696200" cy="2375971"/>
          </a:xfrm>
          <a:prstGeom prst="rect">
            <a:avLst/>
          </a:prstGeom>
        </p:spPr>
        <p:txBody>
          <a:bodyPr wrap="square">
            <a:sp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Statistics have no probative </a:t>
            </a:r>
            <a:r>
              <a:rPr lang="en-US" sz="2400" dirty="0" smtClean="0">
                <a:latin typeface="Calibri" panose="020F0502020204030204" pitchFamily="34" charset="0"/>
                <a:ea typeface="Calibri" panose="020F0502020204030204" pitchFamily="34" charset="0"/>
                <a:cs typeface="Times New Roman" panose="02020603050405020304" pitchFamily="18" charset="0"/>
              </a:rPr>
              <a:t>value (</a:t>
            </a:r>
            <a:r>
              <a:rPr lang="en-US" sz="2400" dirty="0">
                <a:latin typeface="Calibri" panose="020F0502020204030204" pitchFamily="34" charset="0"/>
                <a:ea typeface="Calibri" panose="020F0502020204030204" pitchFamily="34" charset="0"/>
                <a:cs typeface="Times New Roman" panose="02020603050405020304" pitchFamily="18" charset="0"/>
              </a:rPr>
              <a:t>s</a:t>
            </a:r>
            <a:r>
              <a:rPr lang="en-US" sz="2400" dirty="0" smtClean="0">
                <a:latin typeface="Calibri" panose="020F0502020204030204" pitchFamily="34" charset="0"/>
                <a:ea typeface="Calibri" panose="020F0502020204030204" pitchFamily="34" charset="0"/>
                <a:cs typeface="Times New Roman" panose="02020603050405020304" pitchFamily="18" charset="0"/>
              </a:rPr>
              <a:t>hown earlier as a FYI)</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The primary question is “What happened?”</a:t>
            </a:r>
          </a:p>
          <a:p>
            <a:pPr marL="400050">
              <a:lnSpc>
                <a:spcPct val="107000"/>
              </a:lnSpc>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NOT </a:t>
            </a:r>
            <a:r>
              <a:rPr lang="en-US" sz="2400" dirty="0">
                <a:latin typeface="Calibri" panose="020F0502020204030204" pitchFamily="34" charset="0"/>
                <a:ea typeface="Calibri" panose="020F0502020204030204" pitchFamily="34" charset="0"/>
                <a:cs typeface="Times New Roman" panose="02020603050405020304" pitchFamily="18" charset="0"/>
              </a:rPr>
              <a:t>“Who is lying?”/“Who is telling the truth?”/“What is the motivation to lie</a:t>
            </a:r>
            <a:r>
              <a:rPr lang="en-US" sz="2400"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“Was Consent Given”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E61B8AE3-1C1C-4E95-AA17-F2E2DC4DFA7C}" type="datetime1">
              <a:rPr lang="en-US" smtClean="0"/>
              <a:t>11/1/2023</a:t>
            </a:fld>
            <a:endParaRPr lang="en-US" dirty="0"/>
          </a:p>
        </p:txBody>
      </p:sp>
    </p:spTree>
    <p:extLst>
      <p:ext uri="{BB962C8B-B14F-4D97-AF65-F5344CB8AC3E}">
        <p14:creationId xmlns:p14="http://schemas.microsoft.com/office/powerpoint/2010/main" val="621660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smtClean="0"/>
              <a:t>Determination</a:t>
            </a:r>
            <a:endParaRPr lang="en-US" sz="3600" b="1" u="sng" dirty="0"/>
          </a:p>
        </p:txBody>
      </p:sp>
      <p:sp>
        <p:nvSpPr>
          <p:cNvPr id="11" name="object 2"/>
          <p:cNvSpPr txBox="1"/>
          <p:nvPr/>
        </p:nvSpPr>
        <p:spPr>
          <a:xfrm>
            <a:off x="994063" y="1828801"/>
            <a:ext cx="7233284" cy="3349635"/>
          </a:xfrm>
          <a:prstGeom prst="rect">
            <a:avLst/>
          </a:prstGeom>
        </p:spPr>
        <p:txBody>
          <a:bodyPr vert="horz" wrap="square" lIns="0" tIns="0" rIns="0" bIns="0" rtlCol="0">
            <a:spAutoFit/>
          </a:bodyPr>
          <a:lstStyle/>
          <a:p>
            <a:pPr marL="12700">
              <a:lnSpc>
                <a:spcPct val="100000"/>
              </a:lnSpc>
            </a:pPr>
            <a:r>
              <a:rPr sz="2400" spc="10" dirty="0">
                <a:solidFill>
                  <a:srgbClr val="4B4A41"/>
                </a:solidFill>
                <a:latin typeface="Arial"/>
                <a:cs typeface="Arial"/>
              </a:rPr>
              <a:t>Considerations </a:t>
            </a:r>
            <a:r>
              <a:rPr sz="2400" spc="30" dirty="0">
                <a:solidFill>
                  <a:srgbClr val="4B4A41"/>
                </a:solidFill>
                <a:latin typeface="Arial"/>
                <a:cs typeface="Arial"/>
              </a:rPr>
              <a:t>for </a:t>
            </a:r>
            <a:r>
              <a:rPr sz="2400" spc="10" dirty="0">
                <a:solidFill>
                  <a:srgbClr val="4B4A41"/>
                </a:solidFill>
                <a:latin typeface="Arial"/>
                <a:cs typeface="Arial"/>
              </a:rPr>
              <a:t>determining</a:t>
            </a:r>
            <a:r>
              <a:rPr sz="2400" spc="-5" dirty="0">
                <a:solidFill>
                  <a:srgbClr val="4B4A41"/>
                </a:solidFill>
                <a:latin typeface="Arial"/>
                <a:cs typeface="Arial"/>
              </a:rPr>
              <a:t> </a:t>
            </a:r>
            <a:r>
              <a:rPr sz="2400" spc="10" dirty="0">
                <a:latin typeface="Arial"/>
                <a:cs typeface="Arial"/>
              </a:rPr>
              <a:t>sanction</a:t>
            </a:r>
            <a:r>
              <a:rPr sz="2400" spc="5" dirty="0">
                <a:latin typeface="Arial"/>
                <a:cs typeface="Arial"/>
              </a:rPr>
              <a:t>s</a:t>
            </a:r>
            <a:r>
              <a:rPr sz="2400" dirty="0">
                <a:solidFill>
                  <a:srgbClr val="4B4A41"/>
                </a:solidFill>
                <a:latin typeface="Arial"/>
                <a:cs typeface="Arial"/>
              </a:rPr>
              <a:t>:</a:t>
            </a:r>
            <a:endParaRPr sz="2400" dirty="0">
              <a:latin typeface="Arial"/>
              <a:cs typeface="Arial"/>
            </a:endParaRPr>
          </a:p>
          <a:p>
            <a:pPr>
              <a:lnSpc>
                <a:spcPct val="100000"/>
              </a:lnSpc>
              <a:spcBef>
                <a:spcPts val="1"/>
              </a:spcBef>
            </a:pPr>
            <a:endParaRPr sz="2400" dirty="0">
              <a:latin typeface="Times New Roman"/>
              <a:cs typeface="Times New Roman"/>
            </a:endParaRPr>
          </a:p>
          <a:p>
            <a:pPr marL="355600" indent="-342900">
              <a:lnSpc>
                <a:spcPct val="100000"/>
              </a:lnSpc>
              <a:buClr>
                <a:srgbClr val="4B4A41"/>
              </a:buClr>
              <a:buFont typeface="Arial"/>
              <a:buChar char="•"/>
              <a:tabLst>
                <a:tab pos="355600" algn="l"/>
              </a:tabLst>
            </a:pPr>
            <a:r>
              <a:rPr sz="2400" spc="10" dirty="0">
                <a:solidFill>
                  <a:srgbClr val="4B4A41"/>
                </a:solidFill>
                <a:latin typeface="Arial"/>
                <a:cs typeface="Arial"/>
              </a:rPr>
              <a:t>the </a:t>
            </a:r>
            <a:r>
              <a:rPr sz="2400" spc="-15" dirty="0">
                <a:solidFill>
                  <a:srgbClr val="4B4A41"/>
                </a:solidFill>
                <a:latin typeface="Arial"/>
                <a:cs typeface="Arial"/>
              </a:rPr>
              <a:t>healing </a:t>
            </a:r>
            <a:r>
              <a:rPr sz="2400" spc="10" dirty="0">
                <a:solidFill>
                  <a:srgbClr val="4B4A41"/>
                </a:solidFill>
                <a:latin typeface="Arial"/>
                <a:cs typeface="Arial"/>
              </a:rPr>
              <a:t>and safety </a:t>
            </a:r>
            <a:r>
              <a:rPr sz="2400" spc="40" dirty="0">
                <a:solidFill>
                  <a:srgbClr val="4B4A41"/>
                </a:solidFill>
                <a:latin typeface="Arial"/>
                <a:cs typeface="Arial"/>
              </a:rPr>
              <a:t>of </a:t>
            </a:r>
            <a:r>
              <a:rPr sz="2400" spc="20" dirty="0">
                <a:solidFill>
                  <a:srgbClr val="4B4A41"/>
                </a:solidFill>
                <a:latin typeface="Arial"/>
                <a:cs typeface="Arial"/>
              </a:rPr>
              <a:t>victim-survivors</a:t>
            </a:r>
            <a:endParaRPr sz="2400" dirty="0">
              <a:latin typeface="Arial"/>
              <a:cs typeface="Arial"/>
            </a:endParaRPr>
          </a:p>
          <a:p>
            <a:pPr>
              <a:lnSpc>
                <a:spcPct val="100000"/>
              </a:lnSpc>
              <a:spcBef>
                <a:spcPts val="52"/>
              </a:spcBef>
              <a:buClr>
                <a:srgbClr val="4B4A41"/>
              </a:buClr>
              <a:buFont typeface="Arial"/>
              <a:buChar char="•"/>
            </a:pPr>
            <a:endParaRPr sz="2400" dirty="0">
              <a:latin typeface="Times New Roman"/>
              <a:cs typeface="Times New Roman"/>
            </a:endParaRPr>
          </a:p>
          <a:p>
            <a:pPr marL="355600" indent="-342900">
              <a:lnSpc>
                <a:spcPct val="100000"/>
              </a:lnSpc>
              <a:buClr>
                <a:srgbClr val="4B4A41"/>
              </a:buClr>
              <a:buFont typeface="Arial"/>
              <a:buChar char="•"/>
              <a:tabLst>
                <a:tab pos="355600" algn="l"/>
              </a:tabLst>
            </a:pPr>
            <a:r>
              <a:rPr sz="2400" spc="10" dirty="0">
                <a:solidFill>
                  <a:srgbClr val="4B4A41"/>
                </a:solidFill>
                <a:latin typeface="Arial"/>
                <a:cs typeface="Arial"/>
              </a:rPr>
              <a:t>the safety </a:t>
            </a:r>
            <a:r>
              <a:rPr sz="2400" spc="40" dirty="0">
                <a:solidFill>
                  <a:srgbClr val="4B4A41"/>
                </a:solidFill>
                <a:latin typeface="Arial"/>
                <a:cs typeface="Arial"/>
              </a:rPr>
              <a:t>of </a:t>
            </a:r>
            <a:r>
              <a:rPr sz="2400" spc="10" dirty="0">
                <a:solidFill>
                  <a:srgbClr val="4B4A41"/>
                </a:solidFill>
                <a:latin typeface="Arial"/>
                <a:cs typeface="Arial"/>
              </a:rPr>
              <a:t>the </a:t>
            </a:r>
            <a:r>
              <a:rPr sz="2400" spc="25" dirty="0">
                <a:solidFill>
                  <a:srgbClr val="4B4A41"/>
                </a:solidFill>
                <a:latin typeface="Arial"/>
                <a:cs typeface="Arial"/>
              </a:rPr>
              <a:t>community</a:t>
            </a:r>
            <a:endParaRPr sz="2400" dirty="0">
              <a:latin typeface="Arial"/>
              <a:cs typeface="Arial"/>
            </a:endParaRPr>
          </a:p>
          <a:p>
            <a:pPr>
              <a:lnSpc>
                <a:spcPct val="100000"/>
              </a:lnSpc>
              <a:spcBef>
                <a:spcPts val="52"/>
              </a:spcBef>
              <a:buClr>
                <a:srgbClr val="4B4A41"/>
              </a:buClr>
              <a:buFont typeface="Arial"/>
              <a:buChar char="•"/>
            </a:pPr>
            <a:endParaRPr sz="2400" dirty="0">
              <a:latin typeface="Times New Roman"/>
              <a:cs typeface="Times New Roman"/>
            </a:endParaRPr>
          </a:p>
          <a:p>
            <a:pPr marL="355600" indent="-342900">
              <a:lnSpc>
                <a:spcPct val="100000"/>
              </a:lnSpc>
              <a:buClr>
                <a:srgbClr val="4B4A41"/>
              </a:buClr>
              <a:buFont typeface="Arial"/>
              <a:buChar char="•"/>
              <a:tabLst>
                <a:tab pos="355600" algn="l"/>
              </a:tabLst>
            </a:pPr>
            <a:r>
              <a:rPr sz="2400" spc="20" dirty="0">
                <a:solidFill>
                  <a:srgbClr val="4B4A41"/>
                </a:solidFill>
                <a:latin typeface="Arial"/>
                <a:cs typeface="Arial"/>
              </a:rPr>
              <a:t>holding perpetrators accountable </a:t>
            </a:r>
            <a:r>
              <a:rPr sz="2400" spc="25" dirty="0">
                <a:solidFill>
                  <a:srgbClr val="4B4A41"/>
                </a:solidFill>
                <a:latin typeface="Arial"/>
                <a:cs typeface="Arial"/>
              </a:rPr>
              <a:t>for their </a:t>
            </a:r>
            <a:r>
              <a:rPr sz="2400" spc="45" dirty="0" smtClean="0">
                <a:solidFill>
                  <a:srgbClr val="4B4A41"/>
                </a:solidFill>
                <a:latin typeface="Arial"/>
                <a:cs typeface="Arial"/>
              </a:rPr>
              <a:t>conduct</a:t>
            </a:r>
            <a:endParaRPr lang="en-US" sz="2400" spc="45" dirty="0" smtClean="0">
              <a:solidFill>
                <a:srgbClr val="4B4A41"/>
              </a:solidFill>
              <a:latin typeface="Arial"/>
              <a:cs typeface="Arial"/>
            </a:endParaRPr>
          </a:p>
          <a:p>
            <a:pPr marL="355600" indent="-342900">
              <a:lnSpc>
                <a:spcPct val="100000"/>
              </a:lnSpc>
              <a:buClr>
                <a:srgbClr val="4B4A41"/>
              </a:buClr>
              <a:buFont typeface="Arial"/>
              <a:buChar char="•"/>
              <a:tabLst>
                <a:tab pos="355600" algn="l"/>
              </a:tabLst>
            </a:pPr>
            <a:endParaRPr lang="en-US" sz="2400" spc="45" dirty="0" smtClean="0">
              <a:solidFill>
                <a:srgbClr val="4B4A41"/>
              </a:solidFill>
              <a:latin typeface="Arial"/>
              <a:cs typeface="Arial"/>
            </a:endParaRPr>
          </a:p>
          <a:p>
            <a:pPr marL="355600" indent="-342900">
              <a:lnSpc>
                <a:spcPct val="100000"/>
              </a:lnSpc>
              <a:buClr>
                <a:srgbClr val="4B4A41"/>
              </a:buClr>
              <a:buFont typeface="Arial"/>
              <a:buChar char="•"/>
              <a:tabLst>
                <a:tab pos="355600" algn="l"/>
              </a:tabLst>
            </a:pPr>
            <a:r>
              <a:rPr lang="en-US" sz="2400" dirty="0" smtClean="0">
                <a:latin typeface="Arial" panose="020B0604020202020204" pitchFamily="34" charset="0"/>
                <a:cs typeface="Arial" panose="020B0604020202020204" pitchFamily="34" charset="0"/>
              </a:rPr>
              <a:t>See hand-out “Title </a:t>
            </a:r>
            <a:r>
              <a:rPr lang="en-US" sz="2400" dirty="0">
                <a:latin typeface="Arial" panose="020B0604020202020204" pitchFamily="34" charset="0"/>
                <a:cs typeface="Arial" panose="020B0604020202020204" pitchFamily="34" charset="0"/>
              </a:rPr>
              <a:t>IX Sanctioning </a:t>
            </a:r>
            <a:r>
              <a:rPr lang="en-US" sz="2400" dirty="0" smtClean="0">
                <a:latin typeface="Arial" panose="020B0604020202020204" pitchFamily="34" charset="0"/>
                <a:cs typeface="Arial" panose="020B0604020202020204" pitchFamily="34" charset="0"/>
              </a:rPr>
              <a:t>Guideline”</a:t>
            </a:r>
            <a:endParaRPr lang="en-US" sz="2400" spc="45" dirty="0">
              <a:solidFill>
                <a:srgbClr val="4B4A41"/>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3F8DF8D9-9718-4D34-B323-98D8C48178CB}" type="datetime1">
              <a:rPr lang="en-US" smtClean="0"/>
              <a:t>11/1/2023</a:t>
            </a:fld>
            <a:endParaRPr lang="en-US" dirty="0"/>
          </a:p>
        </p:txBody>
      </p:sp>
    </p:spTree>
    <p:extLst>
      <p:ext uri="{BB962C8B-B14F-4D97-AF65-F5344CB8AC3E}">
        <p14:creationId xmlns:p14="http://schemas.microsoft.com/office/powerpoint/2010/main" val="133789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smtClean="0"/>
              <a:t>Determination Findings </a:t>
            </a:r>
            <a:endParaRPr lang="en-US" sz="3600" b="1" u="sng" dirty="0"/>
          </a:p>
        </p:txBody>
      </p:sp>
      <p:sp>
        <p:nvSpPr>
          <p:cNvPr id="10" name="Content Placeholder 9"/>
          <p:cNvSpPr>
            <a:spLocks noGrp="1"/>
          </p:cNvSpPr>
          <p:nvPr>
            <p:ph sz="half" idx="1"/>
          </p:nvPr>
        </p:nvSpPr>
        <p:spPr>
          <a:xfrm>
            <a:off x="457200" y="1295401"/>
            <a:ext cx="8229600" cy="4830763"/>
          </a:xfrm>
        </p:spPr>
        <p:txBody>
          <a:bodyPr>
            <a:normAutofit/>
          </a:bodyPr>
          <a:lstStyle/>
          <a:p>
            <a:r>
              <a:rPr lang="en-US" dirty="0" smtClean="0"/>
              <a:t>Standard </a:t>
            </a:r>
            <a:r>
              <a:rPr lang="en-US" dirty="0"/>
              <a:t>of </a:t>
            </a:r>
            <a:r>
              <a:rPr lang="en-US" dirty="0" smtClean="0"/>
              <a:t>Proof </a:t>
            </a:r>
          </a:p>
          <a:p>
            <a:pPr marL="796925">
              <a:buFont typeface="Courier New" panose="02070309020205020404" pitchFamily="49" charset="0"/>
              <a:buChar char="o"/>
            </a:pPr>
            <a:r>
              <a:rPr lang="en-US" dirty="0" smtClean="0"/>
              <a:t>“Clear </a:t>
            </a:r>
            <a:r>
              <a:rPr lang="en-US" dirty="0"/>
              <a:t>and </a:t>
            </a:r>
            <a:r>
              <a:rPr lang="en-US" dirty="0" smtClean="0"/>
              <a:t>convincing” (</a:t>
            </a:r>
            <a:r>
              <a:rPr lang="en-US" dirty="0"/>
              <a:t>not “beyond a reasonable doubt” or “Preponderance of the evidence</a:t>
            </a:r>
            <a:r>
              <a:rPr lang="en-US" dirty="0" smtClean="0"/>
              <a:t>”) </a:t>
            </a:r>
            <a:endParaRPr lang="en-US" dirty="0"/>
          </a:p>
          <a:p>
            <a:pPr marL="796925">
              <a:buFont typeface="Courier New" panose="02070309020205020404" pitchFamily="49" charset="0"/>
              <a:buChar char="o"/>
            </a:pPr>
            <a:r>
              <a:rPr lang="en-US" dirty="0"/>
              <a:t>Decision-maker(s) must ultimately decide whether it that it is substantially more likely to be true than untrue; highly probable</a:t>
            </a:r>
            <a:r>
              <a:rPr lang="en-US" dirty="0" smtClean="0"/>
              <a:t> </a:t>
            </a:r>
            <a:r>
              <a:rPr lang="en-US" dirty="0"/>
              <a:t>that a policy violation has occurred </a:t>
            </a:r>
          </a:p>
          <a:p>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1088162" y="4567784"/>
            <a:ext cx="6989039" cy="1528216"/>
          </a:xfrm>
          <a:prstGeom prst="rect">
            <a:avLst/>
          </a:prstGeom>
        </p:spPr>
      </p:pic>
      <p:sp>
        <p:nvSpPr>
          <p:cNvPr id="3" name="Date Placeholder 2"/>
          <p:cNvSpPr>
            <a:spLocks noGrp="1"/>
          </p:cNvSpPr>
          <p:nvPr>
            <p:ph type="dt" sz="half" idx="10"/>
          </p:nvPr>
        </p:nvSpPr>
        <p:spPr/>
        <p:txBody>
          <a:bodyPr/>
          <a:lstStyle/>
          <a:p>
            <a:fld id="{8EE0528C-D188-49E2-B143-6B16805FB5B7}" type="datetime1">
              <a:rPr lang="en-US" smtClean="0"/>
              <a:t>11/1/2023</a:t>
            </a:fld>
            <a:endParaRPr lang="en-US" dirty="0"/>
          </a:p>
        </p:txBody>
      </p:sp>
    </p:spTree>
    <p:extLst>
      <p:ext uri="{BB962C8B-B14F-4D97-AF65-F5344CB8AC3E}">
        <p14:creationId xmlns:p14="http://schemas.microsoft.com/office/powerpoint/2010/main" val="299454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u="sng" dirty="0" smtClean="0"/>
              <a:t>Determination Findings </a:t>
            </a:r>
            <a:endParaRPr lang="en-US" sz="3600" b="1" u="sng" dirty="0"/>
          </a:p>
        </p:txBody>
      </p:sp>
      <p:sp>
        <p:nvSpPr>
          <p:cNvPr id="10" name="Content Placeholder 9"/>
          <p:cNvSpPr>
            <a:spLocks noGrp="1"/>
          </p:cNvSpPr>
          <p:nvPr>
            <p:ph sz="half" idx="1"/>
          </p:nvPr>
        </p:nvSpPr>
        <p:spPr>
          <a:xfrm>
            <a:off x="457200" y="1295401"/>
            <a:ext cx="8229600" cy="4830763"/>
          </a:xfrm>
        </p:spPr>
        <p:txBody>
          <a:bodyPr>
            <a:normAutofit/>
          </a:bodyPr>
          <a:lstStyle/>
          <a:p>
            <a:endParaRPr lang="en-US" dirty="0"/>
          </a:p>
          <a:p>
            <a:r>
              <a:rPr lang="en-US" dirty="0"/>
              <a:t>Must decide either that: </a:t>
            </a:r>
            <a:endParaRPr lang="en-US" dirty="0" smtClean="0"/>
          </a:p>
          <a:p>
            <a:pPr marL="796925">
              <a:buFont typeface="Courier New" panose="02070309020205020404" pitchFamily="49" charset="0"/>
              <a:buChar char="o"/>
            </a:pPr>
            <a:r>
              <a:rPr lang="en-US" dirty="0" smtClean="0"/>
              <a:t>It </a:t>
            </a:r>
            <a:r>
              <a:rPr lang="en-US" dirty="0"/>
              <a:t>was </a:t>
            </a:r>
            <a:r>
              <a:rPr lang="en-US" dirty="0" smtClean="0"/>
              <a:t>“substantially </a:t>
            </a:r>
            <a:r>
              <a:rPr lang="en-US" dirty="0"/>
              <a:t>more likely to be true than untrue; highly </a:t>
            </a:r>
            <a:r>
              <a:rPr lang="en-US" dirty="0" smtClean="0"/>
              <a:t>probable” </a:t>
            </a:r>
            <a:r>
              <a:rPr lang="en-US" dirty="0"/>
              <a:t>that the Respondent violated the institution’s sexual misconduct policy OR </a:t>
            </a:r>
          </a:p>
          <a:p>
            <a:pPr marL="796925">
              <a:buFont typeface="Courier New" panose="02070309020205020404" pitchFamily="49" charset="0"/>
              <a:buChar char="o"/>
            </a:pPr>
            <a:r>
              <a:rPr lang="en-US" dirty="0"/>
              <a:t>That there was insufficient evidence to establish </a:t>
            </a:r>
            <a:r>
              <a:rPr lang="en-US" dirty="0" smtClean="0"/>
              <a:t>“that </a:t>
            </a:r>
            <a:r>
              <a:rPr lang="en-US" dirty="0"/>
              <a:t>it is substantially more likely to be true than untrue; highly </a:t>
            </a:r>
            <a:r>
              <a:rPr lang="en-US" dirty="0" smtClean="0"/>
              <a:t>probable” </a:t>
            </a:r>
            <a:r>
              <a:rPr lang="en-US" dirty="0"/>
              <a:t>that the Respondent violated the institution’s sexual misconduct policy </a:t>
            </a:r>
          </a:p>
          <a:p>
            <a:endParaRPr lang="en-US" dirty="0"/>
          </a:p>
          <a:p>
            <a:pPr marL="0" indent="0">
              <a:buNone/>
            </a:pPr>
            <a:endParaRPr lang="en-US" dirty="0"/>
          </a:p>
          <a:p>
            <a:pPr marL="0" indent="0">
              <a:buNone/>
            </a:pPr>
            <a:endParaRPr lang="en-US" dirty="0"/>
          </a:p>
        </p:txBody>
      </p:sp>
      <p:sp>
        <p:nvSpPr>
          <p:cNvPr id="2" name="Date Placeholder 1"/>
          <p:cNvSpPr>
            <a:spLocks noGrp="1"/>
          </p:cNvSpPr>
          <p:nvPr>
            <p:ph type="dt" sz="half" idx="10"/>
          </p:nvPr>
        </p:nvSpPr>
        <p:spPr/>
        <p:txBody>
          <a:bodyPr/>
          <a:lstStyle/>
          <a:p>
            <a:fld id="{88A47E5F-3505-4FA5-9B81-C2F6A765BBF1}" type="datetime1">
              <a:rPr lang="en-US" smtClean="0"/>
              <a:t>11/1/2023</a:t>
            </a:fld>
            <a:endParaRPr lang="en-US" dirty="0"/>
          </a:p>
        </p:txBody>
      </p:sp>
    </p:spTree>
    <p:extLst>
      <p:ext uri="{BB962C8B-B14F-4D97-AF65-F5344CB8AC3E}">
        <p14:creationId xmlns:p14="http://schemas.microsoft.com/office/powerpoint/2010/main" val="153614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229600" cy="5943600"/>
          </a:xfrm>
        </p:spPr>
        <p:txBody>
          <a:bodyPr>
            <a:normAutofit/>
          </a:bodyPr>
          <a:lstStyle/>
          <a:p>
            <a:pPr marL="0" indent="0" algn="ctr">
              <a:buNone/>
            </a:pPr>
            <a:r>
              <a:rPr lang="en-US" sz="3600" b="1" u="sng" spc="-31" dirty="0">
                <a:latin typeface="+mj-lt"/>
              </a:rPr>
              <a:t>Title </a:t>
            </a:r>
            <a:r>
              <a:rPr lang="en-US" sz="3600" b="1" u="sng" spc="-150" dirty="0">
                <a:latin typeface="+mj-lt"/>
              </a:rPr>
              <a:t>IX</a:t>
            </a:r>
            <a:endParaRPr lang="en-US" sz="3600" b="1" u="sng" dirty="0" smtClean="0">
              <a:latin typeface="+mj-lt"/>
            </a:endParaRPr>
          </a:p>
        </p:txBody>
      </p:sp>
      <p:sp>
        <p:nvSpPr>
          <p:cNvPr id="2" name="Rectangle 1"/>
          <p:cNvSpPr/>
          <p:nvPr/>
        </p:nvSpPr>
        <p:spPr>
          <a:xfrm>
            <a:off x="762000" y="1637484"/>
            <a:ext cx="7543800" cy="425758"/>
          </a:xfrm>
          <a:prstGeom prst="rect">
            <a:avLst/>
          </a:prstGeom>
        </p:spPr>
        <p:txBody>
          <a:bodyPr wrap="square">
            <a:spAutoFit/>
          </a:bodyPr>
          <a:lstStyle/>
          <a:p>
            <a:pPr marL="11206" marR="94134">
              <a:lnSpc>
                <a:spcPts val="2559"/>
              </a:lnSpc>
            </a:pPr>
            <a:endParaRPr lang="en-US" sz="3200" dirty="0">
              <a:cs typeface="Arial"/>
            </a:endParaRPr>
          </a:p>
        </p:txBody>
      </p:sp>
      <p:sp>
        <p:nvSpPr>
          <p:cNvPr id="4" name="Rectangle 3"/>
          <p:cNvSpPr/>
          <p:nvPr/>
        </p:nvSpPr>
        <p:spPr>
          <a:xfrm>
            <a:off x="762000" y="1582342"/>
            <a:ext cx="7848600" cy="5632311"/>
          </a:xfrm>
          <a:prstGeom prst="rect">
            <a:avLst/>
          </a:prstGeom>
        </p:spPr>
        <p:txBody>
          <a:bodyPr wrap="square">
            <a:spAutoFit/>
          </a:bodyPr>
          <a:lstStyle/>
          <a:p>
            <a:pPr lvl="0"/>
            <a:r>
              <a:rPr lang="en-US" sz="3200" dirty="0"/>
              <a:t>“No person in the United States shall, on the basis of sex, be excluded from participation in, be denied the benefits of, or be subjected to discrimination under any educational program or activity receiving Federal financial assistance”</a:t>
            </a:r>
          </a:p>
          <a:p>
            <a:endParaRPr lang="en-US" sz="3200" dirty="0" smtClean="0"/>
          </a:p>
          <a:p>
            <a:pPr marL="457200" indent="-457200">
              <a:buFont typeface="Arial" panose="020B0604020202020204" pitchFamily="34" charset="0"/>
              <a:buChar char="•"/>
            </a:pPr>
            <a:r>
              <a:rPr lang="en-US" sz="2800" b="1" i="1" dirty="0">
                <a:solidFill>
                  <a:srgbClr val="4B4A41"/>
                </a:solidFill>
                <a:cs typeface="Arial"/>
              </a:rPr>
              <a:t>Peter Phaiah</a:t>
            </a:r>
            <a:r>
              <a:rPr lang="en-US" sz="2800" b="1" i="1" spc="31" dirty="0">
                <a:solidFill>
                  <a:srgbClr val="4B4A41"/>
                </a:solidFill>
                <a:cs typeface="Arial"/>
              </a:rPr>
              <a:t> is Tech’s </a:t>
            </a:r>
            <a:r>
              <a:rPr lang="en-US" sz="2800" b="1" i="1" spc="-22" dirty="0">
                <a:solidFill>
                  <a:srgbClr val="4B4A41"/>
                </a:solidFill>
                <a:cs typeface="Arial"/>
              </a:rPr>
              <a:t>Title</a:t>
            </a:r>
            <a:r>
              <a:rPr lang="en-US" sz="2800" b="1" i="1" dirty="0">
                <a:solidFill>
                  <a:srgbClr val="4B4A41"/>
                </a:solidFill>
                <a:cs typeface="Arial"/>
              </a:rPr>
              <a:t> </a:t>
            </a:r>
            <a:r>
              <a:rPr lang="en-US" sz="2800" b="1" i="1" spc="-93" dirty="0">
                <a:solidFill>
                  <a:srgbClr val="4B4A41"/>
                </a:solidFill>
                <a:cs typeface="Arial"/>
              </a:rPr>
              <a:t>IX</a:t>
            </a:r>
            <a:r>
              <a:rPr lang="en-US" sz="2800" b="1" i="1" spc="-53" dirty="0">
                <a:solidFill>
                  <a:srgbClr val="4B4A41"/>
                </a:solidFill>
                <a:cs typeface="Arial"/>
              </a:rPr>
              <a:t> </a:t>
            </a:r>
            <a:r>
              <a:rPr lang="en-US" sz="2800" b="1" i="1" spc="-53" dirty="0" smtClean="0">
                <a:solidFill>
                  <a:srgbClr val="4B4A41"/>
                </a:solidFill>
                <a:cs typeface="Arial"/>
              </a:rPr>
              <a:t>C</a:t>
            </a:r>
            <a:r>
              <a:rPr lang="en-US" sz="2800" b="1" i="1" spc="13" dirty="0" smtClean="0">
                <a:solidFill>
                  <a:srgbClr val="4B4A41"/>
                </a:solidFill>
                <a:cs typeface="Arial"/>
              </a:rPr>
              <a:t>oo</a:t>
            </a:r>
            <a:r>
              <a:rPr lang="en-US" sz="2800" b="1" i="1" spc="-40" dirty="0" smtClean="0">
                <a:solidFill>
                  <a:srgbClr val="4B4A41"/>
                </a:solidFill>
                <a:cs typeface="Arial"/>
              </a:rPr>
              <a:t>r</a:t>
            </a:r>
            <a:r>
              <a:rPr lang="en-US" sz="2800" b="1" i="1" spc="18" dirty="0" smtClean="0">
                <a:solidFill>
                  <a:srgbClr val="4B4A41"/>
                </a:solidFill>
                <a:cs typeface="Arial"/>
              </a:rPr>
              <a:t>dinator</a:t>
            </a:r>
          </a:p>
          <a:p>
            <a:pPr marL="457200" indent="-457200">
              <a:buFont typeface="Arial" panose="020B0604020202020204" pitchFamily="34" charset="0"/>
              <a:buChar char="•"/>
            </a:pPr>
            <a:r>
              <a:rPr lang="en-US" sz="2800" b="1" i="1" spc="18" dirty="0" smtClean="0">
                <a:solidFill>
                  <a:srgbClr val="4B4A41"/>
                </a:solidFill>
                <a:cs typeface="Arial"/>
              </a:rPr>
              <a:t>Mikell Coleman is Tech’s Title IX Investigator</a:t>
            </a:r>
            <a:endParaRPr lang="en-US" sz="2800" b="1" i="1" dirty="0">
              <a:cs typeface="Arial"/>
            </a:endParaRPr>
          </a:p>
          <a:p>
            <a:endParaRPr lang="en-US" sz="3200" dirty="0"/>
          </a:p>
          <a:p>
            <a:endParaRPr lang="en-US" sz="2400" dirty="0" smtClean="0">
              <a:solidFill>
                <a:srgbClr val="4B4A41"/>
              </a:solidFill>
              <a:cs typeface="Arial"/>
            </a:endParaRPr>
          </a:p>
          <a:p>
            <a:pPr lvl="0"/>
            <a:endParaRPr lang="en-US" sz="2400" dirty="0"/>
          </a:p>
        </p:txBody>
      </p:sp>
      <p:sp>
        <p:nvSpPr>
          <p:cNvPr id="5" name="Date Placeholder 4"/>
          <p:cNvSpPr>
            <a:spLocks noGrp="1"/>
          </p:cNvSpPr>
          <p:nvPr>
            <p:ph type="dt" sz="half" idx="10"/>
          </p:nvPr>
        </p:nvSpPr>
        <p:spPr/>
        <p:txBody>
          <a:bodyPr/>
          <a:lstStyle/>
          <a:p>
            <a:fld id="{22B5C395-4F6D-48F4-A47A-4D10AE13115B}" type="datetime1">
              <a:rPr lang="en-US" smtClean="0"/>
              <a:t>11/1/2023</a:t>
            </a:fld>
            <a:endParaRPr lang="en-US" dirty="0"/>
          </a:p>
        </p:txBody>
      </p:sp>
    </p:spTree>
    <p:extLst>
      <p:ext uri="{BB962C8B-B14F-4D97-AF65-F5344CB8AC3E}">
        <p14:creationId xmlns:p14="http://schemas.microsoft.com/office/powerpoint/2010/main" val="381142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idx="1"/>
          </p:nvPr>
        </p:nvSpPr>
        <p:spPr>
          <a:xfrm>
            <a:off x="228600" y="609601"/>
            <a:ext cx="8229600" cy="666849"/>
          </a:xfrm>
          <a:prstGeom prst="rect">
            <a:avLst/>
          </a:prstGeom>
        </p:spPr>
        <p:txBody>
          <a:bodyPr vert="horz" wrap="square" lIns="0" tIns="0" rIns="0" bIns="0" rtlCol="0">
            <a:spAutoFit/>
          </a:bodyPr>
          <a:lstStyle/>
          <a:p>
            <a:pPr marL="0" indent="0" algn="ctr">
              <a:lnSpc>
                <a:spcPts val="5205"/>
              </a:lnSpc>
              <a:buNone/>
              <a:tabLst>
                <a:tab pos="1885314" algn="l"/>
                <a:tab pos="3137535" algn="l"/>
              </a:tabLst>
            </a:pPr>
            <a:r>
              <a:rPr sz="4400" b="1" u="sng" spc="-680" dirty="0" smtClean="0">
                <a:solidFill>
                  <a:srgbClr val="4B4A41"/>
                </a:solidFill>
                <a:latin typeface="+mj-lt"/>
                <a:cs typeface="Arial"/>
              </a:rPr>
              <a:t>T</a:t>
            </a:r>
            <a:r>
              <a:rPr sz="4400" b="1" u="sng" spc="35" dirty="0" smtClean="0">
                <a:solidFill>
                  <a:srgbClr val="4B4A41"/>
                </a:solidFill>
                <a:latin typeface="+mj-lt"/>
                <a:cs typeface="Arial"/>
              </a:rPr>
              <a:t>ypical</a:t>
            </a:r>
            <a:r>
              <a:rPr lang="en-US" sz="4400" b="1" u="sng" dirty="0" smtClean="0">
                <a:solidFill>
                  <a:srgbClr val="4B4A41"/>
                </a:solidFill>
                <a:latin typeface="+mj-lt"/>
                <a:cs typeface="Arial"/>
              </a:rPr>
              <a:t> </a:t>
            </a:r>
            <a:r>
              <a:rPr sz="4400" b="1" u="sng" dirty="0" smtClean="0">
                <a:solidFill>
                  <a:srgbClr val="4B4A41"/>
                </a:solidFill>
                <a:latin typeface="+mj-lt"/>
                <a:cs typeface="Arial"/>
              </a:rPr>
              <a:t>Fact</a:t>
            </a:r>
            <a:r>
              <a:rPr lang="en-US" sz="4400" b="1" u="sng" dirty="0" smtClean="0">
                <a:solidFill>
                  <a:srgbClr val="4B4A41"/>
                </a:solidFill>
                <a:latin typeface="+mj-lt"/>
                <a:cs typeface="Arial"/>
              </a:rPr>
              <a:t> </a:t>
            </a:r>
            <a:r>
              <a:rPr sz="4400" b="1" u="sng" spc="-25" dirty="0" smtClean="0">
                <a:solidFill>
                  <a:srgbClr val="4B4A41"/>
                </a:solidFill>
                <a:latin typeface="+mj-lt"/>
                <a:cs typeface="Arial"/>
              </a:rPr>
              <a:t>Scenarios</a:t>
            </a:r>
            <a:endParaRPr sz="4400" b="1" u="sng" dirty="0">
              <a:latin typeface="+mj-lt"/>
              <a:cs typeface="Arial"/>
            </a:endParaRPr>
          </a:p>
        </p:txBody>
      </p:sp>
      <p:sp>
        <p:nvSpPr>
          <p:cNvPr id="6" name="object 2"/>
          <p:cNvSpPr txBox="1"/>
          <p:nvPr/>
        </p:nvSpPr>
        <p:spPr>
          <a:xfrm>
            <a:off x="685801" y="2057400"/>
            <a:ext cx="8018145" cy="3436838"/>
          </a:xfrm>
          <a:prstGeom prst="rect">
            <a:avLst/>
          </a:prstGeom>
        </p:spPr>
        <p:txBody>
          <a:bodyPr vert="horz" wrap="square" lIns="0" tIns="0" rIns="0" bIns="0" rtlCol="0">
            <a:spAutoFit/>
          </a:bodyPr>
          <a:lstStyle/>
          <a:p>
            <a:pPr marL="355600" marR="60960" indent="-342900">
              <a:lnSpc>
                <a:spcPct val="100000"/>
              </a:lnSpc>
              <a:buClr>
                <a:srgbClr val="4B4A41"/>
              </a:buClr>
              <a:buFont typeface="Arial"/>
              <a:buChar char="•"/>
              <a:tabLst>
                <a:tab pos="355600" algn="l"/>
              </a:tabLst>
            </a:pPr>
            <a:r>
              <a:rPr sz="3000" spc="-70" dirty="0">
                <a:solidFill>
                  <a:srgbClr val="4B4A41"/>
                </a:solidFill>
                <a:latin typeface="Arial"/>
                <a:cs typeface="Arial"/>
              </a:rPr>
              <a:t>The </a:t>
            </a:r>
            <a:r>
              <a:rPr lang="en-US" sz="3000" spc="-70" dirty="0" smtClean="0">
                <a:solidFill>
                  <a:srgbClr val="4B4A41"/>
                </a:solidFill>
                <a:latin typeface="Arial"/>
                <a:cs typeface="Arial"/>
              </a:rPr>
              <a:t>SGA</a:t>
            </a:r>
            <a:r>
              <a:rPr sz="3000" spc="15" dirty="0" smtClean="0">
                <a:solidFill>
                  <a:srgbClr val="4B4A41"/>
                </a:solidFill>
                <a:latin typeface="Arial"/>
                <a:cs typeface="Arial"/>
              </a:rPr>
              <a:t> </a:t>
            </a:r>
            <a:r>
              <a:rPr sz="3000" spc="-35" dirty="0">
                <a:solidFill>
                  <a:srgbClr val="4B4A41"/>
                </a:solidFill>
                <a:latin typeface="Arial"/>
                <a:cs typeface="Arial"/>
              </a:rPr>
              <a:t>has </a:t>
            </a:r>
            <a:r>
              <a:rPr sz="3000" spc="-70" dirty="0">
                <a:solidFill>
                  <a:srgbClr val="4B4A41"/>
                </a:solidFill>
                <a:latin typeface="Arial"/>
                <a:cs typeface="Arial"/>
              </a:rPr>
              <a:t>a </a:t>
            </a:r>
            <a:r>
              <a:rPr sz="3000" spc="-15" dirty="0">
                <a:solidFill>
                  <a:srgbClr val="4B4A41"/>
                </a:solidFill>
                <a:latin typeface="Arial"/>
                <a:cs typeface="Arial"/>
              </a:rPr>
              <a:t>sleepover </a:t>
            </a:r>
            <a:r>
              <a:rPr sz="3000" spc="15" dirty="0">
                <a:solidFill>
                  <a:srgbClr val="4B4A41"/>
                </a:solidFill>
                <a:latin typeface="Arial"/>
                <a:cs typeface="Arial"/>
              </a:rPr>
              <a:t>and </a:t>
            </a:r>
            <a:r>
              <a:rPr sz="3000" spc="-20" dirty="0">
                <a:solidFill>
                  <a:srgbClr val="4B4A41"/>
                </a:solidFill>
                <a:latin typeface="Arial"/>
                <a:cs typeface="Arial"/>
              </a:rPr>
              <a:t>one</a:t>
            </a:r>
            <a:r>
              <a:rPr sz="3000" spc="-10" dirty="0">
                <a:solidFill>
                  <a:srgbClr val="4B4A41"/>
                </a:solidFill>
                <a:latin typeface="Arial"/>
                <a:cs typeface="Arial"/>
              </a:rPr>
              <a:t> </a:t>
            </a:r>
            <a:r>
              <a:rPr sz="3000" spc="25" dirty="0">
                <a:solidFill>
                  <a:srgbClr val="4B4A41"/>
                </a:solidFill>
                <a:latin typeface="Arial"/>
                <a:cs typeface="Arial"/>
              </a:rPr>
              <a:t>student </a:t>
            </a:r>
            <a:r>
              <a:rPr sz="3000" spc="40" dirty="0">
                <a:solidFill>
                  <a:srgbClr val="4B4A41"/>
                </a:solidFill>
                <a:latin typeface="Arial"/>
                <a:cs typeface="Arial"/>
              </a:rPr>
              <a:t>attempts </a:t>
            </a:r>
            <a:r>
              <a:rPr sz="3000" spc="75" dirty="0">
                <a:solidFill>
                  <a:srgbClr val="4B4A41"/>
                </a:solidFill>
                <a:latin typeface="Arial"/>
                <a:cs typeface="Arial"/>
              </a:rPr>
              <a:t>to </a:t>
            </a:r>
            <a:r>
              <a:rPr sz="3000" spc="-20" dirty="0">
                <a:solidFill>
                  <a:srgbClr val="4B4A41"/>
                </a:solidFill>
                <a:latin typeface="Arial"/>
                <a:cs typeface="Arial"/>
              </a:rPr>
              <a:t>engage another </a:t>
            </a:r>
            <a:r>
              <a:rPr sz="3000" spc="-15" dirty="0">
                <a:solidFill>
                  <a:srgbClr val="4B4A41"/>
                </a:solidFill>
                <a:latin typeface="Arial"/>
                <a:cs typeface="Arial"/>
              </a:rPr>
              <a:t>sexually</a:t>
            </a:r>
            <a:r>
              <a:rPr sz="3000" spc="-10" dirty="0">
                <a:solidFill>
                  <a:srgbClr val="4B4A41"/>
                </a:solidFill>
                <a:latin typeface="Arial"/>
                <a:cs typeface="Arial"/>
              </a:rPr>
              <a:t> in </a:t>
            </a:r>
            <a:r>
              <a:rPr sz="3000" spc="10" dirty="0">
                <a:solidFill>
                  <a:srgbClr val="4B4A41"/>
                </a:solidFill>
                <a:latin typeface="Arial"/>
                <a:cs typeface="Arial"/>
              </a:rPr>
              <a:t>the </a:t>
            </a:r>
            <a:r>
              <a:rPr sz="3000" spc="20" dirty="0">
                <a:solidFill>
                  <a:srgbClr val="4B4A41"/>
                </a:solidFill>
                <a:latin typeface="Arial"/>
                <a:cs typeface="Arial"/>
              </a:rPr>
              <a:t>night.</a:t>
            </a:r>
            <a:endParaRPr sz="3000" dirty="0">
              <a:latin typeface="Arial"/>
              <a:cs typeface="Arial"/>
            </a:endParaRPr>
          </a:p>
          <a:p>
            <a:pPr marL="355600" marR="5080" indent="-342900">
              <a:lnSpc>
                <a:spcPts val="3579"/>
              </a:lnSpc>
              <a:spcBef>
                <a:spcPts val="855"/>
              </a:spcBef>
              <a:buClr>
                <a:srgbClr val="4B4A41"/>
              </a:buClr>
              <a:buFont typeface="Arial"/>
              <a:buChar char="•"/>
              <a:tabLst>
                <a:tab pos="355600" algn="l"/>
              </a:tabLst>
            </a:pPr>
            <a:r>
              <a:rPr sz="3000" spc="-60" dirty="0">
                <a:solidFill>
                  <a:srgbClr val="4B4A41"/>
                </a:solidFill>
                <a:latin typeface="Arial"/>
                <a:cs typeface="Arial"/>
              </a:rPr>
              <a:t>A </a:t>
            </a:r>
            <a:r>
              <a:rPr sz="3000" spc="25" dirty="0">
                <a:solidFill>
                  <a:srgbClr val="4B4A41"/>
                </a:solidFill>
                <a:latin typeface="Arial"/>
                <a:cs typeface="Arial"/>
              </a:rPr>
              <a:t>student </a:t>
            </a:r>
            <a:r>
              <a:rPr sz="3000" spc="-20" dirty="0">
                <a:solidFill>
                  <a:srgbClr val="4B4A41"/>
                </a:solidFill>
                <a:latin typeface="Arial"/>
                <a:cs typeface="Arial"/>
              </a:rPr>
              <a:t>awakes after </a:t>
            </a:r>
            <a:r>
              <a:rPr sz="3000" spc="25" dirty="0">
                <a:solidFill>
                  <a:srgbClr val="4B4A41"/>
                </a:solidFill>
                <a:latin typeface="Arial"/>
                <a:cs typeface="Arial"/>
              </a:rPr>
              <a:t>attending </a:t>
            </a:r>
            <a:r>
              <a:rPr sz="3000" spc="-70" dirty="0">
                <a:solidFill>
                  <a:srgbClr val="4B4A41"/>
                </a:solidFill>
                <a:latin typeface="Arial"/>
                <a:cs typeface="Arial"/>
              </a:rPr>
              <a:t>a </a:t>
            </a:r>
            <a:r>
              <a:rPr sz="3000" spc="25" dirty="0">
                <a:solidFill>
                  <a:srgbClr val="4B4A41"/>
                </a:solidFill>
                <a:latin typeface="Arial"/>
                <a:cs typeface="Arial"/>
              </a:rPr>
              <a:t>party </a:t>
            </a:r>
            <a:r>
              <a:rPr sz="3000" spc="15" dirty="0">
                <a:solidFill>
                  <a:srgbClr val="4B4A41"/>
                </a:solidFill>
                <a:latin typeface="Arial"/>
                <a:cs typeface="Arial"/>
              </a:rPr>
              <a:t>and</a:t>
            </a:r>
            <a:r>
              <a:rPr sz="3000" spc="5" dirty="0">
                <a:solidFill>
                  <a:srgbClr val="4B4A41"/>
                </a:solidFill>
                <a:latin typeface="Arial"/>
                <a:cs typeface="Arial"/>
              </a:rPr>
              <a:t> is </a:t>
            </a:r>
            <a:r>
              <a:rPr sz="3000" spc="10" dirty="0">
                <a:solidFill>
                  <a:srgbClr val="4B4A41"/>
                </a:solidFill>
                <a:latin typeface="Arial"/>
                <a:cs typeface="Arial"/>
              </a:rPr>
              <a:t>missing </a:t>
            </a:r>
            <a:r>
              <a:rPr sz="3000" spc="-35" dirty="0">
                <a:solidFill>
                  <a:srgbClr val="4B4A41"/>
                </a:solidFill>
                <a:latin typeface="Arial"/>
                <a:cs typeface="Arial"/>
              </a:rPr>
              <a:t>an </a:t>
            </a:r>
            <a:r>
              <a:rPr sz="3000" spc="25" dirty="0">
                <a:solidFill>
                  <a:srgbClr val="4B4A41"/>
                </a:solidFill>
                <a:latin typeface="Arial"/>
                <a:cs typeface="Arial"/>
              </a:rPr>
              <a:t>item </a:t>
            </a:r>
            <a:r>
              <a:rPr sz="3000" spc="50" dirty="0">
                <a:solidFill>
                  <a:srgbClr val="4B4A41"/>
                </a:solidFill>
                <a:latin typeface="Arial"/>
                <a:cs typeface="Arial"/>
              </a:rPr>
              <a:t>of </a:t>
            </a:r>
            <a:r>
              <a:rPr sz="3000" spc="20" dirty="0">
                <a:solidFill>
                  <a:srgbClr val="4B4A41"/>
                </a:solidFill>
                <a:latin typeface="Arial"/>
                <a:cs typeface="Arial"/>
              </a:rPr>
              <a:t>clothing.</a:t>
            </a:r>
            <a:endParaRPr sz="3000" dirty="0">
              <a:latin typeface="Arial"/>
              <a:cs typeface="Arial"/>
            </a:endParaRPr>
          </a:p>
          <a:p>
            <a:pPr marL="355600" marR="26670" indent="-342900">
              <a:lnSpc>
                <a:spcPts val="3579"/>
              </a:lnSpc>
              <a:spcBef>
                <a:spcPts val="740"/>
              </a:spcBef>
              <a:buClr>
                <a:srgbClr val="4B4A41"/>
              </a:buClr>
              <a:buFont typeface="Arial"/>
              <a:buChar char="•"/>
              <a:tabLst>
                <a:tab pos="355600" algn="l"/>
              </a:tabLst>
            </a:pPr>
            <a:r>
              <a:rPr sz="3000" spc="-465" dirty="0">
                <a:solidFill>
                  <a:srgbClr val="4B4A41"/>
                </a:solidFill>
                <a:latin typeface="Arial"/>
                <a:cs typeface="Arial"/>
              </a:rPr>
              <a:t>T</a:t>
            </a:r>
            <a:r>
              <a:rPr sz="3000" spc="75" dirty="0">
                <a:solidFill>
                  <a:srgbClr val="4B4A41"/>
                </a:solidFill>
                <a:latin typeface="Arial"/>
                <a:cs typeface="Arial"/>
              </a:rPr>
              <a:t>wo</a:t>
            </a:r>
            <a:r>
              <a:rPr sz="3000" dirty="0">
                <a:solidFill>
                  <a:srgbClr val="4B4A41"/>
                </a:solidFill>
                <a:latin typeface="Arial"/>
                <a:cs typeface="Arial"/>
              </a:rPr>
              <a:t> </a:t>
            </a:r>
            <a:r>
              <a:rPr sz="3000" spc="25" dirty="0">
                <a:solidFill>
                  <a:srgbClr val="4B4A41"/>
                </a:solidFill>
                <a:latin typeface="Arial"/>
                <a:cs typeface="Arial"/>
              </a:rPr>
              <a:t>students</a:t>
            </a:r>
            <a:r>
              <a:rPr sz="3000" dirty="0">
                <a:solidFill>
                  <a:srgbClr val="4B4A41"/>
                </a:solidFill>
                <a:latin typeface="Arial"/>
                <a:cs typeface="Arial"/>
              </a:rPr>
              <a:t> </a:t>
            </a:r>
            <a:r>
              <a:rPr sz="3000" spc="45" dirty="0">
                <a:solidFill>
                  <a:srgbClr val="4B4A41"/>
                </a:solidFill>
                <a:latin typeface="Arial"/>
                <a:cs typeface="Arial"/>
              </a:rPr>
              <a:t>watch</a:t>
            </a:r>
            <a:r>
              <a:rPr sz="3000" dirty="0">
                <a:solidFill>
                  <a:srgbClr val="4B4A41"/>
                </a:solidFill>
                <a:latin typeface="Arial"/>
                <a:cs typeface="Arial"/>
              </a:rPr>
              <a:t> </a:t>
            </a:r>
            <a:r>
              <a:rPr sz="3000" spc="-70" dirty="0">
                <a:solidFill>
                  <a:srgbClr val="4B4A41"/>
                </a:solidFill>
                <a:latin typeface="Arial"/>
                <a:cs typeface="Arial"/>
              </a:rPr>
              <a:t>a</a:t>
            </a:r>
            <a:r>
              <a:rPr sz="3000" dirty="0">
                <a:solidFill>
                  <a:srgbClr val="4B4A41"/>
                </a:solidFill>
                <a:latin typeface="Arial"/>
                <a:cs typeface="Arial"/>
              </a:rPr>
              <a:t> movie </a:t>
            </a:r>
            <a:r>
              <a:rPr sz="3000" spc="10" dirty="0">
                <a:solidFill>
                  <a:srgbClr val="4B4A41"/>
                </a:solidFill>
                <a:latin typeface="Arial"/>
                <a:cs typeface="Arial"/>
              </a:rPr>
              <a:t>together</a:t>
            </a:r>
            <a:r>
              <a:rPr sz="3000" dirty="0">
                <a:solidFill>
                  <a:srgbClr val="4B4A41"/>
                </a:solidFill>
                <a:latin typeface="Arial"/>
                <a:cs typeface="Arial"/>
              </a:rPr>
              <a:t> in their </a:t>
            </a:r>
            <a:r>
              <a:rPr sz="3000" spc="50" dirty="0">
                <a:solidFill>
                  <a:srgbClr val="4B4A41"/>
                </a:solidFill>
                <a:latin typeface="Arial"/>
                <a:cs typeface="Arial"/>
              </a:rPr>
              <a:t>dorm</a:t>
            </a:r>
            <a:r>
              <a:rPr sz="3000" dirty="0">
                <a:solidFill>
                  <a:srgbClr val="4B4A41"/>
                </a:solidFill>
                <a:latin typeface="Arial"/>
                <a:cs typeface="Arial"/>
              </a:rPr>
              <a:t> </a:t>
            </a:r>
            <a:r>
              <a:rPr sz="3000" spc="-55" dirty="0">
                <a:solidFill>
                  <a:srgbClr val="4B4A41"/>
                </a:solidFill>
                <a:latin typeface="Arial"/>
                <a:cs typeface="Arial"/>
              </a:rPr>
              <a:t>r</a:t>
            </a:r>
            <a:r>
              <a:rPr sz="3000" spc="35" dirty="0">
                <a:solidFill>
                  <a:srgbClr val="4B4A41"/>
                </a:solidFill>
                <a:latin typeface="Arial"/>
                <a:cs typeface="Arial"/>
              </a:rPr>
              <a:t>oom</a:t>
            </a:r>
            <a:r>
              <a:rPr sz="3000" dirty="0">
                <a:solidFill>
                  <a:srgbClr val="4B4A41"/>
                </a:solidFill>
                <a:latin typeface="Arial"/>
                <a:cs typeface="Arial"/>
              </a:rPr>
              <a:t> </a:t>
            </a:r>
            <a:r>
              <a:rPr sz="3000" spc="15" dirty="0">
                <a:solidFill>
                  <a:srgbClr val="4B4A41"/>
                </a:solidFill>
                <a:latin typeface="Arial"/>
                <a:cs typeface="Arial"/>
              </a:rPr>
              <a:t>and</a:t>
            </a:r>
            <a:r>
              <a:rPr sz="3000" dirty="0">
                <a:solidFill>
                  <a:srgbClr val="4B4A41"/>
                </a:solidFill>
                <a:latin typeface="Arial"/>
                <a:cs typeface="Arial"/>
              </a:rPr>
              <a:t> </a:t>
            </a:r>
            <a:r>
              <a:rPr sz="3000" spc="10" dirty="0">
                <a:solidFill>
                  <a:srgbClr val="4B4A41"/>
                </a:solidFill>
                <a:latin typeface="Arial"/>
                <a:cs typeface="Arial"/>
              </a:rPr>
              <a:t>the</a:t>
            </a:r>
            <a:r>
              <a:rPr sz="3000" spc="-45" dirty="0">
                <a:solidFill>
                  <a:srgbClr val="4B4A41"/>
                </a:solidFill>
                <a:latin typeface="Arial"/>
                <a:cs typeface="Arial"/>
              </a:rPr>
              <a:t>r</a:t>
            </a:r>
            <a:r>
              <a:rPr sz="3000" spc="-70" dirty="0">
                <a:solidFill>
                  <a:srgbClr val="4B4A41"/>
                </a:solidFill>
                <a:latin typeface="Arial"/>
                <a:cs typeface="Arial"/>
              </a:rPr>
              <a:t>e</a:t>
            </a:r>
            <a:r>
              <a:rPr sz="3000" dirty="0">
                <a:solidFill>
                  <a:srgbClr val="4B4A41"/>
                </a:solidFill>
                <a:latin typeface="Arial"/>
                <a:cs typeface="Arial"/>
              </a:rPr>
              <a:t> is </a:t>
            </a:r>
            <a:r>
              <a:rPr sz="3000" spc="-70" dirty="0">
                <a:solidFill>
                  <a:srgbClr val="4B4A41"/>
                </a:solidFill>
                <a:latin typeface="Arial"/>
                <a:cs typeface="Arial"/>
              </a:rPr>
              <a:t>a</a:t>
            </a:r>
            <a:r>
              <a:rPr sz="3000" dirty="0">
                <a:solidFill>
                  <a:srgbClr val="4B4A41"/>
                </a:solidFill>
                <a:latin typeface="Arial"/>
                <a:cs typeface="Arial"/>
              </a:rPr>
              <a:t> </a:t>
            </a:r>
            <a:r>
              <a:rPr sz="3000" spc="10" dirty="0">
                <a:solidFill>
                  <a:srgbClr val="4B4A41"/>
                </a:solidFill>
                <a:latin typeface="Arial"/>
                <a:cs typeface="Arial"/>
              </a:rPr>
              <a:t>misunderstanding.</a:t>
            </a:r>
            <a:endParaRPr sz="3000" dirty="0">
              <a:latin typeface="Arial"/>
              <a:cs typeface="Arial"/>
            </a:endParaRPr>
          </a:p>
        </p:txBody>
      </p:sp>
      <p:sp>
        <p:nvSpPr>
          <p:cNvPr id="2" name="Date Placeholder 1"/>
          <p:cNvSpPr>
            <a:spLocks noGrp="1"/>
          </p:cNvSpPr>
          <p:nvPr>
            <p:ph type="dt" sz="half" idx="10"/>
          </p:nvPr>
        </p:nvSpPr>
        <p:spPr/>
        <p:txBody>
          <a:bodyPr/>
          <a:lstStyle/>
          <a:p>
            <a:fld id="{926B145D-08DC-4F96-9DDD-33DF5B760608}" type="datetime1">
              <a:rPr lang="en-US" smtClean="0"/>
              <a:t>11/1/2023</a:t>
            </a:fld>
            <a:endParaRPr lang="en-US" dirty="0"/>
          </a:p>
        </p:txBody>
      </p:sp>
    </p:spTree>
    <p:extLst>
      <p:ext uri="{BB962C8B-B14F-4D97-AF65-F5344CB8AC3E}">
        <p14:creationId xmlns:p14="http://schemas.microsoft.com/office/powerpoint/2010/main" val="291680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7620000" cy="3847207"/>
          </a:xfrm>
          <a:prstGeom prst="rect">
            <a:avLst/>
          </a:prstGeom>
        </p:spPr>
        <p:txBody>
          <a:bodyPr wrap="square">
            <a:spAutoFit/>
          </a:bodyPr>
          <a:lstStyle/>
          <a:p>
            <a:pPr fontAlgn="base"/>
            <a:r>
              <a:rPr lang="en-US" sz="2800" b="1" dirty="0" smtClean="0"/>
              <a:t>Contact Information:</a:t>
            </a:r>
          </a:p>
          <a:p>
            <a:pPr lvl="1" fontAlgn="base"/>
            <a:r>
              <a:rPr lang="en-US" sz="2400" dirty="0"/>
              <a:t> </a:t>
            </a:r>
          </a:p>
          <a:p>
            <a:pPr lvl="1" fontAlgn="base"/>
            <a:r>
              <a:rPr lang="en-US" sz="2400" dirty="0"/>
              <a:t>Peter Phaiah, NMT Title IX Coordinator </a:t>
            </a:r>
            <a:endParaRPr lang="en-US" sz="2400" dirty="0" smtClean="0"/>
          </a:p>
          <a:p>
            <a:pPr lvl="1" fontAlgn="base"/>
            <a:endParaRPr lang="en-US" sz="2400" dirty="0"/>
          </a:p>
          <a:p>
            <a:pPr lvl="1" fontAlgn="base"/>
            <a:r>
              <a:rPr lang="en-US" sz="2400" dirty="0" smtClean="0"/>
              <a:t>(</a:t>
            </a:r>
            <a:r>
              <a:rPr lang="en-US" sz="2400" dirty="0"/>
              <a:t>575)835-5953 or (575) 322-0001 cell</a:t>
            </a:r>
            <a:r>
              <a:rPr lang="en-US" sz="2400" dirty="0" smtClean="0"/>
              <a:t>.</a:t>
            </a:r>
          </a:p>
          <a:p>
            <a:pPr lvl="1" fontAlgn="base"/>
            <a:endParaRPr lang="en-US" sz="2400" dirty="0"/>
          </a:p>
          <a:p>
            <a:pPr lvl="1" fontAlgn="base"/>
            <a:r>
              <a:rPr lang="en-US" sz="2400" dirty="0" smtClean="0">
                <a:hlinkClick r:id="rId2"/>
              </a:rPr>
              <a:t>titleixcoordinator@nmt.edu</a:t>
            </a:r>
            <a:r>
              <a:rPr lang="en-US" sz="2400" dirty="0" smtClean="0"/>
              <a:t> </a:t>
            </a:r>
          </a:p>
          <a:p>
            <a:pPr lvl="1" fontAlgn="base"/>
            <a:endParaRPr lang="en-US" sz="2400" dirty="0"/>
          </a:p>
          <a:p>
            <a:pPr lvl="1" fontAlgn="base"/>
            <a:r>
              <a:rPr lang="en-US" sz="2400" dirty="0" smtClean="0"/>
              <a:t>Fidel Student Center, Rm. 238</a:t>
            </a:r>
          </a:p>
          <a:p>
            <a:pPr lvl="1" fontAlgn="base"/>
            <a:endParaRPr lang="en-US" sz="2400" dirty="0"/>
          </a:p>
        </p:txBody>
      </p:sp>
    </p:spTree>
    <p:extLst>
      <p:ext uri="{BB962C8B-B14F-4D97-AF65-F5344CB8AC3E}">
        <p14:creationId xmlns:p14="http://schemas.microsoft.com/office/powerpoint/2010/main" val="421235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pPr marL="114300"/>
            <a:r>
              <a:rPr lang="en-US" sz="3600" b="1" u="sng" dirty="0" smtClean="0"/>
              <a:t/>
            </a:r>
            <a:br>
              <a:rPr lang="en-US" sz="3600" b="1" u="sng" dirty="0" smtClean="0"/>
            </a:br>
            <a:r>
              <a:rPr lang="en-US" sz="3600" b="1" u="sng" dirty="0"/>
              <a:t/>
            </a:r>
            <a:br>
              <a:rPr lang="en-US" sz="3600" b="1" u="sng" dirty="0"/>
            </a:br>
            <a:r>
              <a:rPr lang="en-US" sz="3600" b="1" u="sng" dirty="0" smtClean="0"/>
              <a:t/>
            </a:r>
            <a:br>
              <a:rPr lang="en-US" sz="3600" b="1" u="sng" dirty="0" smtClean="0"/>
            </a:br>
            <a:r>
              <a:rPr lang="en-US" sz="3600" b="1" u="sng" dirty="0" smtClean="0"/>
              <a:t>Question </a:t>
            </a:r>
            <a:r>
              <a:rPr lang="en-US" sz="3600" b="1" u="sng" dirty="0"/>
              <a:t>&amp; Answers Session</a:t>
            </a:r>
          </a:p>
        </p:txBody>
      </p:sp>
      <p:sp>
        <p:nvSpPr>
          <p:cNvPr id="10" name="Content Placeholder 9"/>
          <p:cNvSpPr>
            <a:spLocks noGrp="1"/>
          </p:cNvSpPr>
          <p:nvPr>
            <p:ph sz="half" idx="1"/>
          </p:nvPr>
        </p:nvSpPr>
        <p:spPr>
          <a:xfrm>
            <a:off x="457200" y="1295401"/>
            <a:ext cx="8229600" cy="4830763"/>
          </a:xfrm>
        </p:spPr>
        <p:txBody>
          <a:bodyPr>
            <a:normAutofit/>
          </a:bodyPr>
          <a:lstStyle/>
          <a:p>
            <a:pPr marL="114300" indent="0" algn="ctr">
              <a:buNone/>
            </a:pPr>
            <a:endParaRPr lang="en-US" dirty="0"/>
          </a:p>
          <a:p>
            <a:pPr marL="114300" indent="0" algn="ctr">
              <a:buNone/>
            </a:pPr>
            <a:endParaRPr lang="en-US" dirty="0"/>
          </a:p>
          <a:p>
            <a:pPr marL="114300" indent="0" algn="ctr">
              <a:buNone/>
            </a:pPr>
            <a:endParaRPr lang="en-US" dirty="0"/>
          </a:p>
          <a:p>
            <a:pPr marL="114300" indent="0" algn="ctr">
              <a:buNone/>
            </a:pPr>
            <a:r>
              <a:rPr lang="en-US" dirty="0"/>
              <a:t>Thank you!</a:t>
            </a:r>
          </a:p>
          <a:p>
            <a:pPr marL="0" indent="0">
              <a:buNone/>
            </a:pPr>
            <a:endParaRPr lang="en-US" dirty="0"/>
          </a:p>
        </p:txBody>
      </p:sp>
      <p:pic>
        <p:nvPicPr>
          <p:cNvPr id="6" name="Picture 5"/>
          <p:cNvPicPr/>
          <p:nvPr/>
        </p:nvPicPr>
        <p:blipFill>
          <a:blip r:embed="rId2" cstate="email">
            <a:extLst>
              <a:ext uri="{28A0092B-C50C-407E-A947-70E740481C1C}">
                <a14:useLocalDpi xmlns:a14="http://schemas.microsoft.com/office/drawing/2010/main" val="0"/>
              </a:ext>
            </a:extLst>
          </a:blip>
          <a:stretch>
            <a:fillRect/>
          </a:stretch>
        </p:blipFill>
        <p:spPr>
          <a:xfrm>
            <a:off x="7162800" y="76200"/>
            <a:ext cx="1905000" cy="609600"/>
          </a:xfrm>
          <a:prstGeom prst="rect">
            <a:avLst/>
          </a:prstGeom>
        </p:spPr>
      </p:pic>
      <p:sp>
        <p:nvSpPr>
          <p:cNvPr id="2" name="Date Placeholder 1"/>
          <p:cNvSpPr>
            <a:spLocks noGrp="1"/>
          </p:cNvSpPr>
          <p:nvPr>
            <p:ph type="dt" sz="half" idx="10"/>
          </p:nvPr>
        </p:nvSpPr>
        <p:spPr/>
        <p:txBody>
          <a:bodyPr/>
          <a:lstStyle/>
          <a:p>
            <a:fld id="{40156CB8-3A42-4110-8E92-5ACE294F95E4}" type="datetime1">
              <a:rPr lang="en-US" smtClean="0"/>
              <a:t>11/1/2023</a:t>
            </a:fld>
            <a:endParaRPr lang="en-US" dirty="0"/>
          </a:p>
        </p:txBody>
      </p:sp>
    </p:spTree>
    <p:extLst>
      <p:ext uri="{BB962C8B-B14F-4D97-AF65-F5344CB8AC3E}">
        <p14:creationId xmlns:p14="http://schemas.microsoft.com/office/powerpoint/2010/main" val="315509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890A80E-D33B-45FF-A878-F64ACFE5CD14}" type="datetime1">
              <a:rPr lang="en-US" smtClean="0"/>
              <a:t>11/1/2023</a:t>
            </a:fld>
            <a:endParaRPr lang="en-US" dirty="0"/>
          </a:p>
        </p:txBody>
      </p:sp>
    </p:spTree>
    <p:extLst>
      <p:ext uri="{BB962C8B-B14F-4D97-AF65-F5344CB8AC3E}">
        <p14:creationId xmlns:p14="http://schemas.microsoft.com/office/powerpoint/2010/main" val="3543749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229600" cy="5943600"/>
          </a:xfrm>
        </p:spPr>
        <p:txBody>
          <a:bodyPr>
            <a:normAutofit/>
          </a:bodyPr>
          <a:lstStyle/>
          <a:p>
            <a:pPr marL="0" indent="0" algn="ctr">
              <a:buNone/>
            </a:pPr>
            <a:r>
              <a:rPr lang="en-US" sz="3600" b="1" u="sng" spc="-31" dirty="0">
                <a:latin typeface="+mj-lt"/>
              </a:rPr>
              <a:t>Title </a:t>
            </a:r>
            <a:r>
              <a:rPr lang="en-US" sz="3600" b="1" u="sng" spc="-150" dirty="0" smtClean="0">
                <a:latin typeface="+mj-lt"/>
              </a:rPr>
              <a:t>IX Responsibility</a:t>
            </a:r>
            <a:endParaRPr lang="en-US" sz="3600" b="1" u="sng" dirty="0" smtClean="0">
              <a:latin typeface="+mj-lt"/>
            </a:endParaRPr>
          </a:p>
        </p:txBody>
      </p:sp>
      <p:sp>
        <p:nvSpPr>
          <p:cNvPr id="2" name="Rectangle 1"/>
          <p:cNvSpPr/>
          <p:nvPr/>
        </p:nvSpPr>
        <p:spPr>
          <a:xfrm>
            <a:off x="762000" y="1637484"/>
            <a:ext cx="7543800" cy="425758"/>
          </a:xfrm>
          <a:prstGeom prst="rect">
            <a:avLst/>
          </a:prstGeom>
        </p:spPr>
        <p:txBody>
          <a:bodyPr wrap="square">
            <a:spAutoFit/>
          </a:bodyPr>
          <a:lstStyle/>
          <a:p>
            <a:pPr marL="11206" marR="94134">
              <a:lnSpc>
                <a:spcPts val="2559"/>
              </a:lnSpc>
            </a:pPr>
            <a:endParaRPr lang="en-US" sz="3200" dirty="0">
              <a:cs typeface="Arial"/>
            </a:endParaRPr>
          </a:p>
        </p:txBody>
      </p:sp>
      <p:sp>
        <p:nvSpPr>
          <p:cNvPr id="4" name="Rectangle 3"/>
          <p:cNvSpPr/>
          <p:nvPr/>
        </p:nvSpPr>
        <p:spPr>
          <a:xfrm>
            <a:off x="762000" y="1582341"/>
            <a:ext cx="7848600" cy="830997"/>
          </a:xfrm>
          <a:prstGeom prst="rect">
            <a:avLst/>
          </a:prstGeom>
        </p:spPr>
        <p:txBody>
          <a:bodyPr wrap="square">
            <a:spAutoFit/>
          </a:bodyPr>
          <a:lstStyle/>
          <a:p>
            <a:endParaRPr lang="en-US" sz="2400" dirty="0" smtClean="0">
              <a:solidFill>
                <a:srgbClr val="4B4A41"/>
              </a:solidFill>
              <a:cs typeface="Arial"/>
            </a:endParaRPr>
          </a:p>
          <a:p>
            <a:pPr lvl="0"/>
            <a:endParaRPr lang="en-US" sz="2400" dirty="0"/>
          </a:p>
        </p:txBody>
      </p:sp>
      <p:sp>
        <p:nvSpPr>
          <p:cNvPr id="5" name="Rectangle 4"/>
          <p:cNvSpPr/>
          <p:nvPr/>
        </p:nvSpPr>
        <p:spPr>
          <a:xfrm>
            <a:off x="1066800" y="1582340"/>
            <a:ext cx="7010400" cy="4524315"/>
          </a:xfrm>
          <a:prstGeom prst="rect">
            <a:avLst/>
          </a:prstGeom>
        </p:spPr>
        <p:txBody>
          <a:bodyPr wrap="square">
            <a:spAutoFit/>
          </a:bodyPr>
          <a:lstStyle/>
          <a:p>
            <a:pPr lvl="0"/>
            <a:r>
              <a:rPr lang="en-US" sz="3200" dirty="0"/>
              <a:t>If a school </a:t>
            </a:r>
            <a:r>
              <a:rPr lang="en-US" sz="3200" u="sng" dirty="0"/>
              <a:t>knows or reasonably should </a:t>
            </a:r>
            <a:r>
              <a:rPr lang="en-US" sz="3200" u="sng" dirty="0" smtClean="0"/>
              <a:t>know*</a:t>
            </a:r>
            <a:r>
              <a:rPr lang="en-US" sz="3200" dirty="0" smtClean="0"/>
              <a:t> </a:t>
            </a:r>
            <a:r>
              <a:rPr lang="en-US" sz="3200" dirty="0"/>
              <a:t>about sexual harassment that creates a hostile environment, it must take immediate action to:</a:t>
            </a:r>
          </a:p>
          <a:p>
            <a:pPr marL="914400" lvl="1" indent="-457200">
              <a:buFont typeface="Arial" panose="020B0604020202020204" pitchFamily="34" charset="0"/>
              <a:buChar char="•"/>
            </a:pPr>
            <a:r>
              <a:rPr lang="en-US" sz="3200" dirty="0"/>
              <a:t>Eliminate it,</a:t>
            </a:r>
          </a:p>
          <a:p>
            <a:pPr marL="914400" lvl="1" indent="-457200">
              <a:buFont typeface="Arial" panose="020B0604020202020204" pitchFamily="34" charset="0"/>
              <a:buChar char="•"/>
            </a:pPr>
            <a:r>
              <a:rPr lang="en-US" sz="3200" dirty="0"/>
              <a:t>Prevent its recurrence, and</a:t>
            </a:r>
          </a:p>
          <a:p>
            <a:pPr marL="914400" lvl="1" indent="-457200">
              <a:buFont typeface="Arial" panose="020B0604020202020204" pitchFamily="34" charset="0"/>
              <a:buChar char="•"/>
            </a:pPr>
            <a:r>
              <a:rPr lang="en-US" sz="3200" dirty="0"/>
              <a:t>Address its </a:t>
            </a:r>
            <a:r>
              <a:rPr lang="en-US" sz="3200" dirty="0" smtClean="0"/>
              <a:t>effects</a:t>
            </a:r>
          </a:p>
          <a:p>
            <a:pPr lvl="1"/>
            <a:endParaRPr lang="en-US" sz="3200" dirty="0"/>
          </a:p>
          <a:p>
            <a:pPr lvl="1"/>
            <a:r>
              <a:rPr lang="en-US" sz="3200" dirty="0" smtClean="0"/>
              <a:t>* May be changing w/new Admin.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133" y="3200400"/>
            <a:ext cx="1608667"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10"/>
          </p:nvPr>
        </p:nvSpPr>
        <p:spPr/>
        <p:txBody>
          <a:bodyPr/>
          <a:lstStyle/>
          <a:p>
            <a:fld id="{F3433D91-A90B-4975-9126-1FEC7763B89A}" type="datetime1">
              <a:rPr lang="en-US" smtClean="0"/>
              <a:t>11/1/2023</a:t>
            </a:fld>
            <a:endParaRPr lang="en-US" dirty="0"/>
          </a:p>
        </p:txBody>
      </p:sp>
    </p:spTree>
    <p:extLst>
      <p:ext uri="{BB962C8B-B14F-4D97-AF65-F5344CB8AC3E}">
        <p14:creationId xmlns:p14="http://schemas.microsoft.com/office/powerpoint/2010/main" val="194635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noGrp="1"/>
          </p:cNvSpPr>
          <p:nvPr>
            <p:ph idx="1"/>
          </p:nvPr>
        </p:nvSpPr>
        <p:spPr>
          <a:xfrm>
            <a:off x="228600" y="609600"/>
            <a:ext cx="8229600" cy="589905"/>
          </a:xfrm>
          <a:prstGeom prst="rect">
            <a:avLst/>
          </a:prstGeom>
        </p:spPr>
        <p:txBody>
          <a:bodyPr vert="horz" wrap="square" lIns="0" tIns="0" rIns="0" bIns="0" rtlCol="0">
            <a:spAutoFit/>
          </a:bodyPr>
          <a:lstStyle/>
          <a:p>
            <a:pPr marL="0" indent="0" algn="ctr">
              <a:lnSpc>
                <a:spcPts val="4593"/>
              </a:lnSpc>
              <a:buNone/>
            </a:pPr>
            <a:r>
              <a:rPr sz="3600" u="heavy" spc="-40" dirty="0">
                <a:solidFill>
                  <a:srgbClr val="4B4A41"/>
                </a:solidFill>
                <a:latin typeface="+mj-lt"/>
                <a:cs typeface="Arial"/>
              </a:rPr>
              <a:t>Relevant University </a:t>
            </a:r>
            <a:r>
              <a:rPr lang="en-US" sz="3600" u="heavy" spc="31" dirty="0">
                <a:solidFill>
                  <a:srgbClr val="4B4A41"/>
                </a:solidFill>
                <a:latin typeface="+mj-lt"/>
                <a:cs typeface="Arial"/>
              </a:rPr>
              <a:t>P</a:t>
            </a:r>
            <a:r>
              <a:rPr sz="3600" u="heavy" spc="31" dirty="0" smtClean="0">
                <a:solidFill>
                  <a:srgbClr val="4B4A41"/>
                </a:solidFill>
                <a:latin typeface="+mj-lt"/>
                <a:cs typeface="Arial"/>
              </a:rPr>
              <a:t>olicies</a:t>
            </a:r>
            <a:endParaRPr sz="3600" dirty="0">
              <a:latin typeface="+mj-lt"/>
              <a:cs typeface="Arial"/>
            </a:endParaRPr>
          </a:p>
        </p:txBody>
      </p:sp>
      <p:sp>
        <p:nvSpPr>
          <p:cNvPr id="2" name="Rectangle 1"/>
          <p:cNvSpPr/>
          <p:nvPr/>
        </p:nvSpPr>
        <p:spPr>
          <a:xfrm>
            <a:off x="609600" y="1590180"/>
            <a:ext cx="7315200" cy="3431709"/>
          </a:xfrm>
          <a:prstGeom prst="rect">
            <a:avLst/>
          </a:prstGeom>
        </p:spPr>
        <p:txBody>
          <a:bodyPr wrap="square">
            <a:spAutoFit/>
          </a:bodyPr>
          <a:lstStyle/>
          <a:p>
            <a:pPr marL="257749" indent="-246543">
              <a:buFont typeface="Arial"/>
              <a:buChar char="•"/>
              <a:tabLst>
                <a:tab pos="263352" algn="l"/>
              </a:tabLst>
            </a:pPr>
            <a:r>
              <a:rPr lang="en-US" sz="2400" b="1" i="1" dirty="0">
                <a:solidFill>
                  <a:srgbClr val="0070C0"/>
                </a:solidFill>
              </a:rPr>
              <a:t>New Mexico Tech </a:t>
            </a:r>
            <a:r>
              <a:rPr lang="en-US" sz="2400" b="1" dirty="0" smtClean="0">
                <a:solidFill>
                  <a:srgbClr val="0070C0"/>
                </a:solidFill>
                <a:cs typeface="Arial"/>
              </a:rPr>
              <a:t>Sexual Misconduct Policy </a:t>
            </a:r>
            <a:endParaRPr lang="en-US" sz="2400" b="1" dirty="0">
              <a:solidFill>
                <a:srgbClr val="0070C0"/>
              </a:solidFill>
              <a:cs typeface="Arial"/>
            </a:endParaRPr>
          </a:p>
          <a:p>
            <a:pPr marL="263352" indent="-252146">
              <a:spcBef>
                <a:spcPts val="547"/>
              </a:spcBef>
              <a:buFont typeface="Arial"/>
              <a:buChar char="•"/>
              <a:tabLst>
                <a:tab pos="263352" algn="l"/>
              </a:tabLst>
            </a:pPr>
            <a:r>
              <a:rPr lang="en-US" sz="2400" b="1" dirty="0" smtClean="0">
                <a:solidFill>
                  <a:srgbClr val="0070C0"/>
                </a:solidFill>
                <a:cs typeface="Arial"/>
              </a:rPr>
              <a:t>Employee Handbook</a:t>
            </a:r>
          </a:p>
          <a:p>
            <a:pPr marL="263352" indent="-252146">
              <a:spcBef>
                <a:spcPts val="547"/>
              </a:spcBef>
              <a:buFont typeface="Arial"/>
              <a:buChar char="•"/>
              <a:tabLst>
                <a:tab pos="263352" algn="l"/>
              </a:tabLst>
            </a:pPr>
            <a:r>
              <a:rPr lang="en-US" sz="2400" b="1" dirty="0">
                <a:solidFill>
                  <a:srgbClr val="0070C0"/>
                </a:solidFill>
              </a:rPr>
              <a:t>Regulations Governing Academic Freedom and </a:t>
            </a:r>
            <a:r>
              <a:rPr lang="en-US" sz="2400" b="1" dirty="0" smtClean="0">
                <a:solidFill>
                  <a:srgbClr val="0070C0"/>
                </a:solidFill>
              </a:rPr>
              <a:t>Tenure</a:t>
            </a:r>
          </a:p>
          <a:p>
            <a:pPr marL="11206">
              <a:spcBef>
                <a:spcPts val="547"/>
              </a:spcBef>
              <a:tabLst>
                <a:tab pos="263352" algn="l"/>
              </a:tabLst>
            </a:pPr>
            <a:r>
              <a:rPr lang="en-US" sz="2400" dirty="0" smtClean="0">
                <a:solidFill>
                  <a:srgbClr val="0070C0"/>
                </a:solidFill>
                <a:cs typeface="Arial"/>
              </a:rPr>
              <a:t>	</a:t>
            </a:r>
            <a:r>
              <a:rPr lang="en-US" sz="2400" dirty="0" smtClean="0">
                <a:solidFill>
                  <a:srgbClr val="0070C0"/>
                </a:solidFill>
                <a:cs typeface="Arial"/>
              </a:rPr>
              <a:t>(currently silent</a:t>
            </a:r>
            <a:r>
              <a:rPr lang="en-US" sz="2400" dirty="0" smtClean="0">
                <a:solidFill>
                  <a:srgbClr val="0070C0"/>
                </a:solidFill>
                <a:cs typeface="Arial"/>
              </a:rPr>
              <a:t>)</a:t>
            </a:r>
          </a:p>
          <a:p>
            <a:pPr marL="354106" indent="-342900">
              <a:spcBef>
                <a:spcPts val="547"/>
              </a:spcBef>
              <a:buFont typeface="Arial" panose="020B0604020202020204" pitchFamily="34" charset="0"/>
              <a:buChar char="•"/>
              <a:tabLst>
                <a:tab pos="263352" algn="l"/>
              </a:tabLst>
            </a:pPr>
            <a:r>
              <a:rPr lang="en-US" sz="2400" b="1" dirty="0">
                <a:solidFill>
                  <a:srgbClr val="0070C0"/>
                </a:solidFill>
              </a:rPr>
              <a:t>University’s Guidelines for Code and Citizenship </a:t>
            </a:r>
            <a:r>
              <a:rPr lang="en-US" sz="2400" b="1" dirty="0" smtClean="0">
                <a:solidFill>
                  <a:srgbClr val="0070C0"/>
                </a:solidFill>
              </a:rPr>
              <a:t>Policy </a:t>
            </a:r>
            <a:endParaRPr lang="en-US" sz="2400" b="1" u="sng" spc="40" dirty="0" smtClean="0">
              <a:solidFill>
                <a:srgbClr val="0070C0"/>
              </a:solidFill>
            </a:endParaRPr>
          </a:p>
          <a:p>
            <a:pPr marL="811306" lvl="1" indent="-342900">
              <a:spcBef>
                <a:spcPts val="547"/>
              </a:spcBef>
              <a:buFont typeface="Courier New" panose="02070309020205020404" pitchFamily="49" charset="0"/>
              <a:buChar char="o"/>
              <a:tabLst>
                <a:tab pos="263352" algn="l"/>
              </a:tabLst>
            </a:pPr>
            <a:r>
              <a:rPr lang="en-US" sz="2400" b="1" u="sng" spc="40" dirty="0" smtClean="0">
                <a:solidFill>
                  <a:srgbClr val="FF0000"/>
                </a:solidFill>
              </a:rPr>
              <a:t>Student </a:t>
            </a:r>
            <a:r>
              <a:rPr lang="en-US" sz="2400" b="1" u="sng" spc="70" dirty="0">
                <a:solidFill>
                  <a:srgbClr val="FF0000"/>
                </a:solidFill>
              </a:rPr>
              <a:t>Conduct </a:t>
            </a:r>
            <a:r>
              <a:rPr lang="en-US" sz="2400" b="1" u="sng" spc="25" dirty="0">
                <a:solidFill>
                  <a:srgbClr val="FF0000"/>
                </a:solidFill>
              </a:rPr>
              <a:t>Code</a:t>
            </a:r>
          </a:p>
          <a:p>
            <a:pPr marL="11206">
              <a:spcBef>
                <a:spcPts val="547"/>
              </a:spcBef>
              <a:tabLst>
                <a:tab pos="263352" algn="l"/>
              </a:tabLst>
            </a:pPr>
            <a:endParaRPr lang="en-US" sz="2400" dirty="0" smtClean="0">
              <a:solidFill>
                <a:srgbClr val="0070C0"/>
              </a:solidFill>
              <a:cs typeface="Arial"/>
            </a:endParaRPr>
          </a:p>
        </p:txBody>
      </p:sp>
      <p:sp>
        <p:nvSpPr>
          <p:cNvPr id="3" name="Date Placeholder 2"/>
          <p:cNvSpPr>
            <a:spLocks noGrp="1"/>
          </p:cNvSpPr>
          <p:nvPr>
            <p:ph type="dt" sz="half" idx="10"/>
          </p:nvPr>
        </p:nvSpPr>
        <p:spPr/>
        <p:txBody>
          <a:bodyPr/>
          <a:lstStyle/>
          <a:p>
            <a:fld id="{5B5E0412-1819-4DF1-B835-78CFD009D8C9}" type="datetime1">
              <a:rPr lang="en-US" smtClean="0"/>
              <a:t>11/1/2023</a:t>
            </a:fld>
            <a:endParaRPr lang="en-US" dirty="0"/>
          </a:p>
        </p:txBody>
      </p:sp>
    </p:spTree>
    <p:extLst>
      <p:ext uri="{BB962C8B-B14F-4D97-AF65-F5344CB8AC3E}">
        <p14:creationId xmlns:p14="http://schemas.microsoft.com/office/powerpoint/2010/main" val="2692360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18057</TotalTime>
  <Words>3348</Words>
  <Application>Microsoft Office PowerPoint</Application>
  <PresentationFormat>On-screen Show (4:3)</PresentationFormat>
  <Paragraphs>511</Paragraphs>
  <Slides>73</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ＭＳ Ｐゴシック</vt:lpstr>
      <vt:lpstr>Arial</vt:lpstr>
      <vt:lpstr>Calibri</vt:lpstr>
      <vt:lpstr>Courier New</vt:lpstr>
      <vt:lpstr>Times New Roman</vt:lpstr>
      <vt:lpstr>Trebuchet MS</vt:lpstr>
      <vt:lpstr>Wingdings</vt:lpstr>
      <vt:lpstr>Office Theme</vt:lpstr>
      <vt:lpstr>PowerPoint Presentation</vt:lpstr>
      <vt:lpstr>Agenda</vt:lpstr>
      <vt:lpstr>Related Statistics</vt:lpstr>
      <vt:lpstr>PowerPoint Presentation</vt:lpstr>
      <vt:lpstr>Related Regulations</vt:lpstr>
      <vt:lpstr>PowerPoint Presentation</vt:lpstr>
      <vt:lpstr>PowerPoint Presentation</vt:lpstr>
      <vt:lpstr>PowerPoint Presentation</vt:lpstr>
      <vt:lpstr>PowerPoint Presentation</vt:lpstr>
      <vt:lpstr>Statements Regarding Sexual  Violence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Effects of Trauma</vt:lpstr>
      <vt:lpstr>NEUROBIOLOGY OF SEXUAL ASSAULT</vt:lpstr>
      <vt:lpstr>NEUROBIOLOGY OF SEXUAL ASSAULT</vt:lpstr>
      <vt:lpstr>NEUROBIOLOGY OF SEXUAL ASSAULT</vt:lpstr>
      <vt:lpstr>NEUROBIOLOGY OF SEXUAL ASSAULT</vt:lpstr>
      <vt:lpstr>NEUROBIOLOGY OF SEXUAL ASSAULT</vt:lpstr>
      <vt:lpstr>NEUROBIOLOGY OF SEXUAL ASSAULT</vt:lpstr>
      <vt:lpstr>NEUROBIOLOGY OF SEXUAL ASSAULT</vt:lpstr>
      <vt:lpstr>NEUROBIOLOGY OF SEXUAL ASSAULT</vt:lpstr>
      <vt:lpstr>NEUROBIOLOGY OF SEXUAL ASSAULT</vt:lpstr>
      <vt:lpstr>COMMON BEHAVIORS DURING ASSAULT </vt:lpstr>
      <vt:lpstr>MEMORY </vt:lpstr>
      <vt:lpstr>IMPACT OF TRAUMA ON MEMORY </vt:lpstr>
      <vt:lpstr>IMPACT OF CULTURE </vt:lpstr>
      <vt:lpstr>STAGES OF RECOVERY </vt:lpstr>
      <vt:lpstr>Secondary Victimization</vt:lpstr>
      <vt:lpstr>Secondary Victimization</vt:lpstr>
      <vt:lpstr>PowerPoint Presentation</vt:lpstr>
      <vt:lpstr>PowerPoint Presentation</vt:lpstr>
      <vt:lpstr> Myths of Rape</vt:lpstr>
      <vt:lpstr>PowerPoint Presentation</vt:lpstr>
      <vt:lpstr>PowerPoint Presentation</vt:lpstr>
      <vt:lpstr>PowerPoint Presentation</vt:lpstr>
      <vt:lpstr>Standard of Proof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Hearing Process</vt:lpstr>
      <vt:lpstr>During Questioning</vt:lpstr>
      <vt:lpstr> Deliberation</vt:lpstr>
      <vt:lpstr>Evidentiary Consideration</vt:lpstr>
      <vt:lpstr>Evidentiary Consideration</vt:lpstr>
      <vt:lpstr>Evidentiary Consideration </vt:lpstr>
      <vt:lpstr>Evidentiary Consideration </vt:lpstr>
      <vt:lpstr>Evidentiary Consideration </vt:lpstr>
      <vt:lpstr>Evidentiary Consideration </vt:lpstr>
      <vt:lpstr>PowerPoint Presentation</vt:lpstr>
      <vt:lpstr> Determination</vt:lpstr>
      <vt:lpstr>Determination </vt:lpstr>
      <vt:lpstr>Determination </vt:lpstr>
      <vt:lpstr>Determination</vt:lpstr>
      <vt:lpstr>Determination Findings </vt:lpstr>
      <vt:lpstr>Determination Findings </vt:lpstr>
      <vt:lpstr>PowerPoint Presentation</vt:lpstr>
      <vt:lpstr>PowerPoint Presentation</vt:lpstr>
      <vt:lpstr>   Question &amp; Answers Session</vt:lpstr>
      <vt:lpstr>PowerPoint Presentation</vt:lpstr>
    </vt:vector>
  </TitlesOfParts>
  <Company>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 Dingmann</dc:creator>
  <cp:lastModifiedBy>Phaiah, Peter G.</cp:lastModifiedBy>
  <cp:revision>304</cp:revision>
  <cp:lastPrinted>2023-10-27T18:28:44Z</cp:lastPrinted>
  <dcterms:created xsi:type="dcterms:W3CDTF">2013-04-12T11:32:51Z</dcterms:created>
  <dcterms:modified xsi:type="dcterms:W3CDTF">2023-11-01T23:04:52Z</dcterms:modified>
</cp:coreProperties>
</file>