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73" r:id="rId2"/>
    <p:sldId id="274" r:id="rId3"/>
    <p:sldId id="278" r:id="rId4"/>
    <p:sldId id="282" r:id="rId5"/>
    <p:sldId id="283" r:id="rId6"/>
    <p:sldId id="323" r:id="rId7"/>
    <p:sldId id="272" r:id="rId8"/>
    <p:sldId id="287" r:id="rId9"/>
    <p:sldId id="290" r:id="rId10"/>
    <p:sldId id="289" r:id="rId11"/>
    <p:sldId id="313" r:id="rId12"/>
    <p:sldId id="292" r:id="rId13"/>
    <p:sldId id="293" r:id="rId14"/>
    <p:sldId id="295" r:id="rId15"/>
    <p:sldId id="315" r:id="rId16"/>
    <p:sldId id="317" r:id="rId17"/>
    <p:sldId id="318" r:id="rId18"/>
    <p:sldId id="308" r:id="rId19"/>
    <p:sldId id="311" r:id="rId20"/>
    <p:sldId id="319" r:id="rId21"/>
    <p:sldId id="322" r:id="rId22"/>
    <p:sldId id="321" r:id="rId23"/>
    <p:sldId id="297" r:id="rId24"/>
    <p:sldId id="299" r:id="rId25"/>
    <p:sldId id="300" r:id="rId26"/>
    <p:sldId id="306" r:id="rId27"/>
    <p:sldId id="301" r:id="rId28"/>
    <p:sldId id="302" r:id="rId29"/>
    <p:sldId id="303" r:id="rId30"/>
    <p:sldId id="312" r:id="rId31"/>
    <p:sldId id="271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6E7"/>
    <a:srgbClr val="CCCCFF"/>
    <a:srgbClr val="CCECFF"/>
    <a:srgbClr val="CF9D9D"/>
    <a:srgbClr val="F9BF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33" autoAdjust="0"/>
    <p:restoredTop sz="72800" autoAdjust="0"/>
  </p:normalViewPr>
  <p:slideViewPr>
    <p:cSldViewPr>
      <p:cViewPr varScale="1">
        <p:scale>
          <a:sx n="73" d="100"/>
          <a:sy n="73" d="100"/>
        </p:scale>
        <p:origin x="158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7A3AB-4FD9-4357-9A11-4BD80176143C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B1CB4-78F3-480F-8E47-C0F8F5EAC4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69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Know the type:</a:t>
            </a:r>
            <a:r>
              <a:rPr lang="en-US" baseline="0" dirty="0" smtClean="0"/>
              <a:t> </a:t>
            </a:r>
            <a:r>
              <a:rPr lang="en-US" dirty="0" smtClean="0"/>
              <a:t>One-on-One,</a:t>
            </a:r>
            <a:r>
              <a:rPr lang="en-US" baseline="0" dirty="0" smtClean="0"/>
              <a:t> </a:t>
            </a:r>
            <a:r>
              <a:rPr lang="en-US" dirty="0" smtClean="0"/>
              <a:t>Group,</a:t>
            </a:r>
            <a:r>
              <a:rPr lang="en-US" baseline="0" dirty="0" smtClean="0"/>
              <a:t> </a:t>
            </a:r>
            <a:r>
              <a:rPr lang="en-US" dirty="0" smtClean="0"/>
              <a:t>Phone,</a:t>
            </a:r>
            <a:r>
              <a:rPr lang="en-US" baseline="0" dirty="0" smtClean="0"/>
              <a:t> </a:t>
            </a:r>
            <a:r>
              <a:rPr lang="en-US" dirty="0" smtClean="0"/>
              <a:t>Videoconference/Teleconference,</a:t>
            </a:r>
            <a:r>
              <a:rPr lang="en-US" baseline="0" dirty="0" smtClean="0"/>
              <a:t> </a:t>
            </a:r>
            <a:r>
              <a:rPr lang="en-US" dirty="0" smtClean="0"/>
              <a:t>Behavioral,</a:t>
            </a:r>
            <a:r>
              <a:rPr lang="en-US" baseline="0" dirty="0" smtClean="0"/>
              <a:t> </a:t>
            </a:r>
            <a:r>
              <a:rPr lang="en-US" dirty="0" smtClean="0"/>
              <a:t>Second,</a:t>
            </a:r>
            <a:r>
              <a:rPr lang="en-US" baseline="0" dirty="0" smtClean="0"/>
              <a:t> </a:t>
            </a:r>
            <a:r>
              <a:rPr lang="en-US" dirty="0" smtClean="0"/>
              <a:t>On-Site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Learn</a:t>
            </a:r>
            <a:r>
              <a:rPr lang="en-US" baseline="0" dirty="0" smtClean="0"/>
              <a:t> about the position: </a:t>
            </a:r>
            <a:r>
              <a:rPr lang="en-US" dirty="0" smtClean="0"/>
              <a:t>What does the position involve?,</a:t>
            </a:r>
            <a:r>
              <a:rPr lang="en-US" baseline="0" dirty="0" smtClean="0"/>
              <a:t> </a:t>
            </a:r>
            <a:r>
              <a:rPr lang="en-US" dirty="0" smtClean="0"/>
              <a:t>What skills are required?,</a:t>
            </a:r>
            <a:r>
              <a:rPr lang="en-US" baseline="0" dirty="0" smtClean="0"/>
              <a:t> </a:t>
            </a:r>
            <a:r>
              <a:rPr lang="en-US" dirty="0" smtClean="0"/>
              <a:t>Job description,</a:t>
            </a:r>
            <a:r>
              <a:rPr lang="en-US" baseline="0" dirty="0" smtClean="0"/>
              <a:t> </a:t>
            </a:r>
            <a:r>
              <a:rPr lang="en-US" dirty="0" smtClean="0"/>
              <a:t>Internet research,</a:t>
            </a:r>
            <a:r>
              <a:rPr lang="en-US" baseline="0" dirty="0" smtClean="0"/>
              <a:t> </a:t>
            </a:r>
            <a:r>
              <a:rPr lang="en-US" dirty="0" smtClean="0"/>
              <a:t>Talk to people in similar positions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Research</a:t>
            </a:r>
            <a:r>
              <a:rPr lang="en-US" baseline="0" dirty="0" smtClean="0"/>
              <a:t> the organization: </a:t>
            </a:r>
            <a:r>
              <a:rPr lang="en-US" dirty="0" smtClean="0"/>
              <a:t>Printed materials,</a:t>
            </a:r>
            <a:r>
              <a:rPr lang="en-US" baseline="0" dirty="0" smtClean="0"/>
              <a:t> </a:t>
            </a:r>
            <a:r>
              <a:rPr lang="en-US" dirty="0" smtClean="0"/>
              <a:t>Website,</a:t>
            </a:r>
            <a:r>
              <a:rPr lang="en-US" baseline="0" dirty="0" smtClean="0"/>
              <a:t> </a:t>
            </a:r>
            <a:r>
              <a:rPr lang="en-US" dirty="0" smtClean="0"/>
              <a:t>News articles/press releases,</a:t>
            </a:r>
            <a:r>
              <a:rPr lang="en-US" baseline="0" dirty="0" smtClean="0"/>
              <a:t> </a:t>
            </a:r>
            <a:r>
              <a:rPr lang="en-US" dirty="0" smtClean="0"/>
              <a:t>Talk with people you know who work there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Consider the fit: Review the job description,</a:t>
            </a:r>
            <a:r>
              <a:rPr lang="en-US" baseline="0" dirty="0" smtClean="0"/>
              <a:t> </a:t>
            </a:r>
            <a:r>
              <a:rPr lang="en-US" dirty="0" smtClean="0"/>
              <a:t>Highlight qualifications,</a:t>
            </a:r>
            <a:r>
              <a:rPr lang="en-US" baseline="0" dirty="0" smtClean="0"/>
              <a:t> </a:t>
            </a:r>
            <a:r>
              <a:rPr lang="en-US" dirty="0" smtClean="0"/>
              <a:t>Assess your own qualifications</a:t>
            </a:r>
            <a:r>
              <a:rPr lang="en-US" baseline="0" dirty="0" smtClean="0"/>
              <a:t> </a:t>
            </a:r>
            <a:r>
              <a:rPr lang="en-US" dirty="0" smtClean="0"/>
              <a:t>(Strengths</a:t>
            </a:r>
            <a:r>
              <a:rPr lang="en-US" baseline="0" dirty="0" smtClean="0"/>
              <a:t> + </a:t>
            </a:r>
            <a:r>
              <a:rPr lang="en-US" dirty="0" smtClean="0"/>
              <a:t>Weaknesses), Salary range,</a:t>
            </a:r>
            <a:r>
              <a:rPr lang="en-US" baseline="0" dirty="0" smtClean="0"/>
              <a:t> </a:t>
            </a:r>
            <a:r>
              <a:rPr lang="en-US" dirty="0" smtClean="0"/>
              <a:t>Start date,</a:t>
            </a:r>
            <a:r>
              <a:rPr lang="en-US" baseline="0" dirty="0" smtClean="0"/>
              <a:t> </a:t>
            </a:r>
            <a:r>
              <a:rPr lang="en-US" dirty="0" smtClean="0"/>
              <a:t>Benefits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B1CB4-78F3-480F-8E47-C0F8F5EAC4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42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Suit: dark</a:t>
            </a:r>
            <a:r>
              <a:rPr lang="en-US" baseline="0" dirty="0" smtClean="0"/>
              <a:t>-colored, silk tie, light-colored shirt</a:t>
            </a:r>
          </a:p>
          <a:p>
            <a:r>
              <a:rPr lang="en-US" baseline="0" dirty="0" smtClean="0"/>
              <a:t>Coordinating shoes: polished, matching socks</a:t>
            </a:r>
          </a:p>
          <a:p>
            <a:r>
              <a:rPr lang="en-US" baseline="0" dirty="0" smtClean="0"/>
              <a:t>Matching belt: if pants have loops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B1CB4-78F3-480F-8E47-C0F8F5EAC4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51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Skirt or pantsuit:</a:t>
            </a:r>
            <a:r>
              <a:rPr lang="en-US" baseline="0" dirty="0" smtClean="0"/>
              <a:t> light-colored shirt, conservative neckline</a:t>
            </a:r>
          </a:p>
          <a:p>
            <a:r>
              <a:rPr lang="en-US" baseline="0" dirty="0" smtClean="0"/>
              <a:t>Coordinating shoes: closed-toe and heel, moderate heel</a:t>
            </a:r>
          </a:p>
          <a:p>
            <a:r>
              <a:rPr lang="en-US" baseline="0" dirty="0" smtClean="0"/>
              <a:t>Nylons: No visible undergarments or skin</a:t>
            </a:r>
          </a:p>
          <a:p>
            <a:r>
              <a:rPr lang="en-US" dirty="0" smtClean="0"/>
              <a:t>Conservative accessories: minimal make-up, </a:t>
            </a:r>
            <a:r>
              <a:rPr lang="en-US" smtClean="0"/>
              <a:t>simple jewelry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B1CB4-78F3-480F-8E47-C0F8F5EAC4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51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Arrival:</a:t>
            </a:r>
            <a:r>
              <a:rPr lang="en-US" baseline="0" dirty="0" smtClean="0"/>
              <a:t> </a:t>
            </a:r>
            <a:r>
              <a:rPr lang="en-US" sz="1200" dirty="0" smtClean="0"/>
              <a:t>Get directions ahead of time,</a:t>
            </a:r>
            <a:r>
              <a:rPr lang="en-US" sz="1200" baseline="0" dirty="0" smtClean="0"/>
              <a:t> </a:t>
            </a:r>
            <a:r>
              <a:rPr lang="en-US" sz="1200" dirty="0" smtClean="0"/>
              <a:t>Leave early,</a:t>
            </a:r>
            <a:r>
              <a:rPr lang="en-US" sz="1200" baseline="0" dirty="0" smtClean="0"/>
              <a:t> </a:t>
            </a:r>
            <a:r>
              <a:rPr lang="en-US" sz="1200" dirty="0" smtClean="0"/>
              <a:t>Interview begins the minute you arrive,</a:t>
            </a:r>
            <a:r>
              <a:rPr lang="en-US" sz="1200" baseline="0" dirty="0" smtClean="0"/>
              <a:t> </a:t>
            </a:r>
            <a:r>
              <a:rPr lang="en-US" sz="1200" dirty="0" smtClean="0"/>
              <a:t>First impressions are critical (</a:t>
            </a:r>
            <a:r>
              <a:rPr lang="en-US" sz="1100" dirty="0" smtClean="0"/>
              <a:t>Eye contact,</a:t>
            </a:r>
            <a:r>
              <a:rPr lang="en-US" sz="1100" baseline="0" dirty="0" smtClean="0"/>
              <a:t> </a:t>
            </a:r>
            <a:r>
              <a:rPr lang="en-US" sz="1100" dirty="0" smtClean="0"/>
              <a:t>Shake hands firmly,</a:t>
            </a:r>
            <a:r>
              <a:rPr lang="en-US" sz="1100" baseline="0" dirty="0" smtClean="0"/>
              <a:t> </a:t>
            </a:r>
            <a:r>
              <a:rPr lang="en-US" sz="1100" dirty="0" smtClean="0"/>
              <a:t>Smile),</a:t>
            </a:r>
            <a:r>
              <a:rPr lang="en-US" sz="1100" baseline="0" dirty="0" smtClean="0"/>
              <a:t> </a:t>
            </a:r>
            <a:r>
              <a:rPr lang="en-US" sz="1200" dirty="0" smtClean="0"/>
              <a:t>Turn off your cell phone</a:t>
            </a:r>
          </a:p>
          <a:p>
            <a:endParaRPr lang="en-US" sz="12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B1CB4-78F3-480F-8E47-C0F8F5EAC4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29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yourself</a:t>
            </a:r>
          </a:p>
          <a:p>
            <a:pPr lvl="1"/>
            <a:r>
              <a:rPr lang="en-US" dirty="0" smtClean="0"/>
              <a:t>Tell stories</a:t>
            </a:r>
          </a:p>
          <a:p>
            <a:r>
              <a:rPr lang="en-US" dirty="0" smtClean="0"/>
              <a:t>No “yes or no” answers</a:t>
            </a:r>
          </a:p>
          <a:p>
            <a:pPr lvl="1"/>
            <a:r>
              <a:rPr lang="en-US" dirty="0" smtClean="0"/>
              <a:t>Concrete examples</a:t>
            </a:r>
          </a:p>
          <a:p>
            <a:pPr lvl="1"/>
            <a:r>
              <a:rPr lang="en-US" dirty="0" smtClean="0"/>
              <a:t>Admit if you don’t know answer</a:t>
            </a:r>
          </a:p>
          <a:p>
            <a:r>
              <a:rPr lang="en-US" dirty="0" smtClean="0"/>
              <a:t>Sit up </a:t>
            </a:r>
          </a:p>
          <a:p>
            <a:r>
              <a:rPr lang="en-US" dirty="0" smtClean="0"/>
              <a:t>No slang</a:t>
            </a:r>
          </a:p>
          <a:p>
            <a:endParaRPr lang="en-US" dirty="0" smtClean="0"/>
          </a:p>
          <a:p>
            <a:r>
              <a:rPr lang="en-US" dirty="0" smtClean="0"/>
              <a:t>Be ready for any question</a:t>
            </a:r>
          </a:p>
          <a:p>
            <a:r>
              <a:rPr lang="en-US" dirty="0" smtClean="0"/>
              <a:t>If you don’t know an answer, admit it</a:t>
            </a:r>
          </a:p>
          <a:p>
            <a:r>
              <a:rPr lang="en-US" dirty="0" smtClean="0"/>
              <a:t>Pause prior to answering</a:t>
            </a:r>
          </a:p>
          <a:p>
            <a:r>
              <a:rPr lang="en-US" dirty="0" smtClean="0"/>
              <a:t>Buy yourself more time if needed</a:t>
            </a:r>
          </a:p>
          <a:p>
            <a:r>
              <a:rPr lang="en-US" dirty="0" smtClean="0"/>
              <a:t>Ask for clarification if necessary</a:t>
            </a:r>
          </a:p>
          <a:p>
            <a:r>
              <a:rPr lang="en-US" dirty="0" smtClean="0"/>
              <a:t>Finish the main part of the interview with substantive questions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B1CB4-78F3-480F-8E47-C0F8F5EAC49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87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Eat or drink: no gum, food, or non-water beverages</a:t>
            </a:r>
          </a:p>
          <a:p>
            <a:r>
              <a:rPr lang="en-US" dirty="0" smtClean="0"/>
              <a:t>Fidgeting</a:t>
            </a:r>
          </a:p>
          <a:p>
            <a:pPr lvl="1"/>
            <a:r>
              <a:rPr lang="en-US" dirty="0" smtClean="0"/>
              <a:t>Playing with jewelry </a:t>
            </a:r>
          </a:p>
          <a:p>
            <a:pPr lvl="1"/>
            <a:r>
              <a:rPr lang="en-US" dirty="0" smtClean="0"/>
              <a:t>Checking your watch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B1CB4-78F3-480F-8E47-C0F8F5EAC49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77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thanks- ask for business</a:t>
            </a:r>
            <a:r>
              <a:rPr lang="en-US" baseline="0" dirty="0" smtClean="0"/>
              <a:t> card</a:t>
            </a:r>
            <a:endParaRPr lang="en-US" dirty="0" smtClean="0"/>
          </a:p>
          <a:p>
            <a:r>
              <a:rPr lang="en-US" dirty="0" smtClean="0"/>
              <a:t>Convey that you want this position: not just any position</a:t>
            </a:r>
          </a:p>
          <a:p>
            <a:r>
              <a:rPr lang="en-US" dirty="0" smtClean="0"/>
              <a:t>Timeline:</a:t>
            </a:r>
            <a:r>
              <a:rPr lang="en-US" baseline="0" dirty="0" smtClean="0"/>
              <a:t> </a:t>
            </a:r>
            <a:r>
              <a:rPr lang="en-US" dirty="0" smtClean="0"/>
              <a:t>Find out the next steps </a:t>
            </a:r>
          </a:p>
          <a:p>
            <a:r>
              <a:rPr lang="en-US" dirty="0" smtClean="0"/>
              <a:t>Interview doesn’t end until you drive away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B1CB4-78F3-480F-8E47-C0F8F5EAC49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17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Be</a:t>
            </a:r>
            <a:r>
              <a:rPr lang="en-US" baseline="0" dirty="0" smtClean="0"/>
              <a:t> prepared for a call any time: </a:t>
            </a:r>
            <a:r>
              <a:rPr lang="en-US" dirty="0" smtClean="0"/>
              <a:t>Answer “This is he/she”,</a:t>
            </a:r>
            <a:r>
              <a:rPr lang="en-US" baseline="0" dirty="0" smtClean="0"/>
              <a:t> </a:t>
            </a:r>
            <a:r>
              <a:rPr lang="en-US" dirty="0" smtClean="0"/>
              <a:t>Don’t answer unless you can interview right then, Allow at least 2 hours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Prepare notes: Have a copy of your resume, position description, and anything else you submitted in front of you, Keep a list of positions you have applied for, be ready to</a:t>
            </a:r>
            <a:r>
              <a:rPr lang="en-US" baseline="0" dirty="0" smtClean="0"/>
              <a:t> write, ask questions</a:t>
            </a:r>
            <a:endParaRPr lang="en-US" dirty="0" smtClean="0"/>
          </a:p>
          <a:p>
            <a:r>
              <a:rPr lang="en-US" dirty="0" smtClean="0"/>
              <a:t>Remove noise: Turn off anything that makes noise,</a:t>
            </a:r>
            <a:r>
              <a:rPr lang="en-US" baseline="0" dirty="0" smtClean="0"/>
              <a:t> </a:t>
            </a:r>
            <a:r>
              <a:rPr lang="en-US" dirty="0" smtClean="0"/>
              <a:t>Close and lock the door,</a:t>
            </a:r>
            <a:r>
              <a:rPr lang="en-US" baseline="0" dirty="0" smtClean="0"/>
              <a:t> </a:t>
            </a:r>
            <a:r>
              <a:rPr lang="en-US" dirty="0" smtClean="0"/>
              <a:t>Do not eat, drink, or chew gum,</a:t>
            </a:r>
            <a:r>
              <a:rPr lang="en-US" baseline="0" dirty="0" smtClean="0"/>
              <a:t> </a:t>
            </a:r>
            <a:r>
              <a:rPr lang="en-US" dirty="0" smtClean="0"/>
              <a:t>Don’t take any other calls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Be Professional: Smiles come across the phone,</a:t>
            </a:r>
            <a:r>
              <a:rPr lang="en-US" baseline="0" dirty="0" smtClean="0"/>
              <a:t> </a:t>
            </a:r>
            <a:r>
              <a:rPr lang="en-US" dirty="0" smtClean="0"/>
              <a:t>Be enthusiastic,</a:t>
            </a:r>
            <a:r>
              <a:rPr lang="en-US" baseline="0" dirty="0" smtClean="0"/>
              <a:t> </a:t>
            </a:r>
            <a:r>
              <a:rPr lang="en-US" dirty="0" smtClean="0"/>
              <a:t>Clearly signal the end of your responses, Professional voicemail message, be articulate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B1CB4-78F3-480F-8E47-C0F8F5EAC49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69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interviewer’s perception of you is critical,</a:t>
            </a:r>
            <a:r>
              <a:rPr lang="en-US" baseline="0" dirty="0" smtClean="0"/>
              <a:t> </a:t>
            </a:r>
            <a:r>
              <a:rPr lang="en-US" dirty="0" smtClean="0"/>
              <a:t>Decisions are made early, so make a strong first impression</a:t>
            </a:r>
          </a:p>
          <a:p>
            <a:r>
              <a:rPr lang="en-US" dirty="0" smtClean="0"/>
              <a:t>There is no substitute for being prepared</a:t>
            </a:r>
          </a:p>
          <a:p>
            <a:r>
              <a:rPr lang="en-US" dirty="0" smtClean="0"/>
              <a:t>Be confident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AB1CB4-78F3-480F-8E47-C0F8F5EAC49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52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E42C12D1-BFDC-4FF2-B192-6138119244A9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35FFA2F-3DDF-48BF-9591-81120B9A9515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52400" y="5867400"/>
            <a:ext cx="8839200" cy="838200"/>
            <a:chOff x="304800" y="5867400"/>
            <a:chExt cx="8839200" cy="838200"/>
          </a:xfrm>
        </p:grpSpPr>
        <p:grpSp>
          <p:nvGrpSpPr>
            <p:cNvPr id="32" name="Group 31"/>
            <p:cNvGrpSpPr/>
            <p:nvPr/>
          </p:nvGrpSpPr>
          <p:grpSpPr>
            <a:xfrm>
              <a:off x="3429000" y="5867400"/>
              <a:ext cx="2476500" cy="838200"/>
              <a:chOff x="3467100" y="5867400"/>
              <a:chExt cx="2476500" cy="838200"/>
            </a:xfrm>
          </p:grpSpPr>
          <p:pic>
            <p:nvPicPr>
              <p:cNvPr id="35" name="Picture 2" descr="H:\Student Services\Common\Career Services\Files from Kathryn's Computer\NMT Logo\NMT Logo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0" y="5867400"/>
                <a:ext cx="1905000" cy="7758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Subtitle 2"/>
              <p:cNvSpPr txBox="1">
                <a:spLocks/>
              </p:cNvSpPr>
              <p:nvPr/>
            </p:nvSpPr>
            <p:spPr>
              <a:xfrm>
                <a:off x="3467100" y="6400800"/>
                <a:ext cx="2476500" cy="304800"/>
              </a:xfrm>
              <a:prstGeom prst="rect">
                <a:avLst/>
              </a:prstGeom>
            </p:spPr>
            <p:txBody>
              <a:bodyPr vert="horz">
                <a:normAutofit/>
              </a:bodyPr>
              <a:lstStyle>
                <a:lvl1pPr marL="64008" indent="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None/>
                  <a:defRPr kumimoji="0" sz="2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rtl="0" eaLnBrk="1" latinLnBrk="0" hangingPunct="1">
                  <a:spcBef>
                    <a:spcPts val="300"/>
                  </a:spcBef>
                  <a:buClr>
                    <a:schemeClr val="accent2"/>
                  </a:buClr>
                  <a:buFont typeface="Georgia"/>
                  <a:buNone/>
                  <a:defRPr kumimoji="0" sz="260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/>
                  <a:buNone/>
                  <a:defRPr kumimoji="0" sz="24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rtl="0" eaLnBrk="1" latinLnBrk="0" hangingPunct="1">
                  <a:spcBef>
                    <a:spcPts val="300"/>
                  </a:spcBef>
                  <a:buClr>
                    <a:schemeClr val="accent1"/>
                  </a:buClr>
                  <a:buFont typeface="Wingdings 2"/>
                  <a:buNone/>
                  <a:defRPr kumimoji="0" sz="2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None/>
                  <a:defRPr kumimoji="0" sz="20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None/>
                  <a:defRPr kumimoji="0" sz="18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None/>
                  <a:defRPr kumimoji="0" sz="16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None/>
                  <a:defRPr kumimoji="0" sz="15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None/>
                  <a:defRPr kumimoji="0" sz="1400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dirty="0" smtClean="0">
                    <a:latin typeface="+mj-lt"/>
                  </a:rPr>
                  <a:t>Career Services</a:t>
                </a:r>
                <a:endParaRPr lang="en-US" sz="1400" dirty="0">
                  <a:latin typeface="+mj-lt"/>
                </a:endParaRPr>
              </a:p>
            </p:txBody>
          </p:sp>
        </p:grpSp>
        <p:sp>
          <p:nvSpPr>
            <p:cNvPr id="33" name="Subtitle 2"/>
            <p:cNvSpPr txBox="1">
              <a:spLocks/>
            </p:cNvSpPr>
            <p:nvPr/>
          </p:nvSpPr>
          <p:spPr>
            <a:xfrm>
              <a:off x="304800" y="6400800"/>
              <a:ext cx="2781300" cy="304800"/>
            </a:xfrm>
            <a:prstGeom prst="rect">
              <a:avLst/>
            </a:prstGeom>
          </p:spPr>
          <p:txBody>
            <a:bodyPr vert="horz">
              <a:normAutofit/>
            </a:bodyPr>
            <a:lstStyle>
              <a:lvl1pPr marL="64008" indent="0" algn="l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None/>
                <a:defRPr kumimoji="0"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Georgia"/>
                <a:buNone/>
                <a:defRPr kumimoji="0" sz="26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/>
                <a:buNone/>
                <a:defRPr kumimoji="0" sz="2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/>
                <a:buNone/>
                <a:defRPr kumimoji="0" sz="2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None/>
                <a:defRPr kumimoji="0" sz="20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None/>
                <a:defRPr kumimoji="0" sz="18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None/>
                <a:defRPr kumimoji="0" sz="16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None/>
                <a:defRPr kumimoji="0" sz="15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None/>
                <a:defRPr kumimoji="0" sz="1400" kern="1200" baseline="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 smtClean="0">
                  <a:latin typeface="+mj-lt"/>
                </a:rPr>
                <a:t>careerservices@admin.nmt.edu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34" name="Subtitle 2"/>
            <p:cNvSpPr txBox="1">
              <a:spLocks/>
            </p:cNvSpPr>
            <p:nvPr/>
          </p:nvSpPr>
          <p:spPr>
            <a:xfrm>
              <a:off x="6134100" y="6400800"/>
              <a:ext cx="3009900" cy="304800"/>
            </a:xfrm>
            <a:prstGeom prst="rect">
              <a:avLst/>
            </a:prstGeom>
          </p:spPr>
          <p:txBody>
            <a:bodyPr vert="horz">
              <a:normAutofit/>
            </a:bodyPr>
            <a:lstStyle>
              <a:lvl1pPr marL="64008" indent="0" algn="l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None/>
                <a:defRPr kumimoji="0"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1" latinLnBrk="0" hangingPunct="1">
                <a:spcBef>
                  <a:spcPts val="300"/>
                </a:spcBef>
                <a:buClr>
                  <a:schemeClr val="accent2"/>
                </a:buClr>
                <a:buFont typeface="Georgia"/>
                <a:buNone/>
                <a:defRPr kumimoji="0" sz="26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/>
                <a:buNone/>
                <a:defRPr kumimoji="0" sz="2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rtl="0" eaLnBrk="1" latinLnBrk="0" hangingPunct="1">
                <a:spcBef>
                  <a:spcPts val="300"/>
                </a:spcBef>
                <a:buClr>
                  <a:schemeClr val="accent1"/>
                </a:buClr>
                <a:buFont typeface="Wingdings 2"/>
                <a:buNone/>
                <a:defRPr kumimoji="0" sz="2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None/>
                <a:defRPr kumimoji="0" sz="20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None/>
                <a:defRPr kumimoji="0" sz="18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None/>
                <a:defRPr kumimoji="0" sz="16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None/>
                <a:defRPr kumimoji="0" sz="1500" kern="120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rtl="0" eaLnBrk="1" latinLnBrk="0" hangingPunct="1">
                <a:spcBef>
                  <a:spcPts val="300"/>
                </a:spcBef>
                <a:buClr>
                  <a:schemeClr val="accent3"/>
                </a:buClr>
                <a:buFont typeface="Georgia"/>
                <a:buNone/>
                <a:defRPr kumimoji="0" sz="1400" kern="1200" baseline="0">
                  <a:solidFill>
                    <a:schemeClr val="accent3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/>
                <a:t>www.nmt.edu/career-services</a:t>
              </a: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12D1-BFDC-4FF2-B192-6138119244A9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FFA2F-3DDF-48BF-9591-81120B9A95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12D1-BFDC-4FF2-B192-6138119244A9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FFA2F-3DDF-48BF-9591-81120B9A95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9424"/>
            <a:ext cx="8229600" cy="432511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12D1-BFDC-4FF2-B192-6138119244A9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FFA2F-3DDF-48BF-9591-81120B9A95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12D1-BFDC-4FF2-B192-6138119244A9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FFA2F-3DDF-48BF-9591-81120B9A95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12D1-BFDC-4FF2-B192-6138119244A9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FFA2F-3DDF-48BF-9591-81120B9A95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42C12D1-BFDC-4FF2-B192-6138119244A9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35FFA2F-3DDF-48BF-9591-81120B9A9515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E42C12D1-BFDC-4FF2-B192-6138119244A9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35FFA2F-3DDF-48BF-9591-81120B9A95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12D1-BFDC-4FF2-B192-6138119244A9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FFA2F-3DDF-48BF-9591-81120B9A95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12D1-BFDC-4FF2-B192-6138119244A9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FFA2F-3DDF-48BF-9591-81120B9A95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12D1-BFDC-4FF2-B192-6138119244A9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FFA2F-3DDF-48BF-9591-81120B9A95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607231"/>
            <a:ext cx="8229600" cy="1602569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E42C12D1-BFDC-4FF2-B192-6138119244A9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35FFA2F-3DDF-48BF-9591-81120B9A951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6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4.png"/><Relationship Id="rId7" Type="http://schemas.microsoft.com/office/2007/relationships/hdphoto" Target="../media/hdphoto10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0.png"/><Relationship Id="rId4" Type="http://schemas.microsoft.com/office/2007/relationships/hdphoto" Target="../media/hdphoto1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63050" cy="46482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tint val="66000"/>
                  <a:satMod val="160000"/>
                </a:schemeClr>
              </a:gs>
              <a:gs pos="50000">
                <a:schemeClr val="accent3">
                  <a:lumMod val="75000"/>
                  <a:tint val="44500"/>
                  <a:satMod val="160000"/>
                </a:schemeClr>
              </a:gs>
              <a:gs pos="100000">
                <a:schemeClr val="accent3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990600" y="580697"/>
            <a:ext cx="7086600" cy="3838903"/>
            <a:chOff x="1417407" y="701616"/>
            <a:chExt cx="7245901" cy="4201063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6587" y="701616"/>
              <a:ext cx="4538687" cy="3200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7407" y="3302479"/>
              <a:ext cx="1706793" cy="160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6515" y="3302479"/>
              <a:ext cx="1706793" cy="160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itle 1"/>
          <p:cNvSpPr txBox="1">
            <a:spLocks/>
          </p:cNvSpPr>
          <p:nvPr/>
        </p:nvSpPr>
        <p:spPr>
          <a:xfrm>
            <a:off x="2819400" y="762000"/>
            <a:ext cx="2057400" cy="2438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i="1" dirty="0" smtClean="0">
                <a:solidFill>
                  <a:schemeClr val="tx1"/>
                </a:solidFill>
                <a:latin typeface="Bookman Old Style" pitchFamily="18" charset="0"/>
              </a:rPr>
              <a:t>NMT Career Services</a:t>
            </a:r>
            <a:endParaRPr lang="en-US" sz="2800" i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4562804"/>
            <a:ext cx="9144000" cy="22951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4562804"/>
            <a:ext cx="9144000" cy="229519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pc="600" dirty="0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EFFECTIVE </a:t>
            </a:r>
          </a:p>
          <a:p>
            <a:pPr algn="ctr"/>
            <a:r>
              <a:rPr lang="en-US" sz="7200" spc="600" dirty="0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INTERVIEWING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105400" y="457200"/>
            <a:ext cx="1628714" cy="2438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 smtClean="0">
                <a:solidFill>
                  <a:schemeClr val="tx1"/>
                </a:solidFill>
                <a:latin typeface="Bookman Old Style" pitchFamily="18" charset="0"/>
              </a:rPr>
              <a:t>Tristine &amp; Michael</a:t>
            </a:r>
            <a:endParaRPr lang="en-US" sz="2400" i="1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314700" y="3829050"/>
            <a:ext cx="2552700" cy="81915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spc="600" dirty="0" smtClean="0">
                <a:solidFill>
                  <a:schemeClr val="tx1"/>
                </a:solidFill>
                <a:latin typeface="+mn-lt"/>
              </a:rPr>
              <a:t>presents</a:t>
            </a:r>
            <a:endParaRPr lang="en-US" sz="2400" spc="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89026" y="105228"/>
            <a:ext cx="3492374" cy="475469"/>
          </a:xfrm>
          <a:prstGeom prst="rect">
            <a:avLst/>
          </a:prstGeom>
        </p:spPr>
        <p:txBody>
          <a:bodyPr vert="horz">
            <a:noAutofit/>
          </a:bodyPr>
          <a:lstStyle>
            <a:lvl1pPr marL="64008" indent="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None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tristine.hayward@nmt.edu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5334000" y="105229"/>
            <a:ext cx="3733800" cy="304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64008" indent="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None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www.nmt.edu/career-services</a:t>
            </a:r>
          </a:p>
        </p:txBody>
      </p:sp>
    </p:spTree>
    <p:extLst>
      <p:ext uri="{BB962C8B-B14F-4D97-AF65-F5344CB8AC3E}">
        <p14:creationId xmlns:p14="http://schemas.microsoft.com/office/powerpoint/2010/main" val="135687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6" descr="Brittne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48999"/>
            <a:ext cx="3810000" cy="5080401"/>
          </a:xfrm>
          <a:prstGeom prst="rect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626" y="264024"/>
            <a:ext cx="1016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404268" y="413249"/>
            <a:ext cx="4354513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1D2129"/>
                </a:solidFill>
                <a:effectLst/>
                <a:latin typeface="Cambria"/>
                <a:ea typeface="Times New Roman"/>
                <a:cs typeface="Helvetica"/>
              </a:rPr>
              <a:t>What NOT to </a:t>
            </a:r>
            <a:r>
              <a:rPr lang="en-US" sz="3200" dirty="0" smtClean="0">
                <a:solidFill>
                  <a:srgbClr val="1D2129"/>
                </a:solidFill>
                <a:effectLst/>
                <a:latin typeface="Cambria"/>
                <a:ea typeface="Times New Roman"/>
                <a:cs typeface="Helvetica"/>
              </a:rPr>
              <a:t>Wear </a:t>
            </a:r>
            <a:endParaRPr lang="en-US" sz="3200" dirty="0" smtClean="0">
              <a:solidFill>
                <a:srgbClr val="1D2129"/>
              </a:solidFill>
              <a:effectLst/>
              <a:latin typeface="Cambria"/>
              <a:ea typeface="Times New Roman"/>
              <a:cs typeface="Helvetica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1D2129"/>
                </a:solidFill>
                <a:effectLst/>
                <a:latin typeface="Cambria"/>
                <a:ea typeface="Times New Roman"/>
                <a:cs typeface="Helvetica"/>
              </a:rPr>
              <a:t/>
            </a:r>
            <a:br>
              <a:rPr lang="en-US" sz="1400" dirty="0">
                <a:solidFill>
                  <a:srgbClr val="1D2129"/>
                </a:solidFill>
                <a:effectLst/>
                <a:latin typeface="Cambria"/>
                <a:ea typeface="Times New Roman"/>
                <a:cs typeface="Helvetica"/>
              </a:rPr>
            </a:br>
            <a:endParaRPr lang="en-US" sz="1100" dirty="0">
              <a:effectLst/>
              <a:latin typeface="Calibri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  <p:pic>
        <p:nvPicPr>
          <p:cNvPr id="7" name="Picture 6" descr="Tyl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237" y="1544048"/>
            <a:ext cx="3778677" cy="5035059"/>
          </a:xfrm>
          <a:prstGeom prst="rect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4024"/>
            <a:ext cx="1016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66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6305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5" descr="Aar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07" y="1289822"/>
            <a:ext cx="3980558" cy="5308656"/>
          </a:xfrm>
          <a:prstGeom prst="rect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667669" y="423047"/>
            <a:ext cx="5827712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1D2129"/>
                </a:solidFill>
                <a:effectLst/>
                <a:latin typeface="Cambria"/>
                <a:ea typeface="Times New Roman"/>
                <a:cs typeface="Helvetica"/>
              </a:rPr>
              <a:t>What </a:t>
            </a:r>
            <a:r>
              <a:rPr lang="en-US" sz="3200" dirty="0" smtClean="0">
                <a:solidFill>
                  <a:srgbClr val="1D2129"/>
                </a:solidFill>
                <a:effectLst/>
                <a:latin typeface="Cambria"/>
                <a:ea typeface="Times New Roman"/>
                <a:cs typeface="Helvetica"/>
              </a:rPr>
              <a:t>to </a:t>
            </a:r>
            <a:r>
              <a:rPr lang="en-US" sz="3200" dirty="0">
                <a:solidFill>
                  <a:srgbClr val="1D2129"/>
                </a:solidFill>
                <a:effectLst/>
                <a:latin typeface="Cambria"/>
                <a:ea typeface="Times New Roman"/>
                <a:cs typeface="Helvetica"/>
              </a:rPr>
              <a:t>Wear: </a:t>
            </a:r>
            <a:r>
              <a:rPr lang="en-US" sz="1400" dirty="0">
                <a:solidFill>
                  <a:srgbClr val="1D2129"/>
                </a:solidFill>
                <a:effectLst/>
                <a:latin typeface="Cambria"/>
                <a:ea typeface="Times New Roman"/>
                <a:cs typeface="Helvetica"/>
              </a:rPr>
              <a:t/>
            </a:r>
            <a:br>
              <a:rPr lang="en-US" sz="1400" dirty="0">
                <a:solidFill>
                  <a:srgbClr val="1D2129"/>
                </a:solidFill>
                <a:effectLst/>
                <a:latin typeface="Cambria"/>
                <a:ea typeface="Times New Roman"/>
                <a:cs typeface="Helvetica"/>
              </a:rPr>
            </a:br>
            <a:endParaRPr lang="en-US" sz="1100" dirty="0">
              <a:effectLst/>
              <a:latin typeface="Calibri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  <p:pic>
        <p:nvPicPr>
          <p:cNvPr id="6" name="Picture 6" descr="Lau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372" y="1332866"/>
            <a:ext cx="3962400" cy="5284028"/>
          </a:xfrm>
          <a:prstGeom prst="rect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80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s://download.unsplash.com/photo-1433170836232-79eac4ca5e9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81" r="18432" b="3466"/>
          <a:stretch/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200" y="2286000"/>
            <a:ext cx="9144000" cy="2819400"/>
          </a:xfrm>
          <a:prstGeom prst="rect">
            <a:avLst/>
          </a:prstGeom>
          <a:ln>
            <a:noFill/>
          </a:ln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INTERVIEW STAGES</a:t>
            </a:r>
            <a:endParaRPr lang="en-US" sz="8800" spc="-300" dirty="0">
              <a:ln w="10160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https://unsplash.com/bchild311</a:t>
            </a:r>
          </a:p>
        </p:txBody>
      </p:sp>
    </p:spTree>
    <p:extLst>
      <p:ext uri="{BB962C8B-B14F-4D97-AF65-F5344CB8AC3E}">
        <p14:creationId xmlns:p14="http://schemas.microsoft.com/office/powerpoint/2010/main" val="13635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9050" y="0"/>
            <a:ext cx="9163050" cy="6858000"/>
          </a:xfrm>
          <a:prstGeom prst="rect">
            <a:avLst/>
          </a:prstGeom>
          <a:pattFill prst="lgGrid">
            <a:fgClr>
              <a:schemeClr val="bg2">
                <a:lumMod val="75000"/>
              </a:schemeClr>
            </a:fgClr>
            <a:bgClr>
              <a:schemeClr val="accent5">
                <a:lumMod val="20000"/>
                <a:lumOff val="8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5400000">
            <a:off x="3381378" y="-3400428"/>
            <a:ext cx="2362194" cy="91630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76200"/>
            <a:ext cx="9144000" cy="221599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3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ARRIVAL</a:t>
            </a:r>
            <a:endParaRPr lang="en-US" sz="138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152400" y="2971800"/>
            <a:ext cx="2819400" cy="2819400"/>
          </a:xfrm>
          <a:prstGeom prst="ellipse">
            <a:avLst/>
          </a:prstGeom>
          <a:solidFill>
            <a:schemeClr val="accent2">
              <a:lumMod val="75000"/>
              <a:alpha val="84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00400" y="2971800"/>
            <a:ext cx="2819400" cy="2819400"/>
          </a:xfrm>
          <a:prstGeom prst="ellipse">
            <a:avLst/>
          </a:prstGeom>
          <a:solidFill>
            <a:schemeClr val="accent2">
              <a:lumMod val="75000"/>
              <a:alpha val="84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172200" y="2975429"/>
            <a:ext cx="2819400" cy="2819400"/>
          </a:xfrm>
          <a:prstGeom prst="ellipse">
            <a:avLst/>
          </a:prstGeom>
          <a:solidFill>
            <a:schemeClr val="accent2">
              <a:lumMod val="75000"/>
              <a:alpha val="84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64206">
            <a:off x="7153077" y="3625900"/>
            <a:ext cx="819837" cy="1192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4014">
            <a:off x="6839563" y="4095857"/>
            <a:ext cx="570780" cy="570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 descr="alarm, alert, clock, event, history, schedule, time, watch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581400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gps, location, map, marker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3505200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-533400" y="4966834"/>
            <a:ext cx="4286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GET DIRECTIONS</a:t>
            </a:r>
            <a:endParaRPr lang="en-US" sz="20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4600" y="4981545"/>
            <a:ext cx="4286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ARRIVE EARLY</a:t>
            </a:r>
            <a:endParaRPr lang="en-US" sz="20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48400" y="4953000"/>
            <a:ext cx="2676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j-lt"/>
              </a:rPr>
              <a:t>TURN OFF PHONE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814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Photo By Alejandro Escamill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2" t="689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80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endParaRPr lang="en-US" sz="80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791200"/>
            <a:ext cx="4286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Visit informally</a:t>
            </a:r>
            <a:endParaRPr lang="en-US" sz="44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21464" y="5452645"/>
            <a:ext cx="42862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Talk about the company</a:t>
            </a:r>
            <a:endParaRPr lang="en-US" sz="44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https://unsplash.com/alejandroescamilla</a:t>
            </a:r>
          </a:p>
        </p:txBody>
      </p:sp>
    </p:spTree>
    <p:extLst>
      <p:ext uri="{BB962C8B-B14F-4D97-AF65-F5344CB8AC3E}">
        <p14:creationId xmlns:p14="http://schemas.microsoft.com/office/powerpoint/2010/main" val="13219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9067800" cy="5257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Tell me about yourself.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Short personal history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Relate background to position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Focus on skills, experience, training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Something fun/interesting/unique about you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SzPct val="97000"/>
              <a:buFont typeface="Arial" pitchFamily="34" charset="0"/>
              <a:buChar char="•"/>
            </a:pPr>
            <a:endParaRPr lang="en-US" sz="3600" dirty="0" smtClean="0"/>
          </a:p>
          <a:p>
            <a:pPr>
              <a:buSzPct val="97000"/>
              <a:buFont typeface="Arial" pitchFamily="34" charset="0"/>
              <a:buChar char="•"/>
            </a:pPr>
            <a:r>
              <a:rPr lang="en-US" sz="3600" dirty="0" smtClean="0"/>
              <a:t>What do you know about the company?</a:t>
            </a:r>
          </a:p>
          <a:p>
            <a:pPr lvl="1">
              <a:buSzPct val="97000"/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Do your research- website, faculty, alumni, Career Services</a:t>
            </a:r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840569"/>
          </a:xfrm>
        </p:spPr>
        <p:txBody>
          <a:bodyPr/>
          <a:lstStyle/>
          <a:p>
            <a:r>
              <a:rPr lang="en-US" sz="4400" dirty="0" smtClean="0"/>
              <a:t>Common Interview Questions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4313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9067800" cy="5257800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endParaRPr lang="en-US" dirty="0" smtClean="0"/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840569"/>
          </a:xfrm>
        </p:spPr>
        <p:txBody>
          <a:bodyPr/>
          <a:lstStyle/>
          <a:p>
            <a:r>
              <a:rPr lang="en-US" sz="4400" dirty="0" smtClean="0"/>
              <a:t>Common Interview Questions</a:t>
            </a:r>
            <a:endParaRPr lang="en-US" sz="4400" dirty="0"/>
          </a:p>
        </p:txBody>
      </p:sp>
      <p:sp>
        <p:nvSpPr>
          <p:cNvPr id="5" name="Rectangle 4"/>
          <p:cNvSpPr/>
          <p:nvPr/>
        </p:nvSpPr>
        <p:spPr>
          <a:xfrm>
            <a:off x="152400" y="1371600"/>
            <a:ext cx="89916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600" dirty="0"/>
              <a:t>Why should we hire you?</a:t>
            </a:r>
          </a:p>
          <a:p>
            <a:pPr lvl="1">
              <a:buSzPct val="97000"/>
              <a:buFont typeface="Arial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Include specific numbers/information</a:t>
            </a:r>
          </a:p>
          <a:p>
            <a:pPr lvl="1">
              <a:buSzPct val="97000"/>
              <a:buFont typeface="Arial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Personality traits, skills, training, experience, etc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lvl="1">
              <a:buSzPct val="97000"/>
              <a:buFont typeface="Arial" pitchFamily="34" charset="0"/>
              <a:buChar char="•"/>
            </a:pPr>
            <a:endParaRPr lang="en-US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SzPct val="97000"/>
              <a:buFont typeface="Arial" pitchFamily="34" charset="0"/>
              <a:buChar char="•"/>
            </a:pPr>
            <a:r>
              <a:rPr lang="en-US" sz="3600" dirty="0" smtClean="0"/>
              <a:t>Where do you see yourself in five years?</a:t>
            </a:r>
            <a:endParaRPr lang="en-US" sz="3600" dirty="0"/>
          </a:p>
          <a:p>
            <a:pPr lvl="1">
              <a:buSzPct val="97000"/>
              <a:buFont typeface="Arial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Employers want to know you will stay on the job and work hard for your pay. </a:t>
            </a:r>
          </a:p>
          <a:p>
            <a:pPr lvl="1">
              <a:buSzPct val="97000"/>
              <a:buFont typeface="Arial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Salary, leaving jobs, overqualified,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residency are concerns they have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buSzPct val="97000"/>
              <a:buFont typeface="Arial" pitchFamily="34" charset="0"/>
              <a:buChar char="•"/>
            </a:pP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buSzPct val="97000"/>
              <a:buFont typeface="Arial" pitchFamily="34" charset="0"/>
              <a:buChar char="•"/>
            </a:pP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20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r>
              <a:rPr lang="en-US" sz="3600" dirty="0" smtClean="0"/>
              <a:t>What are your strengths?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Focus on transferable skills vs. job related skills</a:t>
            </a:r>
          </a:p>
          <a:p>
            <a:pPr>
              <a:buFont typeface="Arial" pitchFamily="34" charset="0"/>
              <a:buChar char="•"/>
            </a:pPr>
            <a:endParaRPr lang="en-US" sz="3600" dirty="0" smtClean="0"/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What are your weaknesses?</a:t>
            </a:r>
          </a:p>
          <a:p>
            <a:pPr lvl="1">
              <a:buSzPct val="97000"/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Choose a positive weakness</a:t>
            </a:r>
          </a:p>
          <a:p>
            <a:pPr lvl="1">
              <a:buSzPct val="97000"/>
              <a:buFont typeface="Arial" pitchFamily="34" charset="0"/>
              <a:buChar char="•"/>
            </a:pPr>
            <a:endParaRPr lang="en-US" dirty="0" smtClean="0"/>
          </a:p>
          <a:p>
            <a:pPr marL="411480" lvl="1" indent="0">
              <a:buNone/>
            </a:pPr>
            <a:endParaRPr lang="en-US" dirty="0" smtClean="0"/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40569"/>
          </a:xfrm>
        </p:spPr>
        <p:txBody>
          <a:bodyPr/>
          <a:lstStyle/>
          <a:p>
            <a:r>
              <a:rPr lang="en-US" sz="4400" dirty="0" smtClean="0"/>
              <a:t>Common Interview Questions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2635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838200"/>
            <a:ext cx="10515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73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83255"/>
          </a:xfrm>
        </p:spPr>
        <p:txBody>
          <a:bodyPr/>
          <a:lstStyle/>
          <a:p>
            <a:r>
              <a:rPr lang="en-US" dirty="0" smtClean="0"/>
              <a:t>Behavioral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534400" cy="4745736"/>
          </a:xfrm>
        </p:spPr>
        <p:txBody>
          <a:bodyPr>
            <a:noAutofit/>
          </a:bodyPr>
          <a:lstStyle/>
          <a:p>
            <a:r>
              <a:rPr lang="en-US" sz="3200" dirty="0" smtClean="0"/>
              <a:t>Describe </a:t>
            </a:r>
            <a:r>
              <a:rPr lang="en-US" sz="3200" dirty="0"/>
              <a:t>a difficult situation you encountered in a previous job, and how you resolved it</a:t>
            </a:r>
            <a:r>
              <a:rPr lang="en-US" sz="3200" dirty="0" smtClean="0"/>
              <a:t>.</a:t>
            </a:r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Tell me about a team project when you had to work with someone difficult?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9415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0"/>
                    </a14:imgEffect>
                    <a14:imgEffect>
                      <a14:sharpenSoften amount="-46000"/>
                    </a14:imgEffect>
                    <a14:imgEffect>
                      <a14:colorTemperature colorTemp="6100"/>
                    </a14:imgEffect>
                    <a14:imgEffect>
                      <a14:saturation sat="65000"/>
                    </a14:imgEffect>
                    <a14:imgEffect>
                      <a14:brightnessContrast bright="-17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26" t="25230" r="23430"/>
          <a:stretch/>
        </p:blipFill>
        <p:spPr>
          <a:xfrm>
            <a:off x="0" y="0"/>
            <a:ext cx="9144000" cy="6858000"/>
          </a:xfrm>
        </p:spPr>
      </p:pic>
      <p:pic>
        <p:nvPicPr>
          <p:cNvPr id="7" name="Picture 2" descr="Photo By Benjamin Chil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200" y="228600"/>
            <a:ext cx="9144000" cy="2819400"/>
          </a:xfrm>
          <a:prstGeom prst="rect">
            <a:avLst/>
          </a:prstGeom>
          <a:ln>
            <a:noFill/>
          </a:ln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PURPOSE OF INTERVIEWS</a:t>
            </a:r>
            <a:endParaRPr lang="en-US" sz="8800" spc="-300" dirty="0">
              <a:ln w="10160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0400" y="2811959"/>
            <a:ext cx="662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you:</a:t>
            </a:r>
            <a:endParaRPr lang="en-US" sz="4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581001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https://unsplash.com/bchild311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800" y="3810000"/>
            <a:ext cx="77724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SELL </a:t>
            </a:r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YOURSELF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SEE IF YOU FIT IN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LEARN ABOUT THE JOB</a:t>
            </a:r>
          </a:p>
          <a:p>
            <a:pPr algn="ctr"/>
            <a:endParaRPr lang="en-US" sz="6000" b="1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550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83255"/>
          </a:xfrm>
        </p:spPr>
        <p:txBody>
          <a:bodyPr/>
          <a:lstStyle/>
          <a:p>
            <a:r>
              <a:rPr lang="en-US" dirty="0" smtClean="0"/>
              <a:t>Behavioral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534400" cy="5126736"/>
          </a:xfrm>
        </p:spPr>
        <p:txBody>
          <a:bodyPr>
            <a:noAutofit/>
          </a:bodyPr>
          <a:lstStyle/>
          <a:p>
            <a:endParaRPr lang="en-US" sz="3200" dirty="0" smtClean="0"/>
          </a:p>
          <a:p>
            <a:r>
              <a:rPr lang="en-US" sz="3200" dirty="0" smtClean="0"/>
              <a:t>Describe </a:t>
            </a:r>
            <a:r>
              <a:rPr lang="en-US" sz="3200" dirty="0"/>
              <a:t>a time when you saw some problem and took the initiative to correct it rather than waiting for someone else to do it.</a:t>
            </a:r>
          </a:p>
          <a:p>
            <a:endParaRPr lang="en-US" sz="3200" dirty="0" smtClean="0"/>
          </a:p>
          <a:p>
            <a:r>
              <a:rPr lang="en-US" sz="3200" dirty="0" smtClean="0"/>
              <a:t>Can </a:t>
            </a:r>
            <a:r>
              <a:rPr lang="en-US" sz="3200" dirty="0"/>
              <a:t>you provide an example of a time when you </a:t>
            </a:r>
            <a:r>
              <a:rPr lang="en-US" sz="3200" dirty="0" smtClean="0"/>
              <a:t>made </a:t>
            </a:r>
            <a:r>
              <a:rPr lang="en-US" sz="3200" dirty="0"/>
              <a:t>a mistake at </a:t>
            </a:r>
            <a:r>
              <a:rPr lang="en-US" sz="3200" dirty="0" smtClean="0"/>
              <a:t>work and </a:t>
            </a:r>
            <a:r>
              <a:rPr lang="en-US" sz="3200" dirty="0"/>
              <a:t>how you overcame this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5073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83255"/>
          </a:xfrm>
        </p:spPr>
        <p:txBody>
          <a:bodyPr/>
          <a:lstStyle/>
          <a:p>
            <a:r>
              <a:rPr lang="en-US" dirty="0" smtClean="0"/>
              <a:t>Other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534400" cy="525780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If you could be any animal in the world, what animal would you be and why</a:t>
            </a:r>
            <a:r>
              <a:rPr lang="en-US" sz="3200" dirty="0" smtClean="0"/>
              <a:t>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</a:rPr>
              <a:t>Demonstrate 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quick thinking, poise, creativity, and even a sense of humor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/>
              <a:t>What </a:t>
            </a:r>
            <a:r>
              <a:rPr lang="en-US" sz="3200" dirty="0"/>
              <a:t>things do you not like to do</a:t>
            </a:r>
            <a:r>
              <a:rPr lang="en-US" sz="3200" dirty="0" smtClean="0"/>
              <a:t>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Employers get a clearer picture of you.</a:t>
            </a:r>
          </a:p>
        </p:txBody>
      </p:sp>
    </p:spTree>
    <p:extLst>
      <p:ext uri="{BB962C8B-B14F-4D97-AF65-F5344CB8AC3E}">
        <p14:creationId xmlns:p14="http://schemas.microsoft.com/office/powerpoint/2010/main" val="76091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83255"/>
          </a:xfrm>
        </p:spPr>
        <p:txBody>
          <a:bodyPr/>
          <a:lstStyle/>
          <a:p>
            <a:r>
              <a:rPr lang="en-US" dirty="0" smtClean="0"/>
              <a:t>Other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534400" cy="525780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/>
              <a:t>Estimate </a:t>
            </a:r>
            <a:r>
              <a:rPr lang="en-US" sz="3200" dirty="0"/>
              <a:t>how many windows are in New York</a:t>
            </a:r>
            <a:r>
              <a:rPr lang="en-US" sz="3200" dirty="0" smtClean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</a:rPr>
              <a:t>Employers see your reasoning skills as well as see if you are willing to ask questions.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Would the last person you worked for hire you again?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23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-1371600"/>
            <a:ext cx="9144000" cy="5867400"/>
          </a:xfrm>
          <a:prstGeom prst="rect">
            <a:avLst/>
          </a:prstGeom>
          <a:ln>
            <a:noFill/>
          </a:ln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800" spc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1500" spc="60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HOW TO ANSWER</a:t>
            </a:r>
            <a:endParaRPr lang="en-US" sz="8800" spc="600" dirty="0">
              <a:ln w="1016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28600" y="3704771"/>
            <a:ext cx="2819400" cy="2819400"/>
          </a:xfrm>
          <a:prstGeom prst="ellipse">
            <a:avLst/>
          </a:prstGeom>
          <a:solidFill>
            <a:schemeClr val="accent6">
              <a:lumMod val="60000"/>
              <a:lumOff val="40000"/>
              <a:alpha val="84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Oval 7"/>
          <p:cNvSpPr/>
          <p:nvPr/>
        </p:nvSpPr>
        <p:spPr>
          <a:xfrm>
            <a:off x="3041650" y="3702396"/>
            <a:ext cx="2819400" cy="2819400"/>
          </a:xfrm>
          <a:prstGeom prst="ellipse">
            <a:avLst/>
          </a:prstGeom>
          <a:solidFill>
            <a:schemeClr val="accent6">
              <a:lumMod val="60000"/>
              <a:lumOff val="40000"/>
              <a:alpha val="84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457200" y="4696598"/>
            <a:ext cx="4286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j-lt"/>
              </a:rPr>
              <a:t>BE </a:t>
            </a:r>
          </a:p>
          <a:p>
            <a:pPr algn="ctr"/>
            <a:r>
              <a:rPr lang="en-US" sz="2400" b="1" dirty="0" smtClean="0">
                <a:latin typeface="+mj-lt"/>
              </a:rPr>
              <a:t>PROFESSIONAL</a:t>
            </a:r>
            <a:endParaRPr lang="en-US" sz="2400" b="1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5050" y="4419598"/>
            <a:ext cx="4286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j-lt"/>
              </a:rPr>
              <a:t>NO </a:t>
            </a:r>
          </a:p>
          <a:p>
            <a:pPr algn="ctr"/>
            <a:r>
              <a:rPr lang="en-US" sz="2400" b="1" dirty="0" smtClean="0">
                <a:latin typeface="+mj-lt"/>
              </a:rPr>
              <a:t>“YES OR NO” </a:t>
            </a:r>
          </a:p>
          <a:p>
            <a:pPr algn="ctr"/>
            <a:r>
              <a:rPr lang="en-US" sz="2400" b="1" dirty="0" smtClean="0">
                <a:latin typeface="+mj-lt"/>
              </a:rPr>
              <a:t>ANSWERS</a:t>
            </a:r>
            <a:endParaRPr lang="en-US" sz="2400" b="1" dirty="0">
              <a:latin typeface="+mj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862864" y="3657600"/>
            <a:ext cx="2819400" cy="2819400"/>
          </a:xfrm>
          <a:prstGeom prst="ellipse">
            <a:avLst/>
          </a:prstGeom>
          <a:solidFill>
            <a:schemeClr val="accent6">
              <a:lumMod val="60000"/>
              <a:lumOff val="40000"/>
              <a:alpha val="83922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50164" y="4514306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j-lt"/>
              </a:rPr>
              <a:t>AVOID </a:t>
            </a:r>
            <a:r>
              <a:rPr lang="en-US" sz="2400" b="1" dirty="0" smtClean="0">
                <a:latin typeface="+mj-lt"/>
              </a:rPr>
              <a:t>CONTROVERSIAL </a:t>
            </a:r>
            <a:r>
              <a:rPr lang="en-US" sz="2400" b="1" dirty="0" smtClean="0">
                <a:latin typeface="+mj-lt"/>
              </a:rPr>
              <a:t>SUBJECTS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7444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210504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673620" y="1794336"/>
            <a:ext cx="1863264" cy="186326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79184" y="2521803"/>
            <a:ext cx="2059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pc="-150" dirty="0" smtClean="0">
                <a:ln w="10160">
                  <a:noFill/>
                  <a:prstDash val="solid"/>
                </a:ln>
                <a:solidFill>
                  <a:schemeClr val="bg1">
                    <a:lumMod val="95000"/>
                  </a:schemeClr>
                </a:solidFill>
              </a:rPr>
              <a:t>THINGS TO AVOID</a:t>
            </a:r>
            <a:endParaRPr lang="en-US" sz="2400" b="1" spc="-150" dirty="0">
              <a:ln w="10160">
                <a:noFill/>
                <a:prstDash val="solid"/>
              </a:ln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166305" y="2171700"/>
            <a:ext cx="423105" cy="266700"/>
          </a:xfrm>
          <a:prstGeom prst="straightConnector1">
            <a:avLst/>
          </a:prstGeom>
          <a:ln w="1270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672895" y="2171700"/>
            <a:ext cx="423105" cy="266700"/>
          </a:xfrm>
          <a:prstGeom prst="straightConnector1">
            <a:avLst/>
          </a:prstGeom>
          <a:ln w="1270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572003" y="3505200"/>
            <a:ext cx="0" cy="533400"/>
          </a:xfrm>
          <a:prstGeom prst="straightConnector1">
            <a:avLst/>
          </a:prstGeom>
          <a:ln w="1270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762001" y="368307"/>
            <a:ext cx="2362200" cy="23622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4" name="Oval 23"/>
          <p:cNvSpPr/>
          <p:nvPr/>
        </p:nvSpPr>
        <p:spPr>
          <a:xfrm>
            <a:off x="6117806" y="631406"/>
            <a:ext cx="2264194" cy="226419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5" name="Oval 24"/>
          <p:cNvSpPr/>
          <p:nvPr/>
        </p:nvSpPr>
        <p:spPr>
          <a:xfrm>
            <a:off x="3429000" y="4267200"/>
            <a:ext cx="2318322" cy="231832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13293" y="1654314"/>
            <a:ext cx="2059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n w="10160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</a:rPr>
              <a:t>EATING OR DRINKING</a:t>
            </a:r>
            <a:endParaRPr lang="en-US" sz="2000" b="1" dirty="0">
              <a:ln w="10160">
                <a:noFill/>
                <a:prstDash val="solid"/>
              </a:ln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248400" y="2038290"/>
            <a:ext cx="20596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n w="10160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</a:rPr>
              <a:t>FIDGETING</a:t>
            </a:r>
            <a:endParaRPr lang="en-US" sz="2000" b="1" dirty="0">
              <a:ln w="10160">
                <a:noFill/>
                <a:prstDash val="solid"/>
              </a:ln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542195" y="5410200"/>
            <a:ext cx="2059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n w="10160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</a:rPr>
              <a:t>DOMINATING THE CONVERSATION</a:t>
            </a:r>
            <a:endParaRPr lang="en-US" b="1" dirty="0">
              <a:ln w="10160">
                <a:noFill/>
                <a:prstDash val="solid"/>
              </a:ln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26" name="Picture 2" descr="business, communication, consulting, customer, service, support, talk icon"/>
          <p:cNvPicPr>
            <a:picLocks noChangeAspect="1" noChangeArrowheads="1"/>
          </p:cNvPicPr>
          <p:nvPr/>
        </p:nvPicPr>
        <p:blipFill>
          <a:blip r:embed="rId3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68" y="4419600"/>
            <a:ext cx="1009647" cy="1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od icon"/>
          <p:cNvPicPr>
            <a:picLocks noChangeAspect="1" noChangeArrowheads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20707"/>
            <a:ext cx="1028699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larm, clock, time, wait ico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914400"/>
            <a:ext cx="1029808" cy="102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374597"/>
            <a:ext cx="844550" cy="84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619" y="654092"/>
            <a:ext cx="844550" cy="84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886" y="5943600"/>
            <a:ext cx="844550" cy="84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85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Photo By Olu Elet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53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5" r="11275" b="-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90067" y="18143"/>
            <a:ext cx="8077200" cy="2514600"/>
          </a:xfrm>
          <a:prstGeom prst="rect">
            <a:avLst/>
          </a:prstGeom>
          <a:ln>
            <a:noFill/>
          </a:ln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spc="-30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WRAP UP</a:t>
            </a:r>
            <a:endParaRPr lang="en-US" sz="11500" spc="-300" dirty="0">
              <a:ln w="1016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1330" y="5555159"/>
            <a:ext cx="7457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the interviewer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66790" y="4785718"/>
            <a:ext cx="617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 out timeline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5400000">
            <a:off x="-1995101" y="6567102"/>
            <a:ext cx="4419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https://unsplash.com/flenjoore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66790" y="4016277"/>
            <a:ext cx="617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Ask questions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51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04800"/>
            <a:ext cx="86868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Segoe Print" panose="02000600000000000000" pitchFamily="2" charset="0"/>
              </a:rPr>
              <a:t>Dear Mr. Thomas, </a:t>
            </a:r>
          </a:p>
          <a:p>
            <a:endParaRPr lang="en-US" sz="2400" b="1" dirty="0" smtClean="0">
              <a:latin typeface="Segoe Print" panose="02000600000000000000" pitchFamily="2" charset="0"/>
            </a:endParaRPr>
          </a:p>
          <a:p>
            <a:r>
              <a:rPr lang="en-US" sz="2400" b="1" dirty="0" smtClean="0">
                <a:latin typeface="Segoe Print" panose="02000600000000000000" pitchFamily="2" charset="0"/>
              </a:rPr>
              <a:t>Thank you for  taking the time to talk with me this morning regarding your open position for _____________.</a:t>
            </a:r>
          </a:p>
          <a:p>
            <a:endParaRPr lang="en-US" sz="2400" b="1" dirty="0">
              <a:latin typeface="Segoe Print" panose="02000600000000000000" pitchFamily="2" charset="0"/>
            </a:endParaRPr>
          </a:p>
          <a:p>
            <a:r>
              <a:rPr lang="en-US" sz="2400" b="1" dirty="0" smtClean="0">
                <a:latin typeface="Segoe Print" panose="02000600000000000000" pitchFamily="2" charset="0"/>
              </a:rPr>
              <a:t>I believe the position we discussed would be a very good fit for my skillset. After our conversation, I know that I would enjoy working with you and your team.</a:t>
            </a:r>
          </a:p>
          <a:p>
            <a:endParaRPr lang="en-US" sz="2400" b="1" dirty="0">
              <a:latin typeface="Segoe Print" panose="02000600000000000000" pitchFamily="2" charset="0"/>
            </a:endParaRPr>
          </a:p>
          <a:p>
            <a:r>
              <a:rPr lang="en-US" sz="2400" b="1" dirty="0" smtClean="0">
                <a:latin typeface="Segoe Print" panose="02000600000000000000" pitchFamily="2" charset="0"/>
              </a:rPr>
              <a:t>I look forward to hearing from you soon and may be reached at 000-000-0000 or at JP@anymail.com at any time.  </a:t>
            </a:r>
          </a:p>
          <a:p>
            <a:endParaRPr lang="en-US" sz="2400" b="1" dirty="0">
              <a:latin typeface="Segoe Print" panose="02000600000000000000" pitchFamily="2" charset="0"/>
            </a:endParaRPr>
          </a:p>
          <a:p>
            <a:r>
              <a:rPr lang="en-US" sz="2400" b="1" dirty="0" smtClean="0">
                <a:latin typeface="Segoe Print" panose="02000600000000000000" pitchFamily="2" charset="0"/>
              </a:rPr>
              <a:t>Sincerely, </a:t>
            </a:r>
          </a:p>
          <a:p>
            <a:endParaRPr lang="en-US" sz="2400" dirty="0">
              <a:latin typeface="Segoe Print" panose="02000600000000000000" pitchFamily="2" charset="0"/>
            </a:endParaRPr>
          </a:p>
          <a:p>
            <a:r>
              <a:rPr lang="en-US" sz="3200" dirty="0" smtClean="0">
                <a:latin typeface="Harlow Solid Italic" panose="04030604020F02020D02" pitchFamily="82" charset="0"/>
              </a:rPr>
              <a:t>John Powers</a:t>
            </a:r>
          </a:p>
        </p:txBody>
      </p:sp>
    </p:spTree>
    <p:extLst>
      <p:ext uri="{BB962C8B-B14F-4D97-AF65-F5344CB8AC3E}">
        <p14:creationId xmlns:p14="http://schemas.microsoft.com/office/powerpoint/2010/main" val="324507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210504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https://download.unsplash.com/uploads/14120938606568dde6e2b/c9e4224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77" t="9554" r="4944" b="4458"/>
          <a:stretch/>
        </p:blipFill>
        <p:spPr bwMode="auto">
          <a:xfrm>
            <a:off x="0" y="0"/>
            <a:ext cx="48187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0886" y="0"/>
            <a:ext cx="4818743" cy="2057400"/>
          </a:xfrm>
          <a:prstGeom prst="rect">
            <a:avLst/>
          </a:prstGeom>
          <a:ln>
            <a:noFill/>
          </a:ln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spc="600" dirty="0" smtClean="0">
                <a:ln w="1016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PHONE INTERVIEWS</a:t>
            </a:r>
            <a:endParaRPr lang="en-US" sz="4400" spc="600" dirty="0">
              <a:ln w="1016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18743" y="1066800"/>
            <a:ext cx="4391761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Prepare for a call any </a:t>
            </a:r>
            <a:r>
              <a:rPr lang="en-US" sz="3200" dirty="0" smtClean="0"/>
              <a:t>time</a:t>
            </a:r>
          </a:p>
          <a:p>
            <a:pPr marL="571500" indent="-571500" algn="ctr">
              <a:buFont typeface="Arial" pitchFamily="34" charset="0"/>
              <a:buChar char="•"/>
            </a:pPr>
            <a:endParaRPr lang="en-US" sz="3200" dirty="0" smtClean="0"/>
          </a:p>
          <a:p>
            <a:pPr marL="571500" indent="-571500" algn="ctr">
              <a:buFont typeface="Arial" pitchFamily="34" charset="0"/>
              <a:buChar char="•"/>
            </a:pPr>
            <a:endParaRPr lang="en-US" sz="3200" dirty="0"/>
          </a:p>
          <a:p>
            <a:pPr algn="ctr"/>
            <a:r>
              <a:rPr lang="en-US" sz="3200" dirty="0"/>
              <a:t>Prepare </a:t>
            </a:r>
            <a:r>
              <a:rPr lang="en-US" sz="3200" dirty="0" smtClean="0"/>
              <a:t>notes</a:t>
            </a:r>
          </a:p>
          <a:p>
            <a:pPr marL="571500" indent="-571500" algn="ctr">
              <a:buFont typeface="Arial" pitchFamily="34" charset="0"/>
              <a:buChar char="•"/>
            </a:pPr>
            <a:endParaRPr lang="en-US" sz="3200" dirty="0" smtClean="0"/>
          </a:p>
          <a:p>
            <a:pPr marL="571500" indent="-571500" algn="ctr">
              <a:buFont typeface="Arial" pitchFamily="34" charset="0"/>
              <a:buChar char="•"/>
            </a:pPr>
            <a:endParaRPr lang="en-US" sz="3200" dirty="0"/>
          </a:p>
          <a:p>
            <a:pPr algn="ctr"/>
            <a:r>
              <a:rPr lang="en-US" sz="3200" dirty="0"/>
              <a:t>Remove </a:t>
            </a:r>
            <a:r>
              <a:rPr lang="en-US" sz="3200" dirty="0" smtClean="0"/>
              <a:t>noise</a:t>
            </a:r>
          </a:p>
          <a:p>
            <a:pPr marL="571500" indent="-571500" algn="ctr">
              <a:buFont typeface="Arial" pitchFamily="34" charset="0"/>
              <a:buChar char="•"/>
            </a:pPr>
            <a:endParaRPr lang="en-US" sz="3200" dirty="0" smtClean="0"/>
          </a:p>
          <a:p>
            <a:pPr marL="571500" indent="-571500" algn="ctr">
              <a:buFont typeface="Arial" pitchFamily="34" charset="0"/>
              <a:buChar char="•"/>
            </a:pPr>
            <a:endParaRPr lang="en-US" sz="3200" dirty="0"/>
          </a:p>
          <a:p>
            <a:pPr algn="ctr"/>
            <a:r>
              <a:rPr lang="en-US" sz="3200" dirty="0"/>
              <a:t>Be professional</a:t>
            </a:r>
          </a:p>
          <a:p>
            <a:pPr marL="285750" indent="-285750" algn="ctr">
              <a:buFont typeface="Arial" pitchFamily="34" charset="0"/>
              <a:buChar char="•"/>
            </a:pPr>
            <a:endParaRPr lang="en-US" sz="1200" dirty="0"/>
          </a:p>
        </p:txBody>
      </p:sp>
      <p:pic>
        <p:nvPicPr>
          <p:cNvPr id="8" name="Picture 6" descr="alarm, alert, clock, event, history, schedule, time, watch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680" y="304800"/>
            <a:ext cx="847270" cy="8472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dit, new, write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1" y="2209800"/>
            <a:ext cx="838199" cy="838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udio, music, sound, speaker, volume ic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738" y="3657600"/>
            <a:ext cx="873262" cy="8732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rainstorming, bulb, business, idea, imagination, light, solution icon"/>
          <p:cNvPicPr>
            <a:picLocks noChangeAspect="1" noChangeArrowheads="1"/>
          </p:cNvPicPr>
          <p:nvPr/>
        </p:nvPicPr>
        <p:blipFill>
          <a:blip r:embed="rId8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026480"/>
            <a:ext cx="1021756" cy="10217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08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s://download.unsplash.com/photo-1432921481493-3d589756af7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00" t="5801" r="9152" b="5801"/>
          <a:stretch/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367485" cy="4267200"/>
          </a:xfrm>
          <a:prstGeom prst="rect">
            <a:avLst/>
          </a:prstGeom>
          <a:ln>
            <a:noFill/>
          </a:ln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3800" spc="-30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POINTS</a:t>
            </a:r>
            <a:endParaRPr lang="en-US" sz="11500" spc="-300" dirty="0">
              <a:ln w="10160">
                <a:solidFill>
                  <a:schemeClr val="tx1"/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https://unsplash.com/bchild311</a:t>
            </a:r>
          </a:p>
        </p:txBody>
      </p:sp>
    </p:spTree>
    <p:extLst>
      <p:ext uri="{BB962C8B-B14F-4D97-AF65-F5344CB8AC3E}">
        <p14:creationId xmlns:p14="http://schemas.microsoft.com/office/powerpoint/2010/main" val="326193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76200" y="0"/>
            <a:ext cx="92202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1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1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50800" y="0"/>
            <a:ext cx="9067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FIRST IMPRESSIONS MATTER</a:t>
            </a:r>
            <a:endParaRPr lang="en-US" sz="6000" b="1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0392" y="180521"/>
            <a:ext cx="1900815" cy="1485900"/>
            <a:chOff x="2823585" y="1219200"/>
            <a:chExt cx="3577215" cy="2971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7300" y="2286000"/>
              <a:ext cx="1625600" cy="104140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7-Point Star 8"/>
            <p:cNvSpPr/>
            <p:nvPr/>
          </p:nvSpPr>
          <p:spPr>
            <a:xfrm>
              <a:off x="2823585" y="1219200"/>
              <a:ext cx="3577215" cy="2971800"/>
            </a:xfrm>
            <a:prstGeom prst="star7">
              <a:avLst>
                <a:gd name="adj" fmla="val 27455"/>
                <a:gd name="hf" fmla="val 102572"/>
                <a:gd name="vf" fmla="val 105210"/>
              </a:avLst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4" descr="https://upload.wikimedia.org/wikipedia/commons/thumb/7/70/Suitcase_icon.svg/2000px-Suitcase_ico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133600"/>
            <a:ext cx="2434010" cy="19472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1460881" y="2743200"/>
            <a:ext cx="906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 PREPARED</a:t>
            </a:r>
            <a:endParaRPr lang="en-US" sz="6000" b="1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1" name="Picture 4" descr="http://www.clipartbest.com/cliparts/nTE/RKK/nTERKKzT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34" y="4419600"/>
            <a:ext cx="1828799" cy="1828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06286" y="5232737"/>
            <a:ext cx="906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 CONFIDENT</a:t>
            </a:r>
            <a:endParaRPr lang="en-US" sz="6000" b="1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455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oto By Benjamin Chil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" r="3034"/>
          <a:stretch/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0"/>
                    </a14:imgEffect>
                    <a14:imgEffect>
                      <a14:sharpenSoften amount="-46000"/>
                    </a14:imgEffect>
                    <a14:imgEffect>
                      <a14:colorTemperature colorTemp="6100"/>
                    </a14:imgEffect>
                    <a14:imgEffect>
                      <a14:saturation sat="65000"/>
                    </a14:imgEffect>
                    <a14:imgEffect>
                      <a14:brightnessContrast bright="-17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26" t="25230" r="23430"/>
          <a:stretch/>
        </p:blipFill>
        <p:spPr>
          <a:xfrm flipH="1">
            <a:off x="0" y="-3629"/>
            <a:ext cx="9144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5257800" y="6550222"/>
            <a:ext cx="556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https://www.flickr.com/photos/samchurchill/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52400"/>
            <a:ext cx="9144000" cy="2819400"/>
          </a:xfrm>
          <a:prstGeom prst="rect">
            <a:avLst/>
          </a:prstGeom>
          <a:ln>
            <a:noFill/>
          </a:ln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8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PURPOSE OF INTERVIEWS</a:t>
            </a:r>
            <a:endParaRPr lang="en-US" sz="8800" spc="-300" dirty="0">
              <a:ln w="10160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5200" y="2743200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employers:</a:t>
            </a:r>
            <a:endParaRPr lang="en-US" sz="4400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3733800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SELL THE COMPANY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SEE IF YOU FIT </a:t>
            </a:r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HIRE THE BEST CANDIDATE</a:t>
            </a:r>
          </a:p>
          <a:p>
            <a:pPr algn="ctr"/>
            <a:endParaRPr lang="en-US" sz="6000" b="1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6000" b="1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052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61"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101600"/>
            <a:ext cx="8991600" cy="64017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Fair Workshops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Wednesday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9.14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12pm and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repeats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again at 5:30pm</a:t>
            </a:r>
          </a:p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Located in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Center for Student Leadership and Engagement,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Fidel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262</a:t>
            </a:r>
          </a:p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Flash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Resume Reviews</a:t>
            </a:r>
          </a:p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Thursday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.15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Friday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.16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11:30 am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1pm Fidel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Atrium</a:t>
            </a:r>
          </a:p>
          <a:p>
            <a:pPr algn="ctr"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Career and Graduate School Fair</a:t>
            </a:r>
          </a:p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Tuesday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.20 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9:00am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:30pm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Fidel Ballrooms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4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Photo By Breath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8" r="5524"/>
          <a:stretch/>
        </p:blipFill>
        <p:spPr bwMode="auto">
          <a:xfrm>
            <a:off x="0" y="-47625"/>
            <a:ext cx="9144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2384298" y="1524000"/>
            <a:ext cx="4016502" cy="4016502"/>
          </a:xfrm>
          <a:prstGeom prst="ellipse">
            <a:avLst/>
          </a:prstGeom>
          <a:solidFill>
            <a:schemeClr val="accent6">
              <a:lumMod val="60000"/>
              <a:lumOff val="40000"/>
              <a:alpha val="8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57400" y="2436674"/>
            <a:ext cx="4702302" cy="17543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 Questions?</a:t>
            </a:r>
            <a:r>
              <a:rPr lang="en-US" sz="5400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5400" i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4770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https://unsplash.com/breather</a:t>
            </a:r>
          </a:p>
        </p:txBody>
      </p:sp>
    </p:spTree>
    <p:extLst>
      <p:ext uri="{BB962C8B-B14F-4D97-AF65-F5344CB8AC3E}">
        <p14:creationId xmlns:p14="http://schemas.microsoft.com/office/powerpoint/2010/main" val="81080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s://download.unsplash.com/photo-1433170865691-bb4bbc4d39cc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84" r="21447" b="21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200" y="304800"/>
            <a:ext cx="9144000" cy="2819400"/>
          </a:xfrm>
          <a:prstGeom prst="rect">
            <a:avLst/>
          </a:prstGeom>
          <a:ln>
            <a:noFill/>
          </a:ln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spc="-30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FOR THE INTERVIEW</a:t>
            </a:r>
            <a:endParaRPr lang="en-US" sz="8800" spc="-300" dirty="0">
              <a:ln w="10160">
                <a:solidFill>
                  <a:schemeClr val="tx1"/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https://unsplash.com/bchild311</a:t>
            </a:r>
          </a:p>
        </p:txBody>
      </p:sp>
    </p:spTree>
    <p:extLst>
      <p:ext uri="{BB962C8B-B14F-4D97-AF65-F5344CB8AC3E}">
        <p14:creationId xmlns:p14="http://schemas.microsoft.com/office/powerpoint/2010/main" val="79277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76200" y="0"/>
            <a:ext cx="31242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71800" y="0"/>
            <a:ext cx="31242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19800" y="-76200"/>
            <a:ext cx="3124200" cy="69342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76200" y="1059359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KNOW</a:t>
            </a:r>
            <a:endParaRPr lang="en-US" sz="4400" b="1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10668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RESEARCH</a:t>
            </a:r>
            <a:endParaRPr lang="en-US" sz="4400" b="1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10668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CONTACT</a:t>
            </a:r>
            <a:endParaRPr lang="en-US" sz="4400" b="1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43543" y="4495800"/>
            <a:ext cx="3015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type of interview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04457" y="3286780"/>
            <a:ext cx="3015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job position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743200"/>
            <a:ext cx="1625600" cy="1041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13674"/>
            <a:ext cx="1273629" cy="11343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128657" y="2438400"/>
            <a:ext cx="3015343" cy="2768600"/>
            <a:chOff x="6128657" y="2946400"/>
            <a:chExt cx="3015343" cy="2768600"/>
          </a:xfrm>
        </p:grpSpPr>
        <p:sp>
          <p:nvSpPr>
            <p:cNvPr id="16" name="TextBox 15"/>
            <p:cNvSpPr txBox="1"/>
            <p:nvPr/>
          </p:nvSpPr>
          <p:spPr>
            <a:xfrm>
              <a:off x="6128657" y="5191780"/>
              <a:ext cx="3015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your references</a:t>
              </a:r>
              <a:endPara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5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2946400"/>
              <a:ext cx="1625600" cy="162560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2971800" y="4163615"/>
            <a:ext cx="3015343" cy="2237185"/>
            <a:chOff x="2971800" y="3706415"/>
            <a:chExt cx="3015343" cy="2237185"/>
          </a:xfrm>
        </p:grpSpPr>
        <p:sp>
          <p:nvSpPr>
            <p:cNvPr id="15" name="TextBox 14"/>
            <p:cNvSpPr txBox="1"/>
            <p:nvPr/>
          </p:nvSpPr>
          <p:spPr>
            <a:xfrm>
              <a:off x="2971800" y="5420380"/>
              <a:ext cx="3015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company</a:t>
              </a:r>
              <a:endPara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6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000" y="3706415"/>
              <a:ext cx="1498600" cy="147518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503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intervi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7733"/>
            <a:ext cx="9144000" cy="552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0"/>
            <a:ext cx="5029200" cy="1828800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pPr algn="r"/>
            <a:r>
              <a:rPr lang="en-US" sz="5400" dirty="0" smtClean="0"/>
              <a:t>On Campus  </a:t>
            </a:r>
            <a:br>
              <a:rPr lang="en-US" sz="5400" dirty="0" smtClean="0"/>
            </a:br>
            <a:r>
              <a:rPr lang="en-US" sz="5400" dirty="0" smtClean="0"/>
              <a:t>Interviews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8229600" cy="57912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Tokyo Electron</a:t>
            </a:r>
            <a:endParaRPr lang="en-US" b="1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9/20 in Graduate Office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b="1" dirty="0" smtClean="0"/>
              <a:t>Naval Surface Warfare Center</a:t>
            </a:r>
            <a:endParaRPr lang="en-US" b="1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9/20 in the CSLE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smtClean="0"/>
              <a:t>CNS-</a:t>
            </a:r>
            <a:r>
              <a:rPr lang="en-US" b="1" dirty="0" err="1" smtClean="0"/>
              <a:t>Pantex</a:t>
            </a:r>
            <a:endParaRPr lang="en-US" b="1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9/20 in the CSLE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dirty="0" smtClean="0"/>
              <a:t>NAVAIR </a:t>
            </a:r>
            <a:endParaRPr lang="en-US" b="1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9/21 </a:t>
            </a:r>
            <a:r>
              <a:rPr lang="en-US" dirty="0">
                <a:solidFill>
                  <a:schemeClr val="tx1"/>
                </a:solidFill>
              </a:rPr>
              <a:t>in </a:t>
            </a:r>
            <a:r>
              <a:rPr lang="en-US" dirty="0" smtClean="0">
                <a:solidFill>
                  <a:schemeClr val="tx1"/>
                </a:solidFill>
              </a:rPr>
              <a:t>the CSLE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b="1" dirty="0" smtClean="0"/>
              <a:t>Puget </a:t>
            </a:r>
            <a:r>
              <a:rPr lang="en-US" b="1" dirty="0"/>
              <a:t>Sound </a:t>
            </a:r>
            <a:endParaRPr lang="en-US" b="1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9/21 </a:t>
            </a:r>
            <a:r>
              <a:rPr lang="en-US" dirty="0">
                <a:solidFill>
                  <a:schemeClr val="tx1"/>
                </a:solidFill>
              </a:rPr>
              <a:t>in </a:t>
            </a:r>
            <a:r>
              <a:rPr lang="en-US" dirty="0" smtClean="0">
                <a:solidFill>
                  <a:schemeClr val="tx1"/>
                </a:solidFill>
              </a:rPr>
              <a:t>the CSLE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b="1" dirty="0" smtClean="0"/>
              <a:t>Hunting Titan</a:t>
            </a:r>
            <a:endParaRPr lang="en-US" b="1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9/21 </a:t>
            </a:r>
            <a:r>
              <a:rPr lang="en-US" dirty="0">
                <a:solidFill>
                  <a:schemeClr val="tx1"/>
                </a:solidFill>
              </a:rPr>
              <a:t>in </a:t>
            </a:r>
            <a:r>
              <a:rPr lang="en-US" dirty="0" smtClean="0">
                <a:solidFill>
                  <a:schemeClr val="tx1"/>
                </a:solidFill>
              </a:rPr>
              <a:t>Financial Aid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dirty="0" smtClean="0"/>
              <a:t>Progressive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9/21 in the CSLE</a:t>
            </a:r>
          </a:p>
          <a:p>
            <a:r>
              <a:rPr lang="en-US" b="1" dirty="0" smtClean="0"/>
              <a:t>Intel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9/22 in the CSLE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067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75" t="4152" b="27902"/>
          <a:stretch/>
        </p:blipFill>
        <p:spPr>
          <a:xfrm>
            <a:off x="0" y="0"/>
            <a:ext cx="9144000" cy="6858001"/>
          </a:xfrm>
          <a:blipFill dpi="0" rotWithShape="1">
            <a:blip r:embed="rId5">
              <a:alphaModFix amt="52000"/>
            </a:blip>
            <a:srcRect/>
            <a:tile tx="0" ty="0" sx="100000" sy="100000" flip="none" algn="tl"/>
          </a:blip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0"/>
            <a:ext cx="9144000" cy="6324600"/>
          </a:xfrm>
          <a:ln>
            <a:noFill/>
          </a:ln>
        </p:spPr>
        <p:txBody>
          <a:bodyPr/>
          <a:lstStyle/>
          <a:p>
            <a:pPr algn="r"/>
            <a:r>
              <a:rPr lang="en-US" sz="6600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W</a:t>
            </a:r>
            <a:r>
              <a:rPr lang="en-US" sz="660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EAR </a:t>
            </a:r>
            <a:br>
              <a:rPr lang="en-US" sz="660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660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A </a:t>
            </a:r>
            <a:br>
              <a:rPr lang="en-US" sz="660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660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SUIT</a:t>
            </a:r>
            <a:endParaRPr lang="en-US" sz="5400" spc="-300" dirty="0">
              <a:ln w="1016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47944" y="918027"/>
            <a:ext cx="3796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in doubt: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5400000">
            <a:off x="-1720334" y="6780311"/>
            <a:ext cx="381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www.flazingo.com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777" y="1264555"/>
            <a:ext cx="3429000" cy="4357914"/>
          </a:xfrm>
          <a:prstGeom prst="rect">
            <a:avLst/>
          </a:prstGeom>
          <a:ln>
            <a:noFill/>
          </a:ln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6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spc="-30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TO WEAR</a:t>
            </a:r>
            <a:endParaRPr lang="en-US" sz="8800" spc="-300" dirty="0">
              <a:ln w="10160">
                <a:solidFill>
                  <a:schemeClr val="tx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914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5400000">
            <a:off x="3428999" y="-3428999"/>
            <a:ext cx="2286002" cy="9144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3428999" y="-1142997"/>
            <a:ext cx="2286002" cy="914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5400000">
            <a:off x="3390903" y="1181102"/>
            <a:ext cx="2362194" cy="9144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27051"/>
            <a:ext cx="16256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13053"/>
            <a:ext cx="16256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5137152"/>
            <a:ext cx="16256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768351"/>
            <a:ext cx="5842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3276600"/>
            <a:ext cx="812800" cy="437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486400"/>
            <a:ext cx="927100" cy="65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783080" y="152400"/>
            <a:ext cx="6217920" cy="186204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/>
              <a:t>SUIT</a:t>
            </a:r>
            <a:endParaRPr lang="en-US" sz="11500" dirty="0"/>
          </a:p>
        </p:txBody>
      </p:sp>
      <p:sp>
        <p:nvSpPr>
          <p:cNvPr id="17" name="TextBox 16"/>
          <p:cNvSpPr txBox="1"/>
          <p:nvPr/>
        </p:nvSpPr>
        <p:spPr>
          <a:xfrm>
            <a:off x="1935480" y="2362200"/>
            <a:ext cx="6217920" cy="21236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MATCHING SHOES</a:t>
            </a:r>
            <a:endParaRPr lang="en-US" sz="6600" dirty="0"/>
          </a:p>
        </p:txBody>
      </p:sp>
      <p:sp>
        <p:nvSpPr>
          <p:cNvPr id="18" name="TextBox 17"/>
          <p:cNvSpPr txBox="1"/>
          <p:nvPr/>
        </p:nvSpPr>
        <p:spPr>
          <a:xfrm>
            <a:off x="1905000" y="4648200"/>
            <a:ext cx="6217920" cy="21236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MATCHING BELT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42879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3428999" y="-3428999"/>
            <a:ext cx="2286002" cy="9144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5400000">
            <a:off x="3428999" y="1219198"/>
            <a:ext cx="2286002" cy="9144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5400000">
            <a:off x="3390903" y="-1104898"/>
            <a:ext cx="2362194" cy="9144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27051"/>
            <a:ext cx="16256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13053"/>
            <a:ext cx="16256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5137152"/>
            <a:ext cx="16256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935480" y="76200"/>
            <a:ext cx="6217920" cy="21236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SKIRT OR PANTSUIT</a:t>
            </a:r>
            <a:endParaRPr lang="en-US" sz="6600" dirty="0"/>
          </a:p>
        </p:txBody>
      </p:sp>
      <p:sp>
        <p:nvSpPr>
          <p:cNvPr id="17" name="TextBox 16"/>
          <p:cNvSpPr txBox="1"/>
          <p:nvPr/>
        </p:nvSpPr>
        <p:spPr>
          <a:xfrm>
            <a:off x="1935480" y="2362200"/>
            <a:ext cx="6217920" cy="21236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MATCHING SHOES</a:t>
            </a:r>
            <a:endParaRPr lang="en-US" sz="6600" dirty="0"/>
          </a:p>
        </p:txBody>
      </p:sp>
      <p:sp>
        <p:nvSpPr>
          <p:cNvPr id="18" name="TextBox 17"/>
          <p:cNvSpPr txBox="1"/>
          <p:nvPr/>
        </p:nvSpPr>
        <p:spPr>
          <a:xfrm>
            <a:off x="2066109" y="4734342"/>
            <a:ext cx="7056120" cy="212365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 CONSERVATIVE JEWELRY</a:t>
            </a:r>
            <a:endParaRPr lang="en-US" sz="6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529" y="381000"/>
            <a:ext cx="787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785" y="2965453"/>
            <a:ext cx="1000215" cy="107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61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1606</TotalTime>
  <Words>1160</Words>
  <Application>Microsoft Office PowerPoint</Application>
  <PresentationFormat>On-screen Show (4:3)</PresentationFormat>
  <Paragraphs>234</Paragraphs>
  <Slides>31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Arial</vt:lpstr>
      <vt:lpstr>Bookman Old Style</vt:lpstr>
      <vt:lpstr>Calibri</vt:lpstr>
      <vt:lpstr>Cambria</vt:lpstr>
      <vt:lpstr>Georgia</vt:lpstr>
      <vt:lpstr>Harlow Solid Italic</vt:lpstr>
      <vt:lpstr>Helvetica</vt:lpstr>
      <vt:lpstr>Segoe Print</vt:lpstr>
      <vt:lpstr>Times New Roman</vt:lpstr>
      <vt:lpstr>Trebuchet MS</vt:lpstr>
      <vt:lpstr>Wingdings 2</vt:lpstr>
      <vt:lpstr>Urban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 Campus   Interviews</vt:lpstr>
      <vt:lpstr>WEAR  A  SUIT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Common Interview Questions</vt:lpstr>
      <vt:lpstr>Common Interview Questions</vt:lpstr>
      <vt:lpstr>Common Interview Questions</vt:lpstr>
      <vt:lpstr>PowerPoint Presentation</vt:lpstr>
      <vt:lpstr>Behavioral Questions</vt:lpstr>
      <vt:lpstr>Behavioral Questions</vt:lpstr>
      <vt:lpstr>Other Questions</vt:lpstr>
      <vt:lpstr>Other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Socorro, NM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Effective Interviewing</dc:title>
  <dc:creator>Student Affairs Assistant</dc:creator>
  <cp:lastModifiedBy>Bauer, Sophia</cp:lastModifiedBy>
  <cp:revision>93</cp:revision>
  <dcterms:created xsi:type="dcterms:W3CDTF">2015-07-13T15:35:09Z</dcterms:created>
  <dcterms:modified xsi:type="dcterms:W3CDTF">2022-09-13T17:30:44Z</dcterms:modified>
</cp:coreProperties>
</file>